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5.xml" ContentType="application/vnd.openxmlformats-officedocument.presentationml.notesSlide+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2.xml" ContentType="application/vnd.openxmlformats-officedocument.presentationml.comments+xml"/>
  <Override PartName="/ppt/comments/comment13.xml" ContentType="application/vnd.openxmlformats-officedocument.presentationml.comments+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48.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1.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notesMasters/notesMaster1.xml" ContentType="application/vnd.openxmlformats-officedocument.presentationml.notesMaster+xml"/>
  <Override PartName="/ppt/comments/comment35.xml" ContentType="application/vnd.openxmlformats-officedocument.presentationml.comments+xml"/>
  <Override PartName="/ppt/comments/comment22.xml" ContentType="application/vnd.openxmlformats-officedocument.presentationml.comments+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36.xml" ContentType="application/vnd.openxmlformats-officedocument.presentationml.comments+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37.xml" ContentType="application/vnd.openxmlformats-officedocument.presentationml.comments+xml"/>
  <Override PartName="/ppt/comments/comment38.xml" ContentType="application/vnd.openxmlformats-officedocument.presentationml.comments+xml"/>
  <Override PartName="/ppt/comments/comment39.xml" ContentType="application/vnd.openxmlformats-officedocument.presentationml.comments+xml"/>
  <Override PartName="/ppt/comments/comment40.xml" ContentType="application/vnd.openxmlformats-officedocument.presentationml.comments+xml"/>
  <Override PartName="/ppt/comments/comment41.xml" ContentType="application/vnd.openxmlformats-officedocument.presentationml.comments+xml"/>
  <Override PartName="/ppt/comments/comment42.xml" ContentType="application/vnd.openxmlformats-officedocument.presentationml.comments+xml"/>
  <Override PartName="/ppt/comments/comment43.xml" ContentType="application/vnd.openxmlformats-officedocument.presentationml.comments+xml"/>
  <Override PartName="/ppt/comments/comment44.xml" ContentType="application/vnd.openxmlformats-officedocument.presentationml.comments+xml"/>
  <Override PartName="/ppt/comments/comment45.xml" ContentType="application/vnd.openxmlformats-officedocument.presentationml.comments+xml"/>
  <Override PartName="/ppt/comments/comment46.xml" ContentType="application/vnd.openxmlformats-officedocument.presentationml.comments+xml"/>
  <Override PartName="/ppt/comments/comment47.xml" ContentType="application/vnd.openxmlformats-officedocument.presentationml.comments+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ppt/changesInfos/changesInfo1.xml" ContentType="application/vnd.ms-powerpoint.changesinfo+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911" r:id="rId1"/>
  </p:sldMasterIdLst>
  <p:notesMasterIdLst>
    <p:notesMasterId r:id="rId65"/>
  </p:notesMasterIdLst>
  <p:handoutMasterIdLst>
    <p:handoutMasterId r:id="rId66"/>
  </p:handoutMasterIdLst>
  <p:sldIdLst>
    <p:sldId id="256" r:id="rId2"/>
    <p:sldId id="284" r:id="rId3"/>
    <p:sldId id="369" r:id="rId4"/>
    <p:sldId id="257" r:id="rId5"/>
    <p:sldId id="399" r:id="rId6"/>
    <p:sldId id="362" r:id="rId7"/>
    <p:sldId id="260" r:id="rId8"/>
    <p:sldId id="349" r:id="rId9"/>
    <p:sldId id="350" r:id="rId10"/>
    <p:sldId id="267" r:id="rId11"/>
    <p:sldId id="283" r:id="rId12"/>
    <p:sldId id="268" r:id="rId13"/>
    <p:sldId id="270" r:id="rId14"/>
    <p:sldId id="406" r:id="rId15"/>
    <p:sldId id="405" r:id="rId16"/>
    <p:sldId id="328" r:id="rId17"/>
    <p:sldId id="277" r:id="rId18"/>
    <p:sldId id="407" r:id="rId19"/>
    <p:sldId id="278" r:id="rId20"/>
    <p:sldId id="312" r:id="rId21"/>
    <p:sldId id="409" r:id="rId22"/>
    <p:sldId id="356" r:id="rId23"/>
    <p:sldId id="321" r:id="rId24"/>
    <p:sldId id="290" r:id="rId25"/>
    <p:sldId id="322" r:id="rId26"/>
    <p:sldId id="311" r:id="rId27"/>
    <p:sldId id="288" r:id="rId28"/>
    <p:sldId id="289" r:id="rId29"/>
    <p:sldId id="320" r:id="rId30"/>
    <p:sldId id="402" r:id="rId31"/>
    <p:sldId id="291" r:id="rId32"/>
    <p:sldId id="313" r:id="rId33"/>
    <p:sldId id="404" r:id="rId34"/>
    <p:sldId id="403" r:id="rId35"/>
    <p:sldId id="365" r:id="rId36"/>
    <p:sldId id="400" r:id="rId37"/>
    <p:sldId id="293" r:id="rId38"/>
    <p:sldId id="363" r:id="rId39"/>
    <p:sldId id="364" r:id="rId40"/>
    <p:sldId id="292" r:id="rId41"/>
    <p:sldId id="294" r:id="rId42"/>
    <p:sldId id="295" r:id="rId43"/>
    <p:sldId id="296" r:id="rId44"/>
    <p:sldId id="297" r:id="rId45"/>
    <p:sldId id="298" r:id="rId46"/>
    <p:sldId id="299" r:id="rId47"/>
    <p:sldId id="353" r:id="rId48"/>
    <p:sldId id="361" r:id="rId49"/>
    <p:sldId id="398" r:id="rId50"/>
    <p:sldId id="401" r:id="rId51"/>
    <p:sldId id="360" r:id="rId52"/>
    <p:sldId id="359" r:id="rId53"/>
    <p:sldId id="305" r:id="rId54"/>
    <p:sldId id="325" r:id="rId55"/>
    <p:sldId id="306" r:id="rId56"/>
    <p:sldId id="307" r:id="rId57"/>
    <p:sldId id="355" r:id="rId58"/>
    <p:sldId id="309" r:id="rId59"/>
    <p:sldId id="327" r:id="rId60"/>
    <p:sldId id="310" r:id="rId61"/>
    <p:sldId id="367" r:id="rId62"/>
    <p:sldId id="368" r:id="rId63"/>
    <p:sldId id="318" r:id="rId64"/>
  </p:sldIdLst>
  <p:sldSz cx="12192000" cy="6858000"/>
  <p:notesSz cx="6858000" cy="9144000"/>
  <p:embeddedFontLst>
    <p:embeddedFont>
      <p:font typeface="MS Mincho" panose="02020609040205080304" pitchFamily="49" charset="-128"/>
      <p:regular r:id="rId67"/>
    </p:embeddedFont>
    <p:embeddedFont>
      <p:font typeface="Calibri" panose="020F0502020204030204" pitchFamily="34" charset="0"/>
      <p:regular r:id="rId68"/>
      <p:bold r:id="rId69"/>
      <p:italic r:id="rId70"/>
      <p:boldItalic r:id="rId71"/>
    </p:embeddedFont>
    <p:embeddedFont>
      <p:font typeface="Calibri Light" panose="020F0302020204030204" pitchFamily="34" charset="0"/>
      <p:regular r:id="rId72"/>
      <p:italic r:id="rId73"/>
    </p:embeddedFont>
    <p:embeddedFont>
      <p:font typeface="Comic Sans MS" panose="030F0702030302020204" pitchFamily="66" charset="0"/>
      <p:regular r:id="rId74"/>
      <p:bold r:id="rId75"/>
      <p:italic r:id="rId76"/>
      <p:boldItalic r:id="rId77"/>
    </p:embeddedFont>
    <p:embeddedFont>
      <p:font typeface="Gabriola" panose="04040605051002020D02" pitchFamily="82" charset="0"/>
      <p:regular r:id="rId78"/>
    </p:embeddedFont>
    <p:embeddedFont>
      <p:font typeface="Jokerman" panose="04090605060D06020702" pitchFamily="82" charset="0"/>
      <p:regular r:id="rId79"/>
    </p:embeddedFont>
    <p:embeddedFont>
      <p:font typeface="Lucida Handwriting" panose="03010101010101010101" pitchFamily="66" charset="0"/>
      <p:regular r:id="rId8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DeWitt" initials="SD" lastIdx="132" clrIdx="0">
    <p:extLst>
      <p:ext uri="{19B8F6BF-5375-455C-9EA6-DF929625EA0E}">
        <p15:presenceInfo xmlns:p15="http://schemas.microsoft.com/office/powerpoint/2012/main" userId="b92b7d1cfe4c6f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979"/>
    <a:srgbClr val="FF5B5B"/>
    <a:srgbClr val="F3F5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1" autoAdjust="0"/>
    <p:restoredTop sz="96374" autoAdjust="0"/>
  </p:normalViewPr>
  <p:slideViewPr>
    <p:cSldViewPr snapToGrid="0">
      <p:cViewPr varScale="1">
        <p:scale>
          <a:sx n="114" d="100"/>
          <a:sy n="114" d="100"/>
        </p:scale>
        <p:origin x="138" y="96"/>
      </p:cViewPr>
      <p:guideLst/>
    </p:cSldViewPr>
  </p:slideViewPr>
  <p:outlineViewPr>
    <p:cViewPr>
      <p:scale>
        <a:sx n="33" d="100"/>
        <a:sy n="33" d="100"/>
      </p:scale>
      <p:origin x="0" y="-5280"/>
    </p:cViewPr>
  </p:outlineViewPr>
  <p:notesTextViewPr>
    <p:cViewPr>
      <p:scale>
        <a:sx n="1" d="1"/>
        <a:sy n="1" d="1"/>
      </p:scale>
      <p:origin x="0" y="0"/>
    </p:cViewPr>
  </p:notesTextViewPr>
  <p:sorterViewPr>
    <p:cViewPr varScale="1">
      <p:scale>
        <a:sx n="1" d="1"/>
        <a:sy n="1" d="1"/>
      </p:scale>
      <p:origin x="0" y="-8298"/>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theme" Target="theme/theme1.xml"/><Relationship Id="rId89" Type="http://schemas.openxmlformats.org/officeDocument/2006/relationships/customXml" Target="../customXml/item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viewProps" Target="viewProps.xml"/><Relationship Id="rId88"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handoutMaster" Target="handoutMasters/handoutMaster1.xml"/><Relationship Id="rId87"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DeWitt" userId="b92b7d1cfe4c6f13" providerId="LiveId" clId="{057872F2-DEC6-41E3-A884-DFB3FD547FE3}"/>
    <pc:docChg chg="undo redo custSel modSld">
      <pc:chgData name="Susan DeWitt" userId="b92b7d1cfe4c6f13" providerId="LiveId" clId="{057872F2-DEC6-41E3-A884-DFB3FD547FE3}" dt="2022-09-04T22:26:21.919" v="1375" actId="20577"/>
      <pc:docMkLst>
        <pc:docMk/>
      </pc:docMkLst>
      <pc:sldChg chg="modSp mod">
        <pc:chgData name="Susan DeWitt" userId="b92b7d1cfe4c6f13" providerId="LiveId" clId="{057872F2-DEC6-41E3-A884-DFB3FD547FE3}" dt="2022-09-04T22:26:21.919" v="1375" actId="20577"/>
        <pc:sldMkLst>
          <pc:docMk/>
          <pc:sldMk cId="2150544247" sldId="256"/>
        </pc:sldMkLst>
        <pc:spChg chg="mod">
          <ac:chgData name="Susan DeWitt" userId="b92b7d1cfe4c6f13" providerId="LiveId" clId="{057872F2-DEC6-41E3-A884-DFB3FD547FE3}" dt="2022-09-04T22:26:21.919" v="1375" actId="20577"/>
          <ac:spMkLst>
            <pc:docMk/>
            <pc:sldMk cId="2150544247" sldId="256"/>
            <ac:spMk id="2" creationId="{B1CA8A6B-8C94-4331-8DB0-5E9E68D8DF7B}"/>
          </ac:spMkLst>
        </pc:spChg>
      </pc:sldChg>
      <pc:sldChg chg="addSp delSp modSp mod">
        <pc:chgData name="Susan DeWitt" userId="b92b7d1cfe4c6f13" providerId="LiveId" clId="{057872F2-DEC6-41E3-A884-DFB3FD547FE3}" dt="2022-08-31T22:44:41.377" v="354" actId="1036"/>
        <pc:sldMkLst>
          <pc:docMk/>
          <pc:sldMk cId="2960303340" sldId="267"/>
        </pc:sldMkLst>
        <pc:picChg chg="add del mod">
          <ac:chgData name="Susan DeWitt" userId="b92b7d1cfe4c6f13" providerId="LiveId" clId="{057872F2-DEC6-41E3-A884-DFB3FD547FE3}" dt="2022-08-31T21:47:17.641" v="279" actId="478"/>
          <ac:picMkLst>
            <pc:docMk/>
            <pc:sldMk cId="2960303340" sldId="267"/>
            <ac:picMk id="4" creationId="{B4AE7ADF-27B1-D46A-9104-F1993756CA06}"/>
          </ac:picMkLst>
        </pc:picChg>
        <pc:picChg chg="add del mod">
          <ac:chgData name="Susan DeWitt" userId="b92b7d1cfe4c6f13" providerId="LiveId" clId="{057872F2-DEC6-41E3-A884-DFB3FD547FE3}" dt="2022-08-31T13:21:22.850" v="115" actId="478"/>
          <ac:picMkLst>
            <pc:docMk/>
            <pc:sldMk cId="2960303340" sldId="267"/>
            <ac:picMk id="4" creationId="{FCD151B6-903C-03E3-807A-B17847984F57}"/>
          </ac:picMkLst>
        </pc:picChg>
        <pc:picChg chg="add del mod">
          <ac:chgData name="Susan DeWitt" userId="b92b7d1cfe4c6f13" providerId="LiveId" clId="{057872F2-DEC6-41E3-A884-DFB3FD547FE3}" dt="2022-08-31T21:56:11.072" v="284" actId="478"/>
          <ac:picMkLst>
            <pc:docMk/>
            <pc:sldMk cId="2960303340" sldId="267"/>
            <ac:picMk id="6" creationId="{2BE05226-214B-A88E-C28E-F4EFC0B8321B}"/>
          </ac:picMkLst>
        </pc:picChg>
        <pc:picChg chg="add del mod">
          <ac:chgData name="Susan DeWitt" userId="b92b7d1cfe4c6f13" providerId="LiveId" clId="{057872F2-DEC6-41E3-A884-DFB3FD547FE3}" dt="2022-08-31T14:19:36.264" v="121" actId="478"/>
          <ac:picMkLst>
            <pc:docMk/>
            <pc:sldMk cId="2960303340" sldId="267"/>
            <ac:picMk id="9" creationId="{585204F2-4226-9A5A-5A83-4DAC8F89E4F3}"/>
          </ac:picMkLst>
        </pc:picChg>
        <pc:picChg chg="add del mod">
          <ac:chgData name="Susan DeWitt" userId="b92b7d1cfe4c6f13" providerId="LiveId" clId="{057872F2-DEC6-41E3-A884-DFB3FD547FE3}" dt="2022-08-31T22:00:18.428" v="294" actId="478"/>
          <ac:picMkLst>
            <pc:docMk/>
            <pc:sldMk cId="2960303340" sldId="267"/>
            <ac:picMk id="10" creationId="{2B910721-4672-720E-4319-1F61BA295CE5}"/>
          </ac:picMkLst>
        </pc:picChg>
        <pc:picChg chg="del">
          <ac:chgData name="Susan DeWitt" userId="b92b7d1cfe4c6f13" providerId="LiveId" clId="{057872F2-DEC6-41E3-A884-DFB3FD547FE3}" dt="2022-08-31T13:16:26.966" v="111" actId="478"/>
          <ac:picMkLst>
            <pc:docMk/>
            <pc:sldMk cId="2960303340" sldId="267"/>
            <ac:picMk id="10" creationId="{E438658D-B177-9B7E-1CBF-BC6BC78C533E}"/>
          </ac:picMkLst>
        </pc:picChg>
        <pc:picChg chg="add del mod">
          <ac:chgData name="Susan DeWitt" userId="b92b7d1cfe4c6f13" providerId="LiveId" clId="{057872F2-DEC6-41E3-A884-DFB3FD547FE3}" dt="2022-08-31T22:12:06.235" v="300" actId="478"/>
          <ac:picMkLst>
            <pc:docMk/>
            <pc:sldMk cId="2960303340" sldId="267"/>
            <ac:picMk id="12" creationId="{7A421535-A521-D182-A061-E7481669E101}"/>
          </ac:picMkLst>
        </pc:picChg>
        <pc:picChg chg="add del mod">
          <ac:chgData name="Susan DeWitt" userId="b92b7d1cfe4c6f13" providerId="LiveId" clId="{057872F2-DEC6-41E3-A884-DFB3FD547FE3}" dt="2022-08-31T14:20:48.453" v="126" actId="478"/>
          <ac:picMkLst>
            <pc:docMk/>
            <pc:sldMk cId="2960303340" sldId="267"/>
            <ac:picMk id="12" creationId="{DB1349B2-08A6-3548-C6A9-A0F684820882}"/>
          </ac:picMkLst>
        </pc:picChg>
        <pc:picChg chg="add del mod">
          <ac:chgData name="Susan DeWitt" userId="b92b7d1cfe4c6f13" providerId="LiveId" clId="{057872F2-DEC6-41E3-A884-DFB3FD547FE3}" dt="2022-08-31T22:40:33.431" v="335" actId="478"/>
          <ac:picMkLst>
            <pc:docMk/>
            <pc:sldMk cId="2960303340" sldId="267"/>
            <ac:picMk id="14" creationId="{2BA34864-F00C-271D-0097-1729669A0151}"/>
          </ac:picMkLst>
        </pc:picChg>
        <pc:picChg chg="add del mod">
          <ac:chgData name="Susan DeWitt" userId="b92b7d1cfe4c6f13" providerId="LiveId" clId="{057872F2-DEC6-41E3-A884-DFB3FD547FE3}" dt="2022-08-31T14:27:45.470" v="131" actId="478"/>
          <ac:picMkLst>
            <pc:docMk/>
            <pc:sldMk cId="2960303340" sldId="267"/>
            <ac:picMk id="14" creationId="{689C2991-F473-322A-5DF5-510A67361716}"/>
          </ac:picMkLst>
        </pc:picChg>
        <pc:picChg chg="add del mod">
          <ac:chgData name="Susan DeWitt" userId="b92b7d1cfe4c6f13" providerId="LiveId" clId="{057872F2-DEC6-41E3-A884-DFB3FD547FE3}" dt="2022-08-31T22:44:30.263" v="346" actId="478"/>
          <ac:picMkLst>
            <pc:docMk/>
            <pc:sldMk cId="2960303340" sldId="267"/>
            <ac:picMk id="16" creationId="{113E6C88-05DA-55F5-280C-48E68ECE9CFE}"/>
          </ac:picMkLst>
        </pc:picChg>
        <pc:picChg chg="add mod">
          <ac:chgData name="Susan DeWitt" userId="b92b7d1cfe4c6f13" providerId="LiveId" clId="{057872F2-DEC6-41E3-A884-DFB3FD547FE3}" dt="2022-08-31T22:44:41.377" v="354" actId="1036"/>
          <ac:picMkLst>
            <pc:docMk/>
            <pc:sldMk cId="2960303340" sldId="267"/>
            <ac:picMk id="18" creationId="{097DC6E9-5917-06C1-1439-DF8700B452E9}"/>
          </ac:picMkLst>
        </pc:picChg>
      </pc:sldChg>
      <pc:sldChg chg="modSp mod">
        <pc:chgData name="Susan DeWitt" userId="b92b7d1cfe4c6f13" providerId="LiveId" clId="{057872F2-DEC6-41E3-A884-DFB3FD547FE3}" dt="2022-09-02T15:26:28.308" v="1231" actId="1076"/>
        <pc:sldMkLst>
          <pc:docMk/>
          <pc:sldMk cId="181072962" sldId="277"/>
        </pc:sldMkLst>
        <pc:spChg chg="mod">
          <ac:chgData name="Susan DeWitt" userId="b92b7d1cfe4c6f13" providerId="LiveId" clId="{057872F2-DEC6-41E3-A884-DFB3FD547FE3}" dt="2022-09-02T15:26:21.469" v="1230" actId="208"/>
          <ac:spMkLst>
            <pc:docMk/>
            <pc:sldMk cId="181072962" sldId="277"/>
            <ac:spMk id="2" creationId="{4BDE7804-C411-4A7A-B993-AACAFA09740C}"/>
          </ac:spMkLst>
        </pc:spChg>
        <pc:graphicFrameChg chg="mod">
          <ac:chgData name="Susan DeWitt" userId="b92b7d1cfe4c6f13" providerId="LiveId" clId="{057872F2-DEC6-41E3-A884-DFB3FD547FE3}" dt="2022-09-02T15:26:28.308" v="1231" actId="1076"/>
          <ac:graphicFrameMkLst>
            <pc:docMk/>
            <pc:sldMk cId="181072962" sldId="277"/>
            <ac:graphicFrameMk id="8" creationId="{F8DBB9C1-1A1C-4665-ABAA-0E1620F98E11}"/>
          </ac:graphicFrameMkLst>
        </pc:graphicFrameChg>
      </pc:sldChg>
      <pc:sldChg chg="modSp mod">
        <pc:chgData name="Susan DeWitt" userId="b92b7d1cfe4c6f13" providerId="LiveId" clId="{057872F2-DEC6-41E3-A884-DFB3FD547FE3}" dt="2022-09-02T15:11:19.310" v="1182" actId="114"/>
        <pc:sldMkLst>
          <pc:docMk/>
          <pc:sldMk cId="1941762029" sldId="289"/>
        </pc:sldMkLst>
        <pc:spChg chg="mod">
          <ac:chgData name="Susan DeWitt" userId="b92b7d1cfe4c6f13" providerId="LiveId" clId="{057872F2-DEC6-41E3-A884-DFB3FD547FE3}" dt="2022-09-02T02:07:37.264" v="1092" actId="1076"/>
          <ac:spMkLst>
            <pc:docMk/>
            <pc:sldMk cId="1941762029" sldId="289"/>
            <ac:spMk id="4" creationId="{68C69E2F-A54F-5BCF-C6ED-D53BF3357FA8}"/>
          </ac:spMkLst>
        </pc:spChg>
        <pc:graphicFrameChg chg="mod modGraphic">
          <ac:chgData name="Susan DeWitt" userId="b92b7d1cfe4c6f13" providerId="LiveId" clId="{057872F2-DEC6-41E3-A884-DFB3FD547FE3}" dt="2022-09-02T15:11:19.310" v="1182" actId="114"/>
          <ac:graphicFrameMkLst>
            <pc:docMk/>
            <pc:sldMk cId="1941762029" sldId="289"/>
            <ac:graphicFrameMk id="7" creationId="{9C1C1631-DE1E-4783-A1EE-BAC86A440B7C}"/>
          </ac:graphicFrameMkLst>
        </pc:graphicFrameChg>
        <pc:picChg chg="mod">
          <ac:chgData name="Susan DeWitt" userId="b92b7d1cfe4c6f13" providerId="LiveId" clId="{057872F2-DEC6-41E3-A884-DFB3FD547FE3}" dt="2022-09-02T02:07:42.179" v="1093" actId="1076"/>
          <ac:picMkLst>
            <pc:docMk/>
            <pc:sldMk cId="1941762029" sldId="289"/>
            <ac:picMk id="3" creationId="{05E7DBB7-9C05-A762-DB7C-54059EFF20D8}"/>
          </ac:picMkLst>
        </pc:picChg>
      </pc:sldChg>
      <pc:sldChg chg="addSp delSp modSp mod">
        <pc:chgData name="Susan DeWitt" userId="b92b7d1cfe4c6f13" providerId="LiveId" clId="{057872F2-DEC6-41E3-A884-DFB3FD547FE3}" dt="2022-09-03T23:39:09.117" v="1334" actId="1076"/>
        <pc:sldMkLst>
          <pc:docMk/>
          <pc:sldMk cId="866487651" sldId="290"/>
        </pc:sldMkLst>
        <pc:picChg chg="add del mod">
          <ac:chgData name="Susan DeWitt" userId="b92b7d1cfe4c6f13" providerId="LiveId" clId="{057872F2-DEC6-41E3-A884-DFB3FD547FE3}" dt="2022-09-03T23:39:03.326" v="1331" actId="478"/>
          <ac:picMkLst>
            <pc:docMk/>
            <pc:sldMk cId="866487651" sldId="290"/>
            <ac:picMk id="6" creationId="{748D5BAD-AEAE-BA3C-72B9-28F60208DF5F}"/>
          </ac:picMkLst>
        </pc:picChg>
        <pc:picChg chg="add del">
          <ac:chgData name="Susan DeWitt" userId="b92b7d1cfe4c6f13" providerId="LiveId" clId="{057872F2-DEC6-41E3-A884-DFB3FD547FE3}" dt="2022-09-03T23:38:17.844" v="1329" actId="22"/>
          <ac:picMkLst>
            <pc:docMk/>
            <pc:sldMk cId="866487651" sldId="290"/>
            <ac:picMk id="11" creationId="{30B7BF8E-9C3A-CF3A-EB14-9514B033119F}"/>
          </ac:picMkLst>
        </pc:picChg>
        <pc:picChg chg="del">
          <ac:chgData name="Susan DeWitt" userId="b92b7d1cfe4c6f13" providerId="LiveId" clId="{057872F2-DEC6-41E3-A884-DFB3FD547FE3}" dt="2022-09-03T23:34:32.547" v="1323" actId="478"/>
          <ac:picMkLst>
            <pc:docMk/>
            <pc:sldMk cId="866487651" sldId="290"/>
            <ac:picMk id="12" creationId="{D6E43D54-A16F-77A9-4382-B5CB20BF12B0}"/>
          </ac:picMkLst>
        </pc:picChg>
        <pc:picChg chg="add mod">
          <ac:chgData name="Susan DeWitt" userId="b92b7d1cfe4c6f13" providerId="LiveId" clId="{057872F2-DEC6-41E3-A884-DFB3FD547FE3}" dt="2022-09-03T23:39:09.117" v="1334" actId="1076"/>
          <ac:picMkLst>
            <pc:docMk/>
            <pc:sldMk cId="866487651" sldId="290"/>
            <ac:picMk id="14" creationId="{578087A9-B700-9361-A002-D45FD45B51B7}"/>
          </ac:picMkLst>
        </pc:picChg>
      </pc:sldChg>
      <pc:sldChg chg="modSp mod">
        <pc:chgData name="Susan DeWitt" userId="b92b7d1cfe4c6f13" providerId="LiveId" clId="{057872F2-DEC6-41E3-A884-DFB3FD547FE3}" dt="2022-09-02T02:09:31.056" v="1100" actId="1036"/>
        <pc:sldMkLst>
          <pc:docMk/>
          <pc:sldMk cId="1052909119" sldId="291"/>
        </pc:sldMkLst>
        <pc:graphicFrameChg chg="modGraphic">
          <ac:chgData name="Susan DeWitt" userId="b92b7d1cfe4c6f13" providerId="LiveId" clId="{057872F2-DEC6-41E3-A884-DFB3FD547FE3}" dt="2022-09-02T02:09:14.702" v="1094" actId="14734"/>
          <ac:graphicFrameMkLst>
            <pc:docMk/>
            <pc:sldMk cId="1052909119" sldId="291"/>
            <ac:graphicFrameMk id="9" creationId="{C73A4699-D72E-4D44-B27D-7893998B50F9}"/>
          </ac:graphicFrameMkLst>
        </pc:graphicFrameChg>
        <pc:picChg chg="mod">
          <ac:chgData name="Susan DeWitt" userId="b92b7d1cfe4c6f13" providerId="LiveId" clId="{057872F2-DEC6-41E3-A884-DFB3FD547FE3}" dt="2022-09-02T02:09:27.223" v="1098" actId="1076"/>
          <ac:picMkLst>
            <pc:docMk/>
            <pc:sldMk cId="1052909119" sldId="291"/>
            <ac:picMk id="7" creationId="{A560278F-3819-B3B8-62A1-8B7E36122BD9}"/>
          </ac:picMkLst>
        </pc:picChg>
        <pc:picChg chg="mod">
          <ac:chgData name="Susan DeWitt" userId="b92b7d1cfe4c6f13" providerId="LiveId" clId="{057872F2-DEC6-41E3-A884-DFB3FD547FE3}" dt="2022-09-02T02:09:31.056" v="1100" actId="1036"/>
          <ac:picMkLst>
            <pc:docMk/>
            <pc:sldMk cId="1052909119" sldId="291"/>
            <ac:picMk id="10" creationId="{53983355-3BA2-4DE7-AA42-B3AC7B4B2748}"/>
          </ac:picMkLst>
        </pc:picChg>
      </pc:sldChg>
      <pc:sldChg chg="modSp mod">
        <pc:chgData name="Susan DeWitt" userId="b92b7d1cfe4c6f13" providerId="LiveId" clId="{057872F2-DEC6-41E3-A884-DFB3FD547FE3}" dt="2022-09-01T02:03:27.066" v="449" actId="14734"/>
        <pc:sldMkLst>
          <pc:docMk/>
          <pc:sldMk cId="203171401" sldId="292"/>
        </pc:sldMkLst>
        <pc:graphicFrameChg chg="mod modGraphic">
          <ac:chgData name="Susan DeWitt" userId="b92b7d1cfe4c6f13" providerId="LiveId" clId="{057872F2-DEC6-41E3-A884-DFB3FD547FE3}" dt="2022-09-01T02:03:27.066" v="449" actId="14734"/>
          <ac:graphicFrameMkLst>
            <pc:docMk/>
            <pc:sldMk cId="203171401" sldId="292"/>
            <ac:graphicFrameMk id="3" creationId="{4D999CCB-B28F-4249-9BEC-D3AA618DDC4F}"/>
          </ac:graphicFrameMkLst>
        </pc:graphicFrameChg>
      </pc:sldChg>
      <pc:sldChg chg="modSp mod">
        <pc:chgData name="Susan DeWitt" userId="b92b7d1cfe4c6f13" providerId="LiveId" clId="{057872F2-DEC6-41E3-A884-DFB3FD547FE3}" dt="2022-09-02T15:14:53.230" v="1202" actId="20577"/>
        <pc:sldMkLst>
          <pc:docMk/>
          <pc:sldMk cId="214532501" sldId="293"/>
        </pc:sldMkLst>
        <pc:spChg chg="mod">
          <ac:chgData name="Susan DeWitt" userId="b92b7d1cfe4c6f13" providerId="LiveId" clId="{057872F2-DEC6-41E3-A884-DFB3FD547FE3}" dt="2022-09-02T02:11:19.011" v="1103" actId="1076"/>
          <ac:spMkLst>
            <pc:docMk/>
            <pc:sldMk cId="214532501" sldId="293"/>
            <ac:spMk id="4" creationId="{CA62C980-4B51-4842-89A6-9022F918AF0B}"/>
          </ac:spMkLst>
        </pc:spChg>
        <pc:graphicFrameChg chg="mod modGraphic">
          <ac:chgData name="Susan DeWitt" userId="b92b7d1cfe4c6f13" providerId="LiveId" clId="{057872F2-DEC6-41E3-A884-DFB3FD547FE3}" dt="2022-09-02T15:14:53.230" v="1202" actId="20577"/>
          <ac:graphicFrameMkLst>
            <pc:docMk/>
            <pc:sldMk cId="214532501" sldId="293"/>
            <ac:graphicFrameMk id="6" creationId="{E12B21B6-B064-4A55-BE2B-17B9877FF76E}"/>
          </ac:graphicFrameMkLst>
        </pc:graphicFrameChg>
      </pc:sldChg>
      <pc:sldChg chg="modSp mod">
        <pc:chgData name="Susan DeWitt" userId="b92b7d1cfe4c6f13" providerId="LiveId" clId="{057872F2-DEC6-41E3-A884-DFB3FD547FE3}" dt="2022-09-02T15:19:11.083" v="1220" actId="20577"/>
        <pc:sldMkLst>
          <pc:docMk/>
          <pc:sldMk cId="374964637" sldId="294"/>
        </pc:sldMkLst>
        <pc:spChg chg="mod">
          <ac:chgData name="Susan DeWitt" userId="b92b7d1cfe4c6f13" providerId="LiveId" clId="{057872F2-DEC6-41E3-A884-DFB3FD547FE3}" dt="2022-09-02T15:19:11.083" v="1220" actId="20577"/>
          <ac:spMkLst>
            <pc:docMk/>
            <pc:sldMk cId="374964637" sldId="294"/>
            <ac:spMk id="11" creationId="{31D6F041-68F3-4442-B006-AAA1253CD7E7}"/>
          </ac:spMkLst>
        </pc:spChg>
      </pc:sldChg>
      <pc:sldChg chg="modSp mod">
        <pc:chgData name="Susan DeWitt" userId="b92b7d1cfe4c6f13" providerId="LiveId" clId="{057872F2-DEC6-41E3-A884-DFB3FD547FE3}" dt="2022-09-02T02:13:41.798" v="1110" actId="20577"/>
        <pc:sldMkLst>
          <pc:docMk/>
          <pc:sldMk cId="3058564935" sldId="295"/>
        </pc:sldMkLst>
        <pc:graphicFrameChg chg="modGraphic">
          <ac:chgData name="Susan DeWitt" userId="b92b7d1cfe4c6f13" providerId="LiveId" clId="{057872F2-DEC6-41E3-A884-DFB3FD547FE3}" dt="2022-09-02T02:13:41.798" v="1110" actId="20577"/>
          <ac:graphicFrameMkLst>
            <pc:docMk/>
            <pc:sldMk cId="3058564935" sldId="295"/>
            <ac:graphicFrameMk id="7" creationId="{438586AC-5C5B-4A82-8253-278CA9286BB0}"/>
          </ac:graphicFrameMkLst>
        </pc:graphicFrameChg>
      </pc:sldChg>
      <pc:sldChg chg="modSp mod">
        <pc:chgData name="Susan DeWitt" userId="b92b7d1cfe4c6f13" providerId="LiveId" clId="{057872F2-DEC6-41E3-A884-DFB3FD547FE3}" dt="2022-08-31T19:23:38.404" v="251" actId="20577"/>
        <pc:sldMkLst>
          <pc:docMk/>
          <pc:sldMk cId="2603351298" sldId="297"/>
        </pc:sldMkLst>
        <pc:graphicFrameChg chg="modGraphic">
          <ac:chgData name="Susan DeWitt" userId="b92b7d1cfe4c6f13" providerId="LiveId" clId="{057872F2-DEC6-41E3-A884-DFB3FD547FE3}" dt="2022-08-31T19:23:38.404" v="251" actId="20577"/>
          <ac:graphicFrameMkLst>
            <pc:docMk/>
            <pc:sldMk cId="2603351298" sldId="297"/>
            <ac:graphicFrameMk id="7" creationId="{50606B03-342A-446F-8E5D-9FFAE96864DC}"/>
          </ac:graphicFrameMkLst>
        </pc:graphicFrameChg>
      </pc:sldChg>
      <pc:sldChg chg="modSp mod">
        <pc:chgData name="Susan DeWitt" userId="b92b7d1cfe4c6f13" providerId="LiveId" clId="{057872F2-DEC6-41E3-A884-DFB3FD547FE3}" dt="2022-08-31T19:25:12.216" v="252" actId="1076"/>
        <pc:sldMkLst>
          <pc:docMk/>
          <pc:sldMk cId="4160974785" sldId="305"/>
        </pc:sldMkLst>
        <pc:spChg chg="mod">
          <ac:chgData name="Susan DeWitt" userId="b92b7d1cfe4c6f13" providerId="LiveId" clId="{057872F2-DEC6-41E3-A884-DFB3FD547FE3}" dt="2022-08-31T19:25:12.216" v="252" actId="1076"/>
          <ac:spMkLst>
            <pc:docMk/>
            <pc:sldMk cId="4160974785" sldId="305"/>
            <ac:spMk id="12" creationId="{A58F11DF-CD57-4E5A-B54E-B193C6124C20}"/>
          </ac:spMkLst>
        </pc:spChg>
      </pc:sldChg>
      <pc:sldChg chg="modSp mod">
        <pc:chgData name="Susan DeWitt" userId="b92b7d1cfe4c6f13" providerId="LiveId" clId="{057872F2-DEC6-41E3-A884-DFB3FD547FE3}" dt="2022-09-01T02:40:38.860" v="524" actId="1076"/>
        <pc:sldMkLst>
          <pc:docMk/>
          <pc:sldMk cId="379949126" sldId="306"/>
        </pc:sldMkLst>
        <pc:spChg chg="mod">
          <ac:chgData name="Susan DeWitt" userId="b92b7d1cfe4c6f13" providerId="LiveId" clId="{057872F2-DEC6-41E3-A884-DFB3FD547FE3}" dt="2022-09-01T02:40:38.860" v="524" actId="1076"/>
          <ac:spMkLst>
            <pc:docMk/>
            <pc:sldMk cId="379949126" sldId="306"/>
            <ac:spMk id="4" creationId="{D5CC6C8A-F212-421D-88A9-E2EE7081ADD8}"/>
          </ac:spMkLst>
        </pc:spChg>
      </pc:sldChg>
      <pc:sldChg chg="modSp mod">
        <pc:chgData name="Susan DeWitt" userId="b92b7d1cfe4c6f13" providerId="LiveId" clId="{057872F2-DEC6-41E3-A884-DFB3FD547FE3}" dt="2022-09-01T02:38:56.711" v="522" actId="1076"/>
        <pc:sldMkLst>
          <pc:docMk/>
          <pc:sldMk cId="2016769108" sldId="307"/>
        </pc:sldMkLst>
        <pc:spChg chg="mod">
          <ac:chgData name="Susan DeWitt" userId="b92b7d1cfe4c6f13" providerId="LiveId" clId="{057872F2-DEC6-41E3-A884-DFB3FD547FE3}" dt="2022-09-01T02:38:56.711" v="522" actId="1076"/>
          <ac:spMkLst>
            <pc:docMk/>
            <pc:sldMk cId="2016769108" sldId="307"/>
            <ac:spMk id="4" creationId="{79E55CCF-A6C4-4AA8-B241-96B4A421FDAA}"/>
          </ac:spMkLst>
        </pc:spChg>
      </pc:sldChg>
      <pc:sldChg chg="modSp mod">
        <pc:chgData name="Susan DeWitt" userId="b92b7d1cfe4c6f13" providerId="LiveId" clId="{057872F2-DEC6-41E3-A884-DFB3FD547FE3}" dt="2022-09-02T15:38:25.001" v="1300" actId="20577"/>
        <pc:sldMkLst>
          <pc:docMk/>
          <pc:sldMk cId="3754968196" sldId="310"/>
        </pc:sldMkLst>
        <pc:spChg chg="mod">
          <ac:chgData name="Susan DeWitt" userId="b92b7d1cfe4c6f13" providerId="LiveId" clId="{057872F2-DEC6-41E3-A884-DFB3FD547FE3}" dt="2022-09-02T15:38:25.001" v="1300" actId="20577"/>
          <ac:spMkLst>
            <pc:docMk/>
            <pc:sldMk cId="3754968196" sldId="310"/>
            <ac:spMk id="6" creationId="{E4A7647A-A262-4565-A9F4-4891FF06AF66}"/>
          </ac:spMkLst>
        </pc:spChg>
        <pc:graphicFrameChg chg="modGraphic">
          <ac:chgData name="Susan DeWitt" userId="b92b7d1cfe4c6f13" providerId="LiveId" clId="{057872F2-DEC6-41E3-A884-DFB3FD547FE3}" dt="2022-09-02T15:37:52.403" v="1292" actId="14734"/>
          <ac:graphicFrameMkLst>
            <pc:docMk/>
            <pc:sldMk cId="3754968196" sldId="310"/>
            <ac:graphicFrameMk id="7" creationId="{30CB530D-300F-413F-92AD-112E7F73BBA0}"/>
          </ac:graphicFrameMkLst>
        </pc:graphicFrameChg>
      </pc:sldChg>
      <pc:sldChg chg="modSp mod">
        <pc:chgData name="Susan DeWitt" userId="b92b7d1cfe4c6f13" providerId="LiveId" clId="{057872F2-DEC6-41E3-A884-DFB3FD547FE3}" dt="2022-09-02T15:10:37.232" v="1181" actId="1076"/>
        <pc:sldMkLst>
          <pc:docMk/>
          <pc:sldMk cId="957174323" sldId="311"/>
        </pc:sldMkLst>
        <pc:spChg chg="mod">
          <ac:chgData name="Susan DeWitt" userId="b92b7d1cfe4c6f13" providerId="LiveId" clId="{057872F2-DEC6-41E3-A884-DFB3FD547FE3}" dt="2022-09-02T15:10:37.232" v="1181" actId="1076"/>
          <ac:spMkLst>
            <pc:docMk/>
            <pc:sldMk cId="957174323" sldId="311"/>
            <ac:spMk id="5" creationId="{A802067E-0547-4D5B-8498-3FA4A5017397}"/>
          </ac:spMkLst>
        </pc:spChg>
        <pc:graphicFrameChg chg="modGraphic">
          <ac:chgData name="Susan DeWitt" userId="b92b7d1cfe4c6f13" providerId="LiveId" clId="{057872F2-DEC6-41E3-A884-DFB3FD547FE3}" dt="2022-09-02T15:09:16.600" v="1123" actId="20577"/>
          <ac:graphicFrameMkLst>
            <pc:docMk/>
            <pc:sldMk cId="957174323" sldId="311"/>
            <ac:graphicFrameMk id="7" creationId="{CC9C5F8C-79BE-4981-9ED8-BF8B65CBB0A8}"/>
          </ac:graphicFrameMkLst>
        </pc:graphicFrameChg>
        <pc:picChg chg="mod">
          <ac:chgData name="Susan DeWitt" userId="b92b7d1cfe4c6f13" providerId="LiveId" clId="{057872F2-DEC6-41E3-A884-DFB3FD547FE3}" dt="2022-09-02T15:10:26.564" v="1174" actId="1076"/>
          <ac:picMkLst>
            <pc:docMk/>
            <pc:sldMk cId="957174323" sldId="311"/>
            <ac:picMk id="3" creationId="{40296262-D891-5ABC-BC0F-EE963B40E9EA}"/>
          </ac:picMkLst>
        </pc:picChg>
      </pc:sldChg>
      <pc:sldChg chg="modSp mod">
        <pc:chgData name="Susan DeWitt" userId="b92b7d1cfe4c6f13" providerId="LiveId" clId="{057872F2-DEC6-41E3-A884-DFB3FD547FE3}" dt="2022-08-31T19:11:21.082" v="150" actId="20577"/>
        <pc:sldMkLst>
          <pc:docMk/>
          <pc:sldMk cId="1191297973" sldId="312"/>
        </pc:sldMkLst>
        <pc:graphicFrameChg chg="modGraphic">
          <ac:chgData name="Susan DeWitt" userId="b92b7d1cfe4c6f13" providerId="LiveId" clId="{057872F2-DEC6-41E3-A884-DFB3FD547FE3}" dt="2022-08-31T19:11:21.082" v="150" actId="20577"/>
          <ac:graphicFrameMkLst>
            <pc:docMk/>
            <pc:sldMk cId="1191297973" sldId="312"/>
            <ac:graphicFrameMk id="7" creationId="{7E58C6C3-648F-44B6-86D3-A85D08E0EFE4}"/>
          </ac:graphicFrameMkLst>
        </pc:graphicFrameChg>
      </pc:sldChg>
      <pc:sldChg chg="addSp delSp modSp mod modCm">
        <pc:chgData name="Susan DeWitt" userId="b92b7d1cfe4c6f13" providerId="LiveId" clId="{057872F2-DEC6-41E3-A884-DFB3FD547FE3}" dt="2022-09-03T23:41:27.961" v="1352" actId="1076"/>
        <pc:sldMkLst>
          <pc:docMk/>
          <pc:sldMk cId="3027162560" sldId="320"/>
        </pc:sldMkLst>
        <pc:spChg chg="mod">
          <ac:chgData name="Susan DeWitt" userId="b92b7d1cfe4c6f13" providerId="LiveId" clId="{057872F2-DEC6-41E3-A884-DFB3FD547FE3}" dt="2022-08-18T21:05:36.423" v="75" actId="20577"/>
          <ac:spMkLst>
            <pc:docMk/>
            <pc:sldMk cId="3027162560" sldId="320"/>
            <ac:spMk id="5" creationId="{82DA69B4-5E55-40BA-A085-BD64EB957CD8}"/>
          </ac:spMkLst>
        </pc:spChg>
        <pc:graphicFrameChg chg="modGraphic">
          <ac:chgData name="Susan DeWitt" userId="b92b7d1cfe4c6f13" providerId="LiveId" clId="{057872F2-DEC6-41E3-A884-DFB3FD547FE3}" dt="2022-08-18T21:04:59.247" v="37" actId="14734"/>
          <ac:graphicFrameMkLst>
            <pc:docMk/>
            <pc:sldMk cId="3027162560" sldId="320"/>
            <ac:graphicFrameMk id="8" creationId="{3E820061-12F2-4977-8CA3-6EDACD90D36C}"/>
          </ac:graphicFrameMkLst>
        </pc:graphicFrameChg>
        <pc:picChg chg="add del">
          <ac:chgData name="Susan DeWitt" userId="b92b7d1cfe4c6f13" providerId="LiveId" clId="{057872F2-DEC6-41E3-A884-DFB3FD547FE3}" dt="2022-09-03T23:33:55.506" v="1316" actId="22"/>
          <ac:picMkLst>
            <pc:docMk/>
            <pc:sldMk cId="3027162560" sldId="320"/>
            <ac:picMk id="6" creationId="{8FF3D566-A0C2-F444-EBEF-2AF15E03A9A7}"/>
          </ac:picMkLst>
        </pc:picChg>
        <pc:picChg chg="mod">
          <ac:chgData name="Susan DeWitt" userId="b92b7d1cfe4c6f13" providerId="LiveId" clId="{057872F2-DEC6-41E3-A884-DFB3FD547FE3}" dt="2022-08-18T21:05:01.169" v="38" actId="1076"/>
          <ac:picMkLst>
            <pc:docMk/>
            <pc:sldMk cId="3027162560" sldId="320"/>
            <ac:picMk id="7" creationId="{E58D24C8-5AB9-E541-FD69-C92F91A843F6}"/>
          </ac:picMkLst>
        </pc:picChg>
        <pc:picChg chg="add del mod">
          <ac:chgData name="Susan DeWitt" userId="b92b7d1cfe4c6f13" providerId="LiveId" clId="{057872F2-DEC6-41E3-A884-DFB3FD547FE3}" dt="2022-09-03T23:41:20.768" v="1349" actId="478"/>
          <ac:picMkLst>
            <pc:docMk/>
            <pc:sldMk cId="3027162560" sldId="320"/>
            <ac:picMk id="10" creationId="{105C4608-E3E4-C642-6053-CD59EE0F4267}"/>
          </ac:picMkLst>
        </pc:picChg>
        <pc:picChg chg="del">
          <ac:chgData name="Susan DeWitt" userId="b92b7d1cfe4c6f13" providerId="LiveId" clId="{057872F2-DEC6-41E3-A884-DFB3FD547FE3}" dt="2022-09-03T23:34:01.191" v="1318" actId="478"/>
          <ac:picMkLst>
            <pc:docMk/>
            <pc:sldMk cId="3027162560" sldId="320"/>
            <ac:picMk id="11" creationId="{FF91F97D-271E-80C7-F217-C683586002BE}"/>
          </ac:picMkLst>
        </pc:picChg>
        <pc:picChg chg="add mod">
          <ac:chgData name="Susan DeWitt" userId="b92b7d1cfe4c6f13" providerId="LiveId" clId="{057872F2-DEC6-41E3-A884-DFB3FD547FE3}" dt="2022-09-03T23:41:27.961" v="1352" actId="1076"/>
          <ac:picMkLst>
            <pc:docMk/>
            <pc:sldMk cId="3027162560" sldId="320"/>
            <ac:picMk id="13" creationId="{D343765F-A741-AA62-932A-F4B8599CAE2D}"/>
          </ac:picMkLst>
        </pc:picChg>
      </pc:sldChg>
      <pc:sldChg chg="modSp mod">
        <pc:chgData name="Susan DeWitt" userId="b92b7d1cfe4c6f13" providerId="LiveId" clId="{057872F2-DEC6-41E3-A884-DFB3FD547FE3}" dt="2022-09-02T02:01:11.979" v="1080" actId="1076"/>
        <pc:sldMkLst>
          <pc:docMk/>
          <pc:sldMk cId="3789835210" sldId="321"/>
        </pc:sldMkLst>
        <pc:spChg chg="mod">
          <ac:chgData name="Susan DeWitt" userId="b92b7d1cfe4c6f13" providerId="LiveId" clId="{057872F2-DEC6-41E3-A884-DFB3FD547FE3}" dt="2022-09-02T02:01:11.979" v="1080" actId="1076"/>
          <ac:spMkLst>
            <pc:docMk/>
            <pc:sldMk cId="3789835210" sldId="321"/>
            <ac:spMk id="4" creationId="{8A7CD9BF-1688-4082-A7C9-638808E2EE29}"/>
          </ac:spMkLst>
        </pc:spChg>
        <pc:spChg chg="mod">
          <ac:chgData name="Susan DeWitt" userId="b92b7d1cfe4c6f13" providerId="LiveId" clId="{057872F2-DEC6-41E3-A884-DFB3FD547FE3}" dt="2022-09-02T02:01:07.102" v="1079" actId="1076"/>
          <ac:spMkLst>
            <pc:docMk/>
            <pc:sldMk cId="3789835210" sldId="321"/>
            <ac:spMk id="7" creationId="{BC650FC9-4E53-77FB-383A-D496FD569C46}"/>
          </ac:spMkLst>
        </pc:spChg>
      </pc:sldChg>
      <pc:sldChg chg="modSp mod">
        <pc:chgData name="Susan DeWitt" userId="b92b7d1cfe4c6f13" providerId="LiveId" clId="{057872F2-DEC6-41E3-A884-DFB3FD547FE3}" dt="2022-09-01T01:55:07.722" v="361" actId="20577"/>
        <pc:sldMkLst>
          <pc:docMk/>
          <pc:sldMk cId="1300460947" sldId="322"/>
        </pc:sldMkLst>
        <pc:graphicFrameChg chg="modGraphic">
          <ac:chgData name="Susan DeWitt" userId="b92b7d1cfe4c6f13" providerId="LiveId" clId="{057872F2-DEC6-41E3-A884-DFB3FD547FE3}" dt="2022-09-01T01:55:07.722" v="361" actId="20577"/>
          <ac:graphicFrameMkLst>
            <pc:docMk/>
            <pc:sldMk cId="1300460947" sldId="322"/>
            <ac:graphicFrameMk id="10" creationId="{7261F411-6402-488A-99A9-EA4930E66AE7}"/>
          </ac:graphicFrameMkLst>
        </pc:graphicFrameChg>
      </pc:sldChg>
      <pc:sldChg chg="modSp mod">
        <pc:chgData name="Susan DeWitt" userId="b92b7d1cfe4c6f13" providerId="LiveId" clId="{057872F2-DEC6-41E3-A884-DFB3FD547FE3}" dt="2022-09-01T02:35:15.343" v="472" actId="20577"/>
        <pc:sldMkLst>
          <pc:docMk/>
          <pc:sldMk cId="3265872300" sldId="325"/>
        </pc:sldMkLst>
        <pc:graphicFrameChg chg="modGraphic">
          <ac:chgData name="Susan DeWitt" userId="b92b7d1cfe4c6f13" providerId="LiveId" clId="{057872F2-DEC6-41E3-A884-DFB3FD547FE3}" dt="2022-09-01T02:35:15.343" v="472" actId="20577"/>
          <ac:graphicFrameMkLst>
            <pc:docMk/>
            <pc:sldMk cId="3265872300" sldId="325"/>
            <ac:graphicFrameMk id="3" creationId="{A9DC111B-21D5-4FA1-9B11-BE90D7AE3A87}"/>
          </ac:graphicFrameMkLst>
        </pc:graphicFrameChg>
      </pc:sldChg>
      <pc:sldChg chg="modSp mod">
        <pc:chgData name="Susan DeWitt" userId="b92b7d1cfe4c6f13" providerId="LiveId" clId="{057872F2-DEC6-41E3-A884-DFB3FD547FE3}" dt="2022-09-02T15:37:09.724" v="1291" actId="20577"/>
        <pc:sldMkLst>
          <pc:docMk/>
          <pc:sldMk cId="1851005643" sldId="327"/>
        </pc:sldMkLst>
        <pc:spChg chg="mod">
          <ac:chgData name="Susan DeWitt" userId="b92b7d1cfe4c6f13" providerId="LiveId" clId="{057872F2-DEC6-41E3-A884-DFB3FD547FE3}" dt="2022-09-02T15:37:09.724" v="1291" actId="20577"/>
          <ac:spMkLst>
            <pc:docMk/>
            <pc:sldMk cId="1851005643" sldId="327"/>
            <ac:spMk id="16" creationId="{44A3A93E-B23F-41DC-ABC4-F2B1E30AFC98}"/>
          </ac:spMkLst>
        </pc:spChg>
      </pc:sldChg>
      <pc:sldChg chg="addSp delSp modSp mod">
        <pc:chgData name="Susan DeWitt" userId="b92b7d1cfe4c6f13" providerId="LiveId" clId="{057872F2-DEC6-41E3-A884-DFB3FD547FE3}" dt="2022-09-03T23:42:00.143" v="1353" actId="1076"/>
        <pc:sldMkLst>
          <pc:docMk/>
          <pc:sldMk cId="2391099714" sldId="328"/>
        </pc:sldMkLst>
        <pc:picChg chg="add del mod">
          <ac:chgData name="Susan DeWitt" userId="b92b7d1cfe4c6f13" providerId="LiveId" clId="{057872F2-DEC6-41E3-A884-DFB3FD547FE3}" dt="2022-09-03T23:39:31.232" v="1337" actId="478"/>
          <ac:picMkLst>
            <pc:docMk/>
            <pc:sldMk cId="2391099714" sldId="328"/>
            <ac:picMk id="3" creationId="{E8E1CA4C-922C-EFA0-4112-C55075C0BA7F}"/>
          </ac:picMkLst>
        </pc:picChg>
        <pc:picChg chg="add del mod">
          <ac:chgData name="Susan DeWitt" userId="b92b7d1cfe4c6f13" providerId="LiveId" clId="{057872F2-DEC6-41E3-A884-DFB3FD547FE3}" dt="2022-09-03T23:40:50.342" v="1345" actId="478"/>
          <ac:picMkLst>
            <pc:docMk/>
            <pc:sldMk cId="2391099714" sldId="328"/>
            <ac:picMk id="5" creationId="{AED93A22-F1C4-7473-151D-65C277F2BDF4}"/>
          </ac:picMkLst>
        </pc:picChg>
        <pc:picChg chg="add del">
          <ac:chgData name="Susan DeWitt" userId="b92b7d1cfe4c6f13" providerId="LiveId" clId="{057872F2-DEC6-41E3-A884-DFB3FD547FE3}" dt="2022-09-03T23:39:29.443" v="1336" actId="22"/>
          <ac:picMkLst>
            <pc:docMk/>
            <pc:sldMk cId="2391099714" sldId="328"/>
            <ac:picMk id="7" creationId="{D79C1E0C-A3DF-A49F-D538-468841FC8B06}"/>
          </ac:picMkLst>
        </pc:picChg>
        <pc:picChg chg="add mod">
          <ac:chgData name="Susan DeWitt" userId="b92b7d1cfe4c6f13" providerId="LiveId" clId="{057872F2-DEC6-41E3-A884-DFB3FD547FE3}" dt="2022-09-03T23:42:00.143" v="1353" actId="1076"/>
          <ac:picMkLst>
            <pc:docMk/>
            <pc:sldMk cId="2391099714" sldId="328"/>
            <ac:picMk id="9" creationId="{A43599E7-FE75-DC70-BA13-4BF962F7324A}"/>
          </ac:picMkLst>
        </pc:picChg>
        <pc:picChg chg="add mod">
          <ac:chgData name="Susan DeWitt" userId="b92b7d1cfe4c6f13" providerId="LiveId" clId="{057872F2-DEC6-41E3-A884-DFB3FD547FE3}" dt="2022-09-03T23:40:55.895" v="1347" actId="14100"/>
          <ac:picMkLst>
            <pc:docMk/>
            <pc:sldMk cId="2391099714" sldId="328"/>
            <ac:picMk id="11" creationId="{92AA7D1A-AC6A-534A-04E5-BE46F0D46A19}"/>
          </ac:picMkLst>
        </pc:picChg>
        <pc:picChg chg="del">
          <ac:chgData name="Susan DeWitt" userId="b92b7d1cfe4c6f13" providerId="LiveId" clId="{057872F2-DEC6-41E3-A884-DFB3FD547FE3}" dt="2022-09-03T23:31:20.914" v="1308" actId="478"/>
          <ac:picMkLst>
            <pc:docMk/>
            <pc:sldMk cId="2391099714" sldId="328"/>
            <ac:picMk id="36" creationId="{854B4987-785D-67CC-E183-30BD947E1CF6}"/>
          </ac:picMkLst>
        </pc:picChg>
        <pc:picChg chg="del">
          <ac:chgData name="Susan DeWitt" userId="b92b7d1cfe4c6f13" providerId="LiveId" clId="{057872F2-DEC6-41E3-A884-DFB3FD547FE3}" dt="2022-09-03T23:31:00.088" v="1302" actId="478"/>
          <ac:picMkLst>
            <pc:docMk/>
            <pc:sldMk cId="2391099714" sldId="328"/>
            <ac:picMk id="38" creationId="{7E45D810-7396-0D67-E1C0-0E20E13AB502}"/>
          </ac:picMkLst>
        </pc:picChg>
      </pc:sldChg>
      <pc:sldChg chg="modSp mod">
        <pc:chgData name="Susan DeWitt" userId="b92b7d1cfe4c6f13" providerId="LiveId" clId="{057872F2-DEC6-41E3-A884-DFB3FD547FE3}" dt="2022-09-02T01:51:53.233" v="1031" actId="1076"/>
        <pc:sldMkLst>
          <pc:docMk/>
          <pc:sldMk cId="722329545" sldId="349"/>
        </pc:sldMkLst>
        <pc:spChg chg="mod">
          <ac:chgData name="Susan DeWitt" userId="b92b7d1cfe4c6f13" providerId="LiveId" clId="{057872F2-DEC6-41E3-A884-DFB3FD547FE3}" dt="2022-09-02T01:51:53.233" v="1031" actId="1076"/>
          <ac:spMkLst>
            <pc:docMk/>
            <pc:sldMk cId="722329545" sldId="349"/>
            <ac:spMk id="3" creationId="{A852B907-C164-A957-931F-099CF5E87DCE}"/>
          </ac:spMkLst>
        </pc:spChg>
        <pc:graphicFrameChg chg="mod modGraphic">
          <ac:chgData name="Susan DeWitt" userId="b92b7d1cfe4c6f13" providerId="LiveId" clId="{057872F2-DEC6-41E3-A884-DFB3FD547FE3}" dt="2022-09-02T01:51:38.459" v="1030" actId="14734"/>
          <ac:graphicFrameMkLst>
            <pc:docMk/>
            <pc:sldMk cId="722329545" sldId="349"/>
            <ac:graphicFrameMk id="14" creationId="{A24AFD0E-E6FE-42FB-8352-3772A8ABD0F8}"/>
          </ac:graphicFrameMkLst>
        </pc:graphicFrameChg>
      </pc:sldChg>
      <pc:sldChg chg="modSp mod modCm">
        <pc:chgData name="Susan DeWitt" userId="b92b7d1cfe4c6f13" providerId="LiveId" clId="{057872F2-DEC6-41E3-A884-DFB3FD547FE3}" dt="2022-09-02T15:02:27.493" v="1118" actId="20577"/>
        <pc:sldMkLst>
          <pc:docMk/>
          <pc:sldMk cId="736961673" sldId="350"/>
        </pc:sldMkLst>
        <pc:spChg chg="mod">
          <ac:chgData name="Susan DeWitt" userId="b92b7d1cfe4c6f13" providerId="LiveId" clId="{057872F2-DEC6-41E3-A884-DFB3FD547FE3}" dt="2022-09-02T15:02:27.493" v="1118" actId="20577"/>
          <ac:spMkLst>
            <pc:docMk/>
            <pc:sldMk cId="736961673" sldId="350"/>
            <ac:spMk id="13" creationId="{CD4B2A66-313E-4766-9B05-F4D5D021E1B2}"/>
          </ac:spMkLst>
        </pc:spChg>
        <pc:graphicFrameChg chg="mod modGraphic">
          <ac:chgData name="Susan DeWitt" userId="b92b7d1cfe4c6f13" providerId="LiveId" clId="{057872F2-DEC6-41E3-A884-DFB3FD547FE3}" dt="2022-09-02T01:55:35.262" v="1070" actId="2710"/>
          <ac:graphicFrameMkLst>
            <pc:docMk/>
            <pc:sldMk cId="736961673" sldId="350"/>
            <ac:graphicFrameMk id="5" creationId="{6A242793-3AB6-946E-4290-93EC66368D9C}"/>
          </ac:graphicFrameMkLst>
        </pc:graphicFrameChg>
      </pc:sldChg>
      <pc:sldChg chg="modSp mod">
        <pc:chgData name="Susan DeWitt" userId="b92b7d1cfe4c6f13" providerId="LiveId" clId="{057872F2-DEC6-41E3-A884-DFB3FD547FE3}" dt="2022-09-01T02:07:19.950" v="471" actId="20577"/>
        <pc:sldMkLst>
          <pc:docMk/>
          <pc:sldMk cId="2568632623" sldId="353"/>
        </pc:sldMkLst>
        <pc:graphicFrameChg chg="modGraphic">
          <ac:chgData name="Susan DeWitt" userId="b92b7d1cfe4c6f13" providerId="LiveId" clId="{057872F2-DEC6-41E3-A884-DFB3FD547FE3}" dt="2022-09-01T02:07:19.950" v="471" actId="20577"/>
          <ac:graphicFrameMkLst>
            <pc:docMk/>
            <pc:sldMk cId="2568632623" sldId="353"/>
            <ac:graphicFrameMk id="5" creationId="{88981F1E-F30F-4714-A875-FC1ACBD99B0A}"/>
          </ac:graphicFrameMkLst>
        </pc:graphicFrameChg>
      </pc:sldChg>
      <pc:sldChg chg="modSp mod">
        <pc:chgData name="Susan DeWitt" userId="b92b7d1cfe4c6f13" providerId="LiveId" clId="{057872F2-DEC6-41E3-A884-DFB3FD547FE3}" dt="2022-09-01T02:39:51.651" v="523" actId="1076"/>
        <pc:sldMkLst>
          <pc:docMk/>
          <pc:sldMk cId="3298209457" sldId="355"/>
        </pc:sldMkLst>
        <pc:spChg chg="mod">
          <ac:chgData name="Susan DeWitt" userId="b92b7d1cfe4c6f13" providerId="LiveId" clId="{057872F2-DEC6-41E3-A884-DFB3FD547FE3}" dt="2022-09-01T02:39:51.651" v="523" actId="1076"/>
          <ac:spMkLst>
            <pc:docMk/>
            <pc:sldMk cId="3298209457" sldId="355"/>
            <ac:spMk id="6" creationId="{069FA9E1-82B2-469A-AEE4-1E19472A6DC9}"/>
          </ac:spMkLst>
        </pc:spChg>
      </pc:sldChg>
      <pc:sldChg chg="modSp mod">
        <pc:chgData name="Susan DeWitt" userId="b92b7d1cfe4c6f13" providerId="LiveId" clId="{057872F2-DEC6-41E3-A884-DFB3FD547FE3}" dt="2022-09-02T02:07:04.148" v="1090" actId="20577"/>
        <pc:sldMkLst>
          <pc:docMk/>
          <pc:sldMk cId="1902924669" sldId="356"/>
        </pc:sldMkLst>
        <pc:graphicFrameChg chg="modGraphic">
          <ac:chgData name="Susan DeWitt" userId="b92b7d1cfe4c6f13" providerId="LiveId" clId="{057872F2-DEC6-41E3-A884-DFB3FD547FE3}" dt="2022-09-02T02:07:04.148" v="1090" actId="20577"/>
          <ac:graphicFrameMkLst>
            <pc:docMk/>
            <pc:sldMk cId="1902924669" sldId="356"/>
            <ac:graphicFrameMk id="7" creationId="{7E58C6C3-648F-44B6-86D3-A85D08E0EFE4}"/>
          </ac:graphicFrameMkLst>
        </pc:graphicFrameChg>
      </pc:sldChg>
      <pc:sldChg chg="addSp modSp mod addCm modCm">
        <pc:chgData name="Susan DeWitt" userId="b92b7d1cfe4c6f13" providerId="LiveId" clId="{057872F2-DEC6-41E3-A884-DFB3FD547FE3}" dt="2022-09-02T15:32:42.453" v="1290" actId="1076"/>
        <pc:sldMkLst>
          <pc:docMk/>
          <pc:sldMk cId="2356809946" sldId="359"/>
        </pc:sldMkLst>
        <pc:spChg chg="add mod">
          <ac:chgData name="Susan DeWitt" userId="b92b7d1cfe4c6f13" providerId="LiveId" clId="{057872F2-DEC6-41E3-A884-DFB3FD547FE3}" dt="2022-09-02T15:32:33.788" v="1289" actId="208"/>
          <ac:spMkLst>
            <pc:docMk/>
            <pc:sldMk cId="2356809946" sldId="359"/>
            <ac:spMk id="3" creationId="{DE8925D6-22AE-C585-5AB8-E2F2BCDA2636}"/>
          </ac:spMkLst>
        </pc:spChg>
        <pc:spChg chg="add mod">
          <ac:chgData name="Susan DeWitt" userId="b92b7d1cfe4c6f13" providerId="LiveId" clId="{057872F2-DEC6-41E3-A884-DFB3FD547FE3}" dt="2022-09-02T15:32:42.453" v="1290" actId="1076"/>
          <ac:spMkLst>
            <pc:docMk/>
            <pc:sldMk cId="2356809946" sldId="359"/>
            <ac:spMk id="4" creationId="{8DA3504B-2757-FBC7-1A80-11E10CF29ECE}"/>
          </ac:spMkLst>
        </pc:spChg>
        <pc:graphicFrameChg chg="mod">
          <ac:chgData name="Susan DeWitt" userId="b92b7d1cfe4c6f13" providerId="LiveId" clId="{057872F2-DEC6-41E3-A884-DFB3FD547FE3}" dt="2022-09-02T15:32:10.450" v="1284" actId="1076"/>
          <ac:graphicFrameMkLst>
            <pc:docMk/>
            <pc:sldMk cId="2356809946" sldId="359"/>
            <ac:graphicFrameMk id="7" creationId="{6BC6A03D-B0EB-4AB4-AAE4-C6DAFA8CC617}"/>
          </ac:graphicFrameMkLst>
        </pc:graphicFrameChg>
        <pc:picChg chg="mod">
          <ac:chgData name="Susan DeWitt" userId="b92b7d1cfe4c6f13" providerId="LiveId" clId="{057872F2-DEC6-41E3-A884-DFB3FD547FE3}" dt="2022-09-02T15:32:11.951" v="1285" actId="1076"/>
          <ac:picMkLst>
            <pc:docMk/>
            <pc:sldMk cId="2356809946" sldId="359"/>
            <ac:picMk id="6" creationId="{1FF5437A-EC29-C96E-1552-60F5D9BC3F3A}"/>
          </ac:picMkLst>
        </pc:picChg>
      </pc:sldChg>
      <pc:sldChg chg="modSp mod">
        <pc:chgData name="Susan DeWitt" userId="b92b7d1cfe4c6f13" providerId="LiveId" clId="{057872F2-DEC6-41E3-A884-DFB3FD547FE3}" dt="2022-09-02T15:28:10.471" v="1238" actId="1076"/>
        <pc:sldMkLst>
          <pc:docMk/>
          <pc:sldMk cId="4166616580" sldId="360"/>
        </pc:sldMkLst>
        <pc:spChg chg="mod">
          <ac:chgData name="Susan DeWitt" userId="b92b7d1cfe4c6f13" providerId="LiveId" clId="{057872F2-DEC6-41E3-A884-DFB3FD547FE3}" dt="2022-09-02T15:28:10.471" v="1238" actId="1076"/>
          <ac:spMkLst>
            <pc:docMk/>
            <pc:sldMk cId="4166616580" sldId="360"/>
            <ac:spMk id="4" creationId="{59309108-0FB4-466B-80D0-EA8270E6B559}"/>
          </ac:spMkLst>
        </pc:spChg>
        <pc:graphicFrameChg chg="modGraphic">
          <ac:chgData name="Susan DeWitt" userId="b92b7d1cfe4c6f13" providerId="LiveId" clId="{057872F2-DEC6-41E3-A884-DFB3FD547FE3}" dt="2022-09-02T15:28:05.519" v="1237" actId="6549"/>
          <ac:graphicFrameMkLst>
            <pc:docMk/>
            <pc:sldMk cId="4166616580" sldId="360"/>
            <ac:graphicFrameMk id="7" creationId="{6BC6A03D-B0EB-4AB4-AAE4-C6DAFA8CC617}"/>
          </ac:graphicFrameMkLst>
        </pc:graphicFrameChg>
      </pc:sldChg>
      <pc:sldChg chg="modSp mod modCm">
        <pc:chgData name="Susan DeWitt" userId="b92b7d1cfe4c6f13" providerId="LiveId" clId="{057872F2-DEC6-41E3-A884-DFB3FD547FE3}" dt="2022-08-31T22:19:25.488" v="334"/>
        <pc:sldMkLst>
          <pc:docMk/>
          <pc:sldMk cId="3637489751" sldId="361"/>
        </pc:sldMkLst>
        <pc:spChg chg="mod">
          <ac:chgData name="Susan DeWitt" userId="b92b7d1cfe4c6f13" providerId="LiveId" clId="{057872F2-DEC6-41E3-A884-DFB3FD547FE3}" dt="2022-08-31T22:18:49.866" v="333" actId="20577"/>
          <ac:spMkLst>
            <pc:docMk/>
            <pc:sldMk cId="3637489751" sldId="361"/>
            <ac:spMk id="4" creationId="{D347849D-9D0B-4F31-805A-69A69EFC2D84}"/>
          </ac:spMkLst>
        </pc:spChg>
      </pc:sldChg>
      <pc:sldChg chg="modSp mod">
        <pc:chgData name="Susan DeWitt" userId="b92b7d1cfe4c6f13" providerId="LiveId" clId="{057872F2-DEC6-41E3-A884-DFB3FD547FE3}" dt="2022-09-02T01:47:41.787" v="1029" actId="1076"/>
        <pc:sldMkLst>
          <pc:docMk/>
          <pc:sldMk cId="3083030287" sldId="362"/>
        </pc:sldMkLst>
        <pc:spChg chg="mod">
          <ac:chgData name="Susan DeWitt" userId="b92b7d1cfe4c6f13" providerId="LiveId" clId="{057872F2-DEC6-41E3-A884-DFB3FD547FE3}" dt="2022-09-02T01:47:38.271" v="1028" actId="1076"/>
          <ac:spMkLst>
            <pc:docMk/>
            <pc:sldMk cId="3083030287" sldId="362"/>
            <ac:spMk id="5" creationId="{CBE92070-82A5-42FF-B0F5-4876F30ACBDE}"/>
          </ac:spMkLst>
        </pc:spChg>
        <pc:spChg chg="mod">
          <ac:chgData name="Susan DeWitt" userId="b92b7d1cfe4c6f13" providerId="LiveId" clId="{057872F2-DEC6-41E3-A884-DFB3FD547FE3}" dt="2022-09-02T01:47:41.787" v="1029" actId="1076"/>
          <ac:spMkLst>
            <pc:docMk/>
            <pc:sldMk cId="3083030287" sldId="362"/>
            <ac:spMk id="11" creationId="{773D1B6C-53D9-4947-8EFF-221B3077DF9E}"/>
          </ac:spMkLst>
        </pc:spChg>
        <pc:graphicFrameChg chg="mod modGraphic">
          <ac:chgData name="Susan DeWitt" userId="b92b7d1cfe4c6f13" providerId="LiveId" clId="{057872F2-DEC6-41E3-A884-DFB3FD547FE3}" dt="2022-09-02T01:47:35.887" v="1027" actId="1076"/>
          <ac:graphicFrameMkLst>
            <pc:docMk/>
            <pc:sldMk cId="3083030287" sldId="362"/>
            <ac:graphicFrameMk id="3" creationId="{8D38A7DC-EA38-44A0-ACF5-49B8330F881D}"/>
          </ac:graphicFrameMkLst>
        </pc:graphicFrameChg>
      </pc:sldChg>
      <pc:sldChg chg="modSp mod">
        <pc:chgData name="Susan DeWitt" userId="b92b7d1cfe4c6f13" providerId="LiveId" clId="{057872F2-DEC6-41E3-A884-DFB3FD547FE3}" dt="2022-08-31T19:22:50.402" v="247" actId="120"/>
        <pc:sldMkLst>
          <pc:docMk/>
          <pc:sldMk cId="595554024" sldId="364"/>
        </pc:sldMkLst>
        <pc:graphicFrameChg chg="modGraphic">
          <ac:chgData name="Susan DeWitt" userId="b92b7d1cfe4c6f13" providerId="LiveId" clId="{057872F2-DEC6-41E3-A884-DFB3FD547FE3}" dt="2022-08-31T19:22:50.402" v="247" actId="120"/>
          <ac:graphicFrameMkLst>
            <pc:docMk/>
            <pc:sldMk cId="595554024" sldId="364"/>
            <ac:graphicFrameMk id="3" creationId="{EAB8C416-0624-477B-B140-3557937DF27F}"/>
          </ac:graphicFrameMkLst>
        </pc:graphicFrameChg>
      </pc:sldChg>
      <pc:sldChg chg="modSp mod">
        <pc:chgData name="Susan DeWitt" userId="b92b7d1cfe4c6f13" providerId="LiveId" clId="{057872F2-DEC6-41E3-A884-DFB3FD547FE3}" dt="2022-09-01T01:58:06.644" v="363" actId="20577"/>
        <pc:sldMkLst>
          <pc:docMk/>
          <pc:sldMk cId="2743754768" sldId="365"/>
        </pc:sldMkLst>
        <pc:graphicFrameChg chg="modGraphic">
          <ac:chgData name="Susan DeWitt" userId="b92b7d1cfe4c6f13" providerId="LiveId" clId="{057872F2-DEC6-41E3-A884-DFB3FD547FE3}" dt="2022-09-01T01:58:06.644" v="363" actId="20577"/>
          <ac:graphicFrameMkLst>
            <pc:docMk/>
            <pc:sldMk cId="2743754768" sldId="365"/>
            <ac:graphicFrameMk id="3" creationId="{56B9A69B-10A0-423E-9DAF-078D2EF71F70}"/>
          </ac:graphicFrameMkLst>
        </pc:graphicFrameChg>
      </pc:sldChg>
      <pc:sldChg chg="modSp mod">
        <pc:chgData name="Susan DeWitt" userId="b92b7d1cfe4c6f13" providerId="LiveId" clId="{057872F2-DEC6-41E3-A884-DFB3FD547FE3}" dt="2022-09-02T01:57:54.289" v="1078" actId="20577"/>
        <pc:sldMkLst>
          <pc:docMk/>
          <pc:sldMk cId="3031277727" sldId="406"/>
        </pc:sldMkLst>
        <pc:graphicFrameChg chg="modGraphic">
          <ac:chgData name="Susan DeWitt" userId="b92b7d1cfe4c6f13" providerId="LiveId" clId="{057872F2-DEC6-41E3-A884-DFB3FD547FE3}" dt="2022-09-02T01:57:54.289" v="1078" actId="20577"/>
          <ac:graphicFrameMkLst>
            <pc:docMk/>
            <pc:sldMk cId="3031277727" sldId="406"/>
            <ac:graphicFrameMk id="6" creationId="{2DD595C9-A7AF-4568-8E99-5C6DCC67F277}"/>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1-17T12:53:17.326" idx="100">
    <p:pos x="7468" y="105"/>
    <p:text>An elevated resting SPAP &gt; 25 mmHg (or &gt; 30 mmHg with exercise) signifies pulmonary hypertension (PH).</p:text>
    <p:extLst>
      <p:ext uri="{C676402C-5697-4E1C-873F-D02D1690AC5C}">
        <p15:threadingInfo xmlns:p15="http://schemas.microsoft.com/office/powerpoint/2012/main" timeZoneBias="300"/>
      </p:ext>
    </p:extLst>
  </p:cm>
  <p:cm authorId="1" dt="2022-01-17T12:53:37.388" idx="101">
    <p:pos x="7473" y="38"/>
    <p:text>Hypertension (HTN) is a consistently elevated BP &gt; 120 / &gt; 80 (see chart)</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04-20T11:21:52.166" idx="118">
    <p:pos x="7481" y="27"/>
    <p:text>1 - PV anterior cusp, 2 - PV right posterior cusp, 3 - PV left posterior cusp, 4 - AOV LCC, 5 - AOV RCC, 6 - AOV NCC, 7 - AMVL, 8 - PMVL, 9 - TV anterior cusp, 10 - TV medial cusp, 11 - TV posterior cusp</p:text>
    <p:extLst>
      <p:ext uri="{C676402C-5697-4E1C-873F-D02D1690AC5C}">
        <p15:threadingInfo xmlns:p15="http://schemas.microsoft.com/office/powerpoint/2012/main" timeZoneBias="240"/>
      </p:ext>
    </p:extLst>
  </p:cm>
  <p:cm authorId="1" dt="2022-06-17T14:29:31.649" idx="123">
    <p:pos x="7475" y="90"/>
    <p:text>AV valve</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8-04-20T11:37:52.063" idx="61">
    <p:pos x="7365" y="42"/>
    <p:text>1 - TV; 2 - MV; 3 - PV; 4 - AOV</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8-04-17T19:17:40.977" idx="48">
    <p:pos x="7468" y="16"/>
    <p:text>SVC receives venous blood from the upper half of the body and drains into the superior portion of the RA.</p:text>
    <p:extLst>
      <p:ext uri="{C676402C-5697-4E1C-873F-D02D1690AC5C}">
        <p15:threadingInfo xmlns:p15="http://schemas.microsoft.com/office/powerpoint/2012/main" timeZoneBias="240"/>
      </p:ext>
    </p:extLst>
  </p:cm>
  <p:cm authorId="1" dt="2018-04-17T19:18:24.406" idx="49">
    <p:pos x="7473" y="21"/>
    <p:text>IVC receives venous blood from the veins below the diaphragm and drains into the lower, posterior portion of the RA.</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8-04-17T19:12:49.956" idx="47">
    <p:pos x="7481" y="43"/>
    <p:text>60% lowest in body</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8-05-26T19:09:26.380" idx="86">
    <p:pos x="7493" y="35"/>
    <p:text>TV</p:text>
    <p:extLst>
      <p:ext uri="{C676402C-5697-4E1C-873F-D02D1690AC5C}">
        <p15:threadingInfo xmlns:p15="http://schemas.microsoft.com/office/powerpoint/2012/main" timeZoneBias="2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8-01-10T20:43:39.398" idx="12">
    <p:pos x="7451" y="10"/>
    <p:text>RV trabeculations are more coarse and help distinguish the morphological RV vs LV.</p:text>
    <p:extLst>
      <p:ext uri="{C676402C-5697-4E1C-873F-D02D1690AC5C}">
        <p15:threadingInfo xmlns:p15="http://schemas.microsoft.com/office/powerpoint/2012/main" timeZoneBias="300"/>
      </p:ext>
    </p:extLst>
  </p:cm>
  <p:cm authorId="1" dt="2022-07-09T12:16:47.825" idx="130">
    <p:pos x="7456" y="46"/>
    <p:text>infundibulum is aka conus arteriosus</p:text>
    <p:extLst>
      <p:ext uri="{C676402C-5697-4E1C-873F-D02D1690AC5C}">
        <p15:threadingInfo xmlns:p15="http://schemas.microsoft.com/office/powerpoint/2012/main" timeZoneBias="2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8-04-21T10:47:48.352" idx="66">
    <p:pos x="7438" y="20"/>
    <p:text>PVA ~ = AVA</p:text>
    <p:extLst>
      <p:ext uri="{C676402C-5697-4E1C-873F-D02D1690AC5C}">
        <p15:threadingInfo xmlns:p15="http://schemas.microsoft.com/office/powerpoint/2012/main" timeZoneBias="2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1-08-30T12:25:54.535" idx="99">
    <p:pos x="7472" y="10"/>
    <p:text>when the PA is &gt; 3 cm or the same diameter or larger than the AO it is considered enlarged</p:text>
    <p:extLst>
      <p:ext uri="{C676402C-5697-4E1C-873F-D02D1690AC5C}">
        <p15:threadingInfo xmlns:p15="http://schemas.microsoft.com/office/powerpoint/2012/main" timeZoneBias="2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2-06-17T11:15:21.587" idx="121">
    <p:pos x="7486" y="22"/>
    <p:text>LA walls slightly thicker than RA walls</p:text>
    <p:extLst>
      <p:ext uri="{C676402C-5697-4E1C-873F-D02D1690AC5C}">
        <p15:threadingInfo xmlns:p15="http://schemas.microsoft.com/office/powerpoint/2012/main" timeZoneBias="2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8-04-20T12:03:05.944" idx="63">
    <p:pos x="7482" y="35"/>
    <p:text>The extra muscle mass is needed to propel the blood into the systemic circulatory system (with higher pressure and more resistance than the pulmonary circulatory system).</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5-22T19:13:54.422" idx="77">
    <p:pos x="7494" y="42"/>
    <p:text>Right heart = venous / blue blood.  Left heart = arterial / red blood.</p:text>
    <p:extLst>
      <p:ext uri="{C676402C-5697-4E1C-873F-D02D1690AC5C}">
        <p15:threadingInfo xmlns:p15="http://schemas.microsoft.com/office/powerpoint/2012/main" timeZoneBias="240"/>
      </p:ext>
    </p:extLst>
  </p:cm>
  <p:cm authorId="1" dt="2022-02-09T18:09:17.195" idx="107">
    <p:pos x="7486" y="109"/>
    <p:text>The percentages are the normal oxygen saturation levels in the right &amp; left heart.</p:text>
    <p:extLst>
      <p:ext uri="{C676402C-5697-4E1C-873F-D02D1690AC5C}">
        <p15:threadingInfo xmlns:p15="http://schemas.microsoft.com/office/powerpoint/2012/main" timeZoneBias="30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8-04-17T19:31:36.411" idx="51">
    <p:pos x="7488" y="29"/>
    <p:text>None!</p:text>
    <p:extLst>
      <p:ext uri="{C676402C-5697-4E1C-873F-D02D1690AC5C}">
        <p15:threadingInfo xmlns:p15="http://schemas.microsoft.com/office/powerpoint/2012/main" timeZoneBias="24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8-01-10T21:05:00.189" idx="21">
    <p:pos x="7447" y="25"/>
    <p:text>Right = 85%; Left 8%; Co-dominant 7%</p:text>
    <p:extLst>
      <p:ext uri="{C676402C-5697-4E1C-873F-D02D1690AC5C}">
        <p15:threadingInfo xmlns:p15="http://schemas.microsoft.com/office/powerpoint/2012/main" timeZoneBias="300"/>
      </p:ext>
    </p:extLst>
  </p:cm>
  <p:cm authorId="1" dt="2022-02-10T10:33:46.368" idx="108">
    <p:pos x="7452" y="84"/>
    <p:text>1 = RCA, 2 = PDA, 3 = AM, 4 = LCA, 5 = LAD, 6 = CX</p:text>
    <p:extLst>
      <p:ext uri="{C676402C-5697-4E1C-873F-D02D1690AC5C}">
        <p15:threadingInfo xmlns:p15="http://schemas.microsoft.com/office/powerpoint/2012/main" timeZoneBias="30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8-01-10T20:58:41.034" idx="115">
    <p:pos x="7447" y="36"/>
    <p:text>(1) SVC (2) IVC (3) RA (4) TV (5) RV (6) PV (7) PA (8) RPA (9) LPA (10) PV4 (11) LA (12) MV (13) LV (14) AOV</p:text>
    <p:extLst>
      <p:ext uri="{C676402C-5697-4E1C-873F-D02D1690AC5C}">
        <p15:threadingInfo xmlns:p15="http://schemas.microsoft.com/office/powerpoint/2012/main" timeZoneBias="30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2-06-01T14:05:26.609" idx="114">
    <p:pos x="7492" y="21"/>
    <p:text>(15) AO root; (16) AAO; (17) AO arch; (18) thoracic DAO; (19) abdominal DAO; (20) AO branches; (a) brachiocephalic artery; (b) left common carotid artery; (c) left subclavian artery; (d) AO isthmus; (e) ligamentum arteriosum</p:text>
    <p:extLst>
      <p:ext uri="{C676402C-5697-4E1C-873F-D02D1690AC5C}">
        <p15:threadingInfo xmlns:p15="http://schemas.microsoft.com/office/powerpoint/2012/main" timeZoneBias="24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8-01-10T20:58:04.092" idx="97">
    <p:pos x="7427" y="42"/>
    <p:text>(1) TV 7-9; (2) MV 4-6; (3) PV &gt; 2 (4) AOV &gt; 2</p:text>
    <p:extLst>
      <p:ext uri="{C676402C-5697-4E1C-873F-D02D1690AC5C}">
        <p15:threadingInfo xmlns:p15="http://schemas.microsoft.com/office/powerpoint/2012/main" timeZoneBias="30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18-04-17T19:41:16.477" idx="53">
    <p:pos x="7439" y="44"/>
    <p:text>EKG records electrical activity, and the echo records mechanical activity of the heart via ultrasound.</p:text>
    <p:extLst>
      <p:ext uri="{C676402C-5697-4E1C-873F-D02D1690AC5C}">
        <p15:threadingInfo xmlns:p15="http://schemas.microsoft.com/office/powerpoint/2012/main" timeZoneBias="24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18-06-26T10:54:37.519" idx="94">
    <p:pos x="7412" y="33"/>
    <p:text>mean RAP = RV diastolic pressure; RVSP = SPAP; PA/PCWP diastolic pressure = mean LAP; mean LAP = LV diastolic pressure; LV systolic pressure = AO systolic pressure</p:text>
    <p:extLst>
      <p:ext uri="{C676402C-5697-4E1C-873F-D02D1690AC5C}">
        <p15:threadingInfo xmlns:p15="http://schemas.microsoft.com/office/powerpoint/2012/main" timeZoneBias="24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18-01-06T11:12:35.737" idx="95">
    <p:pos x="7435" y="49"/>
    <p:text>(1) 2-8 (2) 15-25 (3) 2-12 (4) &lt;120</p:text>
    <p:extLst>
      <p:ext uri="{C676402C-5697-4E1C-873F-D02D1690AC5C}">
        <p15:threadingInfo xmlns:p15="http://schemas.microsoft.com/office/powerpoint/2012/main" timeZoneBias="30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18-01-10T21:09:39.631" idx="23">
    <p:pos x="7436" y="37"/>
    <p:text>(1) closed (2) closed (3) open (4) closed (5) closed</p:text>
    <p:extLst>
      <p:ext uri="{C676402C-5697-4E1C-873F-D02D1690AC5C}">
        <p15:threadingInfo xmlns:p15="http://schemas.microsoft.com/office/powerpoint/2012/main" timeZoneBias="30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18-02-20T12:37:06.114" idx="28">
    <p:pos x="7429" y="29"/>
    <p:text>A = IVCT, B = SYSTOLE, C = IVRT, D = DIASTOLE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1-17T13:26:06.472" idx="102">
    <p:pos x="7464" y="33"/>
    <p:text>(1) &lt; 120; (2) 80 - 89; (3) &gt; 180</p:text>
    <p:extLst>
      <p:ext uri="{C676402C-5697-4E1C-873F-D02D1690AC5C}">
        <p15:threadingInfo xmlns:p15="http://schemas.microsoft.com/office/powerpoint/2012/main" timeZoneBias="30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18-02-20T11:52:05.943" idx="27">
    <p:pos x="7471" y="29"/>
    <p:text>Rapid early filling occurs at the beginning of diatole; when the ventricular pressures are at their lowest.</p:text>
    <p:extLst>
      <p:ext uri="{C676402C-5697-4E1C-873F-D02D1690AC5C}">
        <p15:threadingInfo xmlns:p15="http://schemas.microsoft.com/office/powerpoint/2012/main" timeZoneBias="30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18-02-20T11:48:26.575" idx="25">
    <p:pos x="7482" y="36"/>
    <p:text>The largest normal PG within the heart is across the MV during systole; approximately 100 mmHg (LAP = 2-12 mmHg &amp; LVSP &lt; 120 mmHg).</p:text>
    <p:extLst>
      <p:ext uri="{C676402C-5697-4E1C-873F-D02D1690AC5C}">
        <p15:threadingInfo xmlns:p15="http://schemas.microsoft.com/office/powerpoint/2012/main" timeZoneBias="30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18-02-20T11:50:51.864" idx="26">
    <p:pos x="7483" y="34"/>
    <p:text>Ventricular contraction begins at apex &amp; squeezes superiorly</p:text>
    <p:extLst>
      <p:ext uri="{C676402C-5697-4E1C-873F-D02D1690AC5C}">
        <p15:threadingInfo xmlns:p15="http://schemas.microsoft.com/office/powerpoint/2012/main" timeZoneBias="30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18-04-17T22:37:15.544" idx="54">
    <p:pos x="7479" y="41"/>
    <p:text>80 minus (3 - 12) = ~ 70 mmHg</p:text>
    <p:extLst>
      <p:ext uri="{C676402C-5697-4E1C-873F-D02D1690AC5C}">
        <p15:threadingInfo xmlns:p15="http://schemas.microsoft.com/office/powerpoint/2012/main" timeZoneBias="24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1" dt="2018-02-20T11:46:27.516" idx="24">
    <p:pos x="7429" y="41"/>
    <p:text>cardiac function = systolic function + diastolic function</p:text>
    <p:extLst>
      <p:ext uri="{C676402C-5697-4E1C-873F-D02D1690AC5C}">
        <p15:threadingInfo xmlns:p15="http://schemas.microsoft.com/office/powerpoint/2012/main" timeZoneBias="300"/>
      </p:ext>
    </p:extLst>
  </p:cm>
  <p:cm authorId="1" dt="2018-05-26T20:03:11.021" idx="88">
    <p:pos x="7431" y="88"/>
    <p:text>Yes, diastolic dysfxn might precede systolic dysfxn.</p:text>
    <p:extLst>
      <p:ext uri="{C676402C-5697-4E1C-873F-D02D1690AC5C}">
        <p15:threadingInfo xmlns:p15="http://schemas.microsoft.com/office/powerpoint/2012/main" timeZoneBias="24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1" dt="2018-05-23T11:24:37.594" idx="81">
    <p:pos x="7470" y="22"/>
    <p:text>diastole increases &amp; systole decreases</p:text>
    <p:extLst>
      <p:ext uri="{C676402C-5697-4E1C-873F-D02D1690AC5C}">
        <p15:threadingInfo xmlns:p15="http://schemas.microsoft.com/office/powerpoint/2012/main" timeZoneBias="24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1" dt="2018-06-29T11:06:04.812" idx="93">
    <p:pos x="7475" y="38"/>
    <p:text>(1) akinesis; (2) hyperkinesis; (3) hibernation;  (4) hypokinesis;  (5) dyskinesis</p:text>
    <p:extLst>
      <p:ext uri="{C676402C-5697-4E1C-873F-D02D1690AC5C}">
        <p15:threadingInfo xmlns:p15="http://schemas.microsoft.com/office/powerpoint/2012/main" timeZoneBias="24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1" dt="2022-02-18T13:28:30.616" idx="110">
    <p:pos x="7447" y="46"/>
    <p:text>cardiac output = volume of blood the LV pumps out per minute</p:text>
    <p:extLst>
      <p:ext uri="{C676402C-5697-4E1C-873F-D02D1690AC5C}">
        <p15:threadingInfo xmlns:p15="http://schemas.microsoft.com/office/powerpoint/2012/main" timeZoneBias="30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1" dt="2018-06-02T20:08:06.863" idx="90">
    <p:pos x="7458" y="44"/>
    <p:text>Afterload is increased by any state of pressure overload, such as a stenotic valve or HTN</p:text>
    <p:extLst>
      <p:ext uri="{C676402C-5697-4E1C-873F-D02D1690AC5C}">
        <p15:threadingInfo xmlns:p15="http://schemas.microsoft.com/office/powerpoint/2012/main" timeZoneBias="240"/>
      </p:ext>
    </p:extLst>
  </p:cm>
  <p:cm authorId="1" dt="2022-07-07T20:39:31.363" idx="127">
    <p:pos x="7456" y="94"/>
    <p:text>Preload is increased by any state of fluid overload, such as regurgitation, ASD, VSD, PDA.</p:text>
    <p:extLst>
      <p:ext uri="{C676402C-5697-4E1C-873F-D02D1690AC5C}">
        <p15:threadingInfo xmlns:p15="http://schemas.microsoft.com/office/powerpoint/2012/main" timeZoneBias="24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1" dt="2022-09-02T11:31:20.650" idx="132">
    <p:pos x="7492" y="39"/>
    <p:text>When an extrasystolic beat occurs, such as a premature ventricular contraction (PVC—an early ectopic beat that originates in one of the ventricles and spreads to the other ventricle), the next beat is delayed and experiences increased contractility, known as post-extrasystolic potentiation (PESP).  One might assume (I did!) this phenomenon is due to the Frank-Starling law or interval-strength relationship; however, numerous studies with controlled preload and/or afterload have proven that PESP is independent of these and more likely a consequence of intracellular calcium handling changes.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5-23T10:47:14.612" idx="79">
    <p:pos x="7475" y="27"/>
    <p:text>(1 &amp; 2) low; (3) starts at 75% finishes at 98%; (4 &amp; 5) high; (7) starts at 98% finishes at 75%</p:text>
    <p:extLst>
      <p:ext uri="{C676402C-5697-4E1C-873F-D02D1690AC5C}">
        <p15:threadingInfo xmlns:p15="http://schemas.microsoft.com/office/powerpoint/2012/main" timeZoneBias="240"/>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1" dt="2022-07-07T20:21:54.393" idx="126">
    <p:pos x="7474" y="58"/>
    <p:text>sympathetic accerates HR.  parasympathetic slows/suppresses HR</p:text>
    <p:extLst>
      <p:ext uri="{C676402C-5697-4E1C-873F-D02D1690AC5C}">
        <p15:threadingInfo xmlns:p15="http://schemas.microsoft.com/office/powerpoint/2012/main" timeZoneBias="24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1" dt="2018-04-20T11:00:53.090" idx="59">
    <p:pos x="7468" y="22"/>
    <p:text>First, ask the patient to take a deep breath and then keep their mouth closed while they blow on their thumb for approximately 10 seconds (strain phase).  Next, ask the patient to quickly and forcefully release and breathe out (release phase).</p:text>
    <p:extLst>
      <p:ext uri="{C676402C-5697-4E1C-873F-D02D1690AC5C}">
        <p15:threadingInfo xmlns:p15="http://schemas.microsoft.com/office/powerpoint/2012/main" timeZoneBias="240"/>
      </p:ext>
    </p:extLst>
  </p:cm>
</p:cmLst>
</file>

<file path=ppt/comments/comment42.xml><?xml version="1.0" encoding="utf-8"?>
<p:cmLst xmlns:a="http://schemas.openxmlformats.org/drawingml/2006/main" xmlns:r="http://schemas.openxmlformats.org/officeDocument/2006/relationships" xmlns:p="http://schemas.openxmlformats.org/presentationml/2006/main">
  <p:cm authorId="1" dt="2018-03-08T19:49:59.215" idx="42">
    <p:pos x="7481" y="20"/>
    <p:text>(1) Specialized, high-speed conductive pathways; (2) Myocardial cells possess a long refractory period; (3) Property of automaticity</p:text>
    <p:extLst>
      <p:ext uri="{C676402C-5697-4E1C-873F-D02D1690AC5C}">
        <p15:threadingInfo xmlns:p15="http://schemas.microsoft.com/office/powerpoint/2012/main" timeZoneBias="300"/>
      </p:ext>
    </p:extLst>
  </p:cm>
</p:cmLst>
</file>

<file path=ppt/comments/comment43.xml><?xml version="1.0" encoding="utf-8"?>
<p:cmLst xmlns:a="http://schemas.openxmlformats.org/drawingml/2006/main" xmlns:r="http://schemas.openxmlformats.org/officeDocument/2006/relationships" xmlns:p="http://schemas.openxmlformats.org/presentationml/2006/main">
  <p:cm authorId="1" dt="2018-03-08T20:20:20.641" idx="43">
    <p:pos x="7474" y="28"/>
    <p:text>SA node = 60 - 100 bpm</p:text>
    <p:extLst>
      <p:ext uri="{C676402C-5697-4E1C-873F-D02D1690AC5C}">
        <p15:threadingInfo xmlns:p15="http://schemas.microsoft.com/office/powerpoint/2012/main" timeZoneBias="300"/>
      </p:ext>
    </p:extLst>
  </p:cm>
  <p:cm authorId="1" dt="2022-06-19T07:52:07.477" idx="124">
    <p:pos x="7476" y="92"/>
    <p:text>AV node = 40 - 60 bpm</p:text>
    <p:extLst>
      <p:ext uri="{C676402C-5697-4E1C-873F-D02D1690AC5C}">
        <p15:threadingInfo xmlns:p15="http://schemas.microsoft.com/office/powerpoint/2012/main" timeZoneBias="240"/>
      </p:ext>
    </p:extLst>
  </p:cm>
</p:cmLst>
</file>

<file path=ppt/comments/comment44.xml><?xml version="1.0" encoding="utf-8"?>
<p:cmLst xmlns:a="http://schemas.openxmlformats.org/drawingml/2006/main" xmlns:r="http://schemas.openxmlformats.org/officeDocument/2006/relationships" xmlns:p="http://schemas.openxmlformats.org/presentationml/2006/main">
  <p:cm authorId="1" dt="2018-03-08T20:31:51.068" idx="44">
    <p:pos x="7480" y="22"/>
    <p:text>Depolarization travels endocardium to epicardium, apex to base.</p:text>
    <p:extLst>
      <p:ext uri="{C676402C-5697-4E1C-873F-D02D1690AC5C}">
        <p15:threadingInfo xmlns:p15="http://schemas.microsoft.com/office/powerpoint/2012/main" timeZoneBias="300"/>
      </p:ext>
    </p:extLst>
  </p:cm>
  <p:cm authorId="1" dt="2022-01-21T11:50:15.535" idx="103">
    <p:pos x="7481" y="78"/>
    <p:text>Repolarization travels epicardium to endocardium (opposite of depolarization)</p:text>
    <p:extLst>
      <p:ext uri="{C676402C-5697-4E1C-873F-D02D1690AC5C}">
        <p15:threadingInfo xmlns:p15="http://schemas.microsoft.com/office/powerpoint/2012/main" timeZoneBias="300"/>
      </p:ext>
    </p:extLst>
  </p:cm>
</p:cmLst>
</file>

<file path=ppt/comments/comment45.xml><?xml version="1.0" encoding="utf-8"?>
<p:cmLst xmlns:a="http://schemas.openxmlformats.org/drawingml/2006/main" xmlns:r="http://schemas.openxmlformats.org/officeDocument/2006/relationships" xmlns:p="http://schemas.openxmlformats.org/presentationml/2006/main">
  <p:cm authorId="1" dt="2018-03-08T20:42:12.840" idx="45">
    <p:pos x="7483" y="32"/>
    <p:text>P wave = electrical atrial systole;
QRS complex = electrical ventricular systole (depolarization);
T wave = electrical ventricular diastole (repolarization)</p:text>
    <p:extLst>
      <p:ext uri="{C676402C-5697-4E1C-873F-D02D1690AC5C}">
        <p15:threadingInfo xmlns:p15="http://schemas.microsoft.com/office/powerpoint/2012/main" timeZoneBias="300"/>
      </p:ext>
    </p:extLst>
  </p:cm>
</p:cmLst>
</file>

<file path=ppt/comments/comment46.xml><?xml version="1.0" encoding="utf-8"?>
<p:cmLst xmlns:a="http://schemas.openxmlformats.org/drawingml/2006/main" xmlns:r="http://schemas.openxmlformats.org/officeDocument/2006/relationships" xmlns:p="http://schemas.openxmlformats.org/presentationml/2006/main">
  <p:cm authorId="1" dt="2018-04-20T11:58:38.460" idx="62">
    <p:pos x="7481" y="28"/>
    <p:text>60 bpm</p:text>
    <p:extLst>
      <p:ext uri="{C676402C-5697-4E1C-873F-D02D1690AC5C}">
        <p15:threadingInfo xmlns:p15="http://schemas.microsoft.com/office/powerpoint/2012/main" timeZoneBias="240"/>
      </p:ext>
    </p:extLst>
  </p:cm>
</p:cmLst>
</file>

<file path=ppt/comments/comment47.xml><?xml version="1.0" encoding="utf-8"?>
<p:cmLst xmlns:a="http://schemas.openxmlformats.org/drawingml/2006/main" xmlns:r="http://schemas.openxmlformats.org/officeDocument/2006/relationships" xmlns:p="http://schemas.openxmlformats.org/presentationml/2006/main">
  <p:cm authorId="1" dt="2018-03-08T20:54:18.391" idx="46">
    <p:pos x="7438" y="46"/>
    <p:text>First, the electrical signal fires off, then the heart reacts mechanically; electrical systole occurs just prior to mechanical systole.</p:text>
    <p:extLst>
      <p:ext uri="{C676402C-5697-4E1C-873F-D02D1690AC5C}">
        <p15:threadingInfo xmlns:p15="http://schemas.microsoft.com/office/powerpoint/2012/main" timeZoneBias="300"/>
      </p:ext>
    </p:extLst>
  </p:cm>
</p:cmLst>
</file>

<file path=ppt/comments/comment48.xml><?xml version="1.0" encoding="utf-8"?>
<p:cmLst xmlns:a="http://schemas.openxmlformats.org/drawingml/2006/main" xmlns:r="http://schemas.openxmlformats.org/officeDocument/2006/relationships" xmlns:p="http://schemas.openxmlformats.org/presentationml/2006/main">
  <p:cm authorId="1" dt="2022-02-10T11:04:58.614" idx="109">
    <p:pos x="7474" y="39"/>
    <p:text>(1) QRS = electrical ventricular systole (depolarization).  
(2) mechanical IVCT begins as soon as mechanical ventricular diastole ends. All four valves are closed so the ventricular volumes remain the same. The IVS &amp; LVPW thicken. The LVP increases dramatically in preparation of mechanical systole.  (3) IVCT ends as soon as the pressure in the ventricles exceeds the pressure in the AO &amp; PA. (4) Mechanical ventricular systole begins as soon as IVCT ends. The AOV &amp; PV open and the blood is ejected from the heart. The IVS &amp; LVPW contract completely. The LVP peaks and then drops as end systole approaches.  (5) T wave = electrical ventricular diastole (repolarization).  (6) mechanical IVRT begins as soon as mechanical ventricular systole ends. All four valves are closed so the ventricular volumes remain the same. The IVS &amp; LVPW relax. The LVP drops dramatically in preparation of mechanical ventricular diastole.   (7) Mechanical ventricular diastole begins as soon as IVRT ends. The MV &amp; TV open and the blood leaves the atria and enters the ventricles. There are three phases of diastole: rapid filling, diastasis, and atrial systole/kick.  (8) P wave = electrical atrial systole.  (9) The IVS &amp; LVPW are at their widest position as the blood enters the LV. The LVP increases simultaneously.  (10) Mechanical ventricular diastole ends once the ventricular pressure exceeds the atrial pressure and the MV &amp; TV close.</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3-03T20:56:41.436" idx="34">
    <p:pos x="7443" y="26"/>
    <p:text>RA, TV, RV, PV, PA, RPA/LPA, ARTERIES, ARTERIOLES, PCW, VENULES, PV4, LA, MV, LV, AOV, AO, ARTERIES, ARTERIOLES, CAPILLARIES, VENULES, VEINS, SVC/IVC, RA</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6-15T16:54:34.450" idx="116">
    <p:pos x="7468" y="40"/>
    <p:text>Base is the most superior, rotates posterior, in a rightward direction. 
Apex is the most inferior, rotates anterior, in a leftward direction.</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1-10T20:50:53.719" idx="13">
    <p:pos x="7435" y="26"/>
    <p:text>Pericardial effusion accumulates within the pericardial space; between the parietal &amp; visceral layer of the serous pericardium.</p:text>
    <p:extLst>
      <p:ext uri="{C676402C-5697-4E1C-873F-D02D1690AC5C}">
        <p15:threadingInfo xmlns:p15="http://schemas.microsoft.com/office/powerpoint/2012/main" timeZoneBias="300"/>
      </p:ext>
    </p:extLst>
  </p:cm>
  <p:cm authorId="1" dt="2022-01-21T16:46:11.958" idx="105">
    <p:pos x="7447" y="100"/>
    <p:text>(1) endocardium; (2) myocardium; (3a) serous pericardium (epicardium/visceral layer); (3b) pericardial space; (3c) serous pericardium (parietal layer); (4) fibrous pericardium</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3-03T20:46:15.573" idx="32">
    <p:pos x="7471" y="22"/>
    <p:text>RA &amp; LA are filling chambers; RV &amp; LV are  pumping chambers</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6-17T10:32:06.785" idx="120">
    <p:pos x="7487" y="44"/>
    <p:text>AO &amp; main PA</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662BBB-C601-4AB5-B1EC-30C0348A337E}"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en-US"/>
        </a:p>
      </dgm:t>
    </dgm:pt>
    <dgm:pt modelId="{997BB84E-5A9F-4D8E-BD04-A2AAAEEE049D}">
      <dgm:prSet phldrT="[Text]" custT="1"/>
      <dgm:spPr>
        <a:solidFill>
          <a:schemeClr val="accent1">
            <a:lumMod val="50000"/>
          </a:schemeClr>
        </a:solidFill>
      </dgm:spPr>
      <dgm:t>
        <a:bodyPr/>
        <a:lstStyle/>
        <a:p>
          <a:r>
            <a:rPr lang="en-US" sz="2400" dirty="0">
              <a:latin typeface="+mj-lt"/>
            </a:rPr>
            <a:t>SVC &amp; IVC</a:t>
          </a:r>
        </a:p>
      </dgm:t>
    </dgm:pt>
    <dgm:pt modelId="{0543AD83-BEF6-489B-98C7-861C00A8E815}" type="parTrans" cxnId="{5B8210DD-3CC9-459C-9485-8E0C9631BE7F}">
      <dgm:prSet/>
      <dgm:spPr/>
      <dgm:t>
        <a:bodyPr/>
        <a:lstStyle/>
        <a:p>
          <a:endParaRPr lang="en-US"/>
        </a:p>
      </dgm:t>
    </dgm:pt>
    <dgm:pt modelId="{91B7E73B-FD24-4842-9090-A8A7C997EF5B}" type="sibTrans" cxnId="{5B8210DD-3CC9-459C-9485-8E0C9631BE7F}">
      <dgm:prSet/>
      <dgm:spPr/>
      <dgm:t>
        <a:bodyPr/>
        <a:lstStyle/>
        <a:p>
          <a:endParaRPr lang="en-US"/>
        </a:p>
      </dgm:t>
    </dgm:pt>
    <dgm:pt modelId="{BF9048AA-63E8-4718-A914-7E2933539625}">
      <dgm:prSet phldrT="[Text]" custT="1"/>
      <dgm:spPr>
        <a:solidFill>
          <a:schemeClr val="accent1">
            <a:lumMod val="50000"/>
          </a:schemeClr>
        </a:solidFill>
      </dgm:spPr>
      <dgm:t>
        <a:bodyPr/>
        <a:lstStyle/>
        <a:p>
          <a:r>
            <a:rPr lang="en-US" sz="2400" dirty="0">
              <a:latin typeface="+mj-lt"/>
            </a:rPr>
            <a:t>RA, TV, RV</a:t>
          </a:r>
        </a:p>
      </dgm:t>
    </dgm:pt>
    <dgm:pt modelId="{6A652193-8890-41B6-919D-4D21F3873D04}" type="parTrans" cxnId="{502C67F5-ADF7-4FC8-9149-B1F5050D10CE}">
      <dgm:prSet/>
      <dgm:spPr/>
      <dgm:t>
        <a:bodyPr/>
        <a:lstStyle/>
        <a:p>
          <a:endParaRPr lang="en-US"/>
        </a:p>
      </dgm:t>
    </dgm:pt>
    <dgm:pt modelId="{D6811DC5-0671-455B-98D0-E644371E45D3}" type="sibTrans" cxnId="{502C67F5-ADF7-4FC8-9149-B1F5050D10CE}">
      <dgm:prSet/>
      <dgm:spPr/>
      <dgm:t>
        <a:bodyPr/>
        <a:lstStyle/>
        <a:p>
          <a:endParaRPr lang="en-US"/>
        </a:p>
      </dgm:t>
    </dgm:pt>
    <dgm:pt modelId="{9A135597-0F56-462B-B80E-A01969E9142E}">
      <dgm:prSet phldrT="[Text]" custT="1"/>
      <dgm:spPr>
        <a:solidFill>
          <a:schemeClr val="accent1">
            <a:lumMod val="50000"/>
          </a:schemeClr>
        </a:solidFill>
      </dgm:spPr>
      <dgm:t>
        <a:bodyPr/>
        <a:lstStyle/>
        <a:p>
          <a:r>
            <a:rPr lang="en-US" sz="2400" dirty="0">
              <a:latin typeface="+mj-lt"/>
            </a:rPr>
            <a:t>PV, PA, RPA &amp; LPA</a:t>
          </a:r>
        </a:p>
      </dgm:t>
    </dgm:pt>
    <dgm:pt modelId="{3503E243-3AFE-434D-90B6-BFAD5C90CBFB}" type="parTrans" cxnId="{E0E1AB13-9510-4727-842B-C11873E61E6C}">
      <dgm:prSet/>
      <dgm:spPr/>
      <dgm:t>
        <a:bodyPr/>
        <a:lstStyle/>
        <a:p>
          <a:endParaRPr lang="en-US"/>
        </a:p>
      </dgm:t>
    </dgm:pt>
    <dgm:pt modelId="{5562BC0C-83A4-44D7-8028-8357FF41FC03}" type="sibTrans" cxnId="{E0E1AB13-9510-4727-842B-C11873E61E6C}">
      <dgm:prSet/>
      <dgm:spPr/>
      <dgm:t>
        <a:bodyPr/>
        <a:lstStyle/>
        <a:p>
          <a:endParaRPr lang="en-US"/>
        </a:p>
      </dgm:t>
    </dgm:pt>
    <dgm:pt modelId="{E1A8072E-BEAE-4EBD-86A7-3177AAB8D417}">
      <dgm:prSet phldrT="[Text]" custT="1"/>
      <dgm:spPr>
        <a:solidFill>
          <a:srgbClr val="FF0000"/>
        </a:solidFill>
      </dgm:spPr>
      <dgm:t>
        <a:bodyPr/>
        <a:lstStyle/>
        <a:p>
          <a:r>
            <a:rPr lang="en-US" sz="2400" dirty="0">
              <a:latin typeface="+mj-lt"/>
            </a:rPr>
            <a:t>PV4 </a:t>
          </a:r>
          <a:r>
            <a:rPr lang="en-US" sz="2400" dirty="0">
              <a:latin typeface="+mj-lt"/>
              <a:sym typeface="Wingdings" panose="05000000000000000000" pitchFamily="2" charset="2"/>
            </a:rPr>
            <a:t> </a:t>
          </a:r>
          <a:r>
            <a:rPr lang="en-US" sz="2400" dirty="0">
              <a:latin typeface="+mj-lt"/>
            </a:rPr>
            <a:t>LUNGS</a:t>
          </a:r>
        </a:p>
      </dgm:t>
    </dgm:pt>
    <dgm:pt modelId="{E4C32FE8-C4EB-43DA-8704-5F43616D9FA2}" type="parTrans" cxnId="{E519251E-194F-491A-9978-9AF70FD69D6E}">
      <dgm:prSet/>
      <dgm:spPr/>
      <dgm:t>
        <a:bodyPr/>
        <a:lstStyle/>
        <a:p>
          <a:endParaRPr lang="en-US"/>
        </a:p>
      </dgm:t>
    </dgm:pt>
    <dgm:pt modelId="{E1832D10-A0DB-4929-8756-6404AA017BE6}" type="sibTrans" cxnId="{E519251E-194F-491A-9978-9AF70FD69D6E}">
      <dgm:prSet/>
      <dgm:spPr/>
      <dgm:t>
        <a:bodyPr/>
        <a:lstStyle/>
        <a:p>
          <a:endParaRPr lang="en-US"/>
        </a:p>
      </dgm:t>
    </dgm:pt>
    <dgm:pt modelId="{2FEE8914-708F-4E31-A547-8E6FE6C5F6A3}">
      <dgm:prSet phldrT="[Text]" custT="1"/>
      <dgm:spPr>
        <a:solidFill>
          <a:srgbClr val="FF0000"/>
        </a:solidFill>
      </dgm:spPr>
      <dgm:t>
        <a:bodyPr/>
        <a:lstStyle/>
        <a:p>
          <a:r>
            <a:rPr lang="en-US" sz="2400" dirty="0">
              <a:latin typeface="+mj-lt"/>
            </a:rPr>
            <a:t>AOV, AO, BODY</a:t>
          </a:r>
        </a:p>
      </dgm:t>
    </dgm:pt>
    <dgm:pt modelId="{04383270-BDF0-4C41-B3BF-777DE8BB1E88}" type="parTrans" cxnId="{E9335D07-A66A-4232-8968-17E3E7D47DE2}">
      <dgm:prSet/>
      <dgm:spPr/>
      <dgm:t>
        <a:bodyPr/>
        <a:lstStyle/>
        <a:p>
          <a:endParaRPr lang="en-US"/>
        </a:p>
      </dgm:t>
    </dgm:pt>
    <dgm:pt modelId="{C40CC47E-ADEC-4950-8F6B-FDD4221C22C1}" type="sibTrans" cxnId="{E9335D07-A66A-4232-8968-17E3E7D47DE2}">
      <dgm:prSet/>
      <dgm:spPr/>
      <dgm:t>
        <a:bodyPr/>
        <a:lstStyle/>
        <a:p>
          <a:endParaRPr lang="en-US"/>
        </a:p>
      </dgm:t>
    </dgm:pt>
    <dgm:pt modelId="{C0396793-D8A8-4C71-A7EC-0EBB0B570E5C}">
      <dgm:prSet phldrT="[Text]" custT="1"/>
      <dgm:spPr>
        <a:solidFill>
          <a:srgbClr val="FF0000"/>
        </a:solidFill>
      </dgm:spPr>
      <dgm:t>
        <a:bodyPr/>
        <a:lstStyle/>
        <a:p>
          <a:r>
            <a:rPr lang="en-US" sz="2400" dirty="0">
              <a:latin typeface="+mj-lt"/>
            </a:rPr>
            <a:t>LA, MV, LV</a:t>
          </a:r>
        </a:p>
      </dgm:t>
    </dgm:pt>
    <dgm:pt modelId="{AE448C82-1ABE-4D4F-A374-D39CF93233AF}" type="parTrans" cxnId="{34FCC6A9-CA0C-4735-865B-6BF6AB44C26F}">
      <dgm:prSet/>
      <dgm:spPr/>
      <dgm:t>
        <a:bodyPr/>
        <a:lstStyle/>
        <a:p>
          <a:endParaRPr lang="en-US"/>
        </a:p>
      </dgm:t>
    </dgm:pt>
    <dgm:pt modelId="{E6229945-EFD3-4AB9-AFF1-FB44A4A60016}" type="sibTrans" cxnId="{34FCC6A9-CA0C-4735-865B-6BF6AB44C26F}">
      <dgm:prSet/>
      <dgm:spPr/>
      <dgm:t>
        <a:bodyPr/>
        <a:lstStyle/>
        <a:p>
          <a:endParaRPr lang="en-US"/>
        </a:p>
      </dgm:t>
    </dgm:pt>
    <dgm:pt modelId="{0A49E411-079E-44B1-802A-F93BD22FD3DF}" type="pres">
      <dgm:prSet presAssocID="{80662BBB-C601-4AB5-B1EC-30C0348A337E}" presName="cycle" presStyleCnt="0">
        <dgm:presLayoutVars>
          <dgm:dir/>
          <dgm:resizeHandles val="exact"/>
        </dgm:presLayoutVars>
      </dgm:prSet>
      <dgm:spPr/>
    </dgm:pt>
    <dgm:pt modelId="{ACD11AD8-A26C-42DE-B3DE-31EDC39E16B5}" type="pres">
      <dgm:prSet presAssocID="{997BB84E-5A9F-4D8E-BD04-A2AAAEEE049D}" presName="node" presStyleLbl="node1" presStyleIdx="0" presStyleCnt="6" custScaleX="152588">
        <dgm:presLayoutVars>
          <dgm:bulletEnabled val="1"/>
        </dgm:presLayoutVars>
      </dgm:prSet>
      <dgm:spPr/>
    </dgm:pt>
    <dgm:pt modelId="{7C19EE5B-F809-42C4-A369-57D65D048C06}" type="pres">
      <dgm:prSet presAssocID="{997BB84E-5A9F-4D8E-BD04-A2AAAEEE049D}" presName="spNode" presStyleCnt="0"/>
      <dgm:spPr/>
    </dgm:pt>
    <dgm:pt modelId="{99EE508A-EE97-46A3-B743-C42BD3E5FBA5}" type="pres">
      <dgm:prSet presAssocID="{91B7E73B-FD24-4842-9090-A8A7C997EF5B}" presName="sibTrans" presStyleLbl="sibTrans1D1" presStyleIdx="0" presStyleCnt="6"/>
      <dgm:spPr/>
    </dgm:pt>
    <dgm:pt modelId="{3900CB47-AFAB-4053-A4F2-5196B733B53E}" type="pres">
      <dgm:prSet presAssocID="{BF9048AA-63E8-4718-A914-7E2933539625}" presName="node" presStyleLbl="node1" presStyleIdx="1" presStyleCnt="6" custScaleX="164014" custRadScaleRad="100920" custRadScaleInc="17333">
        <dgm:presLayoutVars>
          <dgm:bulletEnabled val="1"/>
        </dgm:presLayoutVars>
      </dgm:prSet>
      <dgm:spPr/>
    </dgm:pt>
    <dgm:pt modelId="{31AE8096-9C16-41FA-B732-27DE62843822}" type="pres">
      <dgm:prSet presAssocID="{BF9048AA-63E8-4718-A914-7E2933539625}" presName="spNode" presStyleCnt="0"/>
      <dgm:spPr/>
    </dgm:pt>
    <dgm:pt modelId="{ED91B6C6-9270-4E2C-ACC3-B90AF33BD5B4}" type="pres">
      <dgm:prSet presAssocID="{D6811DC5-0671-455B-98D0-E644371E45D3}" presName="sibTrans" presStyleLbl="sibTrans1D1" presStyleIdx="1" presStyleCnt="6"/>
      <dgm:spPr/>
    </dgm:pt>
    <dgm:pt modelId="{BA3C7D91-02B6-4A99-B475-F9EF25D0A5C1}" type="pres">
      <dgm:prSet presAssocID="{9A135597-0F56-462B-B80E-A01969E9142E}" presName="node" presStyleLbl="node1" presStyleIdx="2" presStyleCnt="6" custScaleX="185702" custRadScaleRad="97700" custRadScaleInc="-50803">
        <dgm:presLayoutVars>
          <dgm:bulletEnabled val="1"/>
        </dgm:presLayoutVars>
      </dgm:prSet>
      <dgm:spPr/>
    </dgm:pt>
    <dgm:pt modelId="{3231AD92-93A1-45AB-8B20-C402A8DC5C64}" type="pres">
      <dgm:prSet presAssocID="{9A135597-0F56-462B-B80E-A01969E9142E}" presName="spNode" presStyleCnt="0"/>
      <dgm:spPr/>
    </dgm:pt>
    <dgm:pt modelId="{EB49F37A-48B5-42E1-8871-BAA42F19EC8C}" type="pres">
      <dgm:prSet presAssocID="{5562BC0C-83A4-44D7-8028-8357FF41FC03}" presName="sibTrans" presStyleLbl="sibTrans1D1" presStyleIdx="2" presStyleCnt="6"/>
      <dgm:spPr/>
    </dgm:pt>
    <dgm:pt modelId="{7E4A26C4-E8D7-4056-9A99-7E4055E9AEBA}" type="pres">
      <dgm:prSet presAssocID="{E1A8072E-BEAE-4EBD-86A7-3177AAB8D417}" presName="node" presStyleLbl="node1" presStyleIdx="3" presStyleCnt="6" custScaleX="188038" custRadScaleRad="109905" custRadScaleInc="-5010">
        <dgm:presLayoutVars>
          <dgm:bulletEnabled val="1"/>
        </dgm:presLayoutVars>
      </dgm:prSet>
      <dgm:spPr/>
    </dgm:pt>
    <dgm:pt modelId="{D965A1A9-9489-4641-B09E-A5000DD87F1B}" type="pres">
      <dgm:prSet presAssocID="{E1A8072E-BEAE-4EBD-86A7-3177AAB8D417}" presName="spNode" presStyleCnt="0"/>
      <dgm:spPr/>
    </dgm:pt>
    <dgm:pt modelId="{CA99A349-5022-49FF-882C-BE5E9106AFC1}" type="pres">
      <dgm:prSet presAssocID="{E1832D10-A0DB-4929-8756-6404AA017BE6}" presName="sibTrans" presStyleLbl="sibTrans1D1" presStyleIdx="3" presStyleCnt="6"/>
      <dgm:spPr/>
    </dgm:pt>
    <dgm:pt modelId="{654D048A-02DE-4946-A581-21743173B80A}" type="pres">
      <dgm:prSet presAssocID="{C0396793-D8A8-4C71-A7EC-0EBB0B570E5C}" presName="node" presStyleLbl="node1" presStyleIdx="4" presStyleCnt="6" custScaleX="162402" custRadScaleRad="91659" custRadScaleInc="50400">
        <dgm:presLayoutVars>
          <dgm:bulletEnabled val="1"/>
        </dgm:presLayoutVars>
      </dgm:prSet>
      <dgm:spPr/>
    </dgm:pt>
    <dgm:pt modelId="{41AFFD1A-77AA-4CA6-B7CF-193919EAA28E}" type="pres">
      <dgm:prSet presAssocID="{C0396793-D8A8-4C71-A7EC-0EBB0B570E5C}" presName="spNode" presStyleCnt="0"/>
      <dgm:spPr/>
    </dgm:pt>
    <dgm:pt modelId="{BF4F5544-2B23-4C5F-A2F9-F96B649B5C64}" type="pres">
      <dgm:prSet presAssocID="{E6229945-EFD3-4AB9-AFF1-FB44A4A60016}" presName="sibTrans" presStyleLbl="sibTrans1D1" presStyleIdx="4" presStyleCnt="6"/>
      <dgm:spPr/>
    </dgm:pt>
    <dgm:pt modelId="{063A9AF7-BB49-4774-A920-BD02B326F6A3}" type="pres">
      <dgm:prSet presAssocID="{2FEE8914-708F-4E31-A547-8E6FE6C5F6A3}" presName="node" presStyleLbl="node1" presStyleIdx="5" presStyleCnt="6" custScaleX="173921" custRadScaleRad="101471" custRadScaleInc="-16815">
        <dgm:presLayoutVars>
          <dgm:bulletEnabled val="1"/>
        </dgm:presLayoutVars>
      </dgm:prSet>
      <dgm:spPr/>
    </dgm:pt>
    <dgm:pt modelId="{300F85F4-D316-4DEA-90FB-C0B18132A0EA}" type="pres">
      <dgm:prSet presAssocID="{2FEE8914-708F-4E31-A547-8E6FE6C5F6A3}" presName="spNode" presStyleCnt="0"/>
      <dgm:spPr/>
    </dgm:pt>
    <dgm:pt modelId="{618C5921-4A8B-4200-87B9-A1BEDEE3AD4B}" type="pres">
      <dgm:prSet presAssocID="{C40CC47E-ADEC-4950-8F6B-FDD4221C22C1}" presName="sibTrans" presStyleLbl="sibTrans1D1" presStyleIdx="5" presStyleCnt="6"/>
      <dgm:spPr/>
    </dgm:pt>
  </dgm:ptLst>
  <dgm:cxnLst>
    <dgm:cxn modelId="{E9335D07-A66A-4232-8968-17E3E7D47DE2}" srcId="{80662BBB-C601-4AB5-B1EC-30C0348A337E}" destId="{2FEE8914-708F-4E31-A547-8E6FE6C5F6A3}" srcOrd="5" destOrd="0" parTransId="{04383270-BDF0-4C41-B3BF-777DE8BB1E88}" sibTransId="{C40CC47E-ADEC-4950-8F6B-FDD4221C22C1}"/>
    <dgm:cxn modelId="{E0E1AB13-9510-4727-842B-C11873E61E6C}" srcId="{80662BBB-C601-4AB5-B1EC-30C0348A337E}" destId="{9A135597-0F56-462B-B80E-A01969E9142E}" srcOrd="2" destOrd="0" parTransId="{3503E243-3AFE-434D-90B6-BFAD5C90CBFB}" sibTransId="{5562BC0C-83A4-44D7-8028-8357FF41FC03}"/>
    <dgm:cxn modelId="{E519251E-194F-491A-9978-9AF70FD69D6E}" srcId="{80662BBB-C601-4AB5-B1EC-30C0348A337E}" destId="{E1A8072E-BEAE-4EBD-86A7-3177AAB8D417}" srcOrd="3" destOrd="0" parTransId="{E4C32FE8-C4EB-43DA-8704-5F43616D9FA2}" sibTransId="{E1832D10-A0DB-4929-8756-6404AA017BE6}"/>
    <dgm:cxn modelId="{81157330-D594-40F8-94E3-EABBEE4A4174}" type="presOf" srcId="{E1832D10-A0DB-4929-8756-6404AA017BE6}" destId="{CA99A349-5022-49FF-882C-BE5E9106AFC1}" srcOrd="0" destOrd="0" presId="urn:microsoft.com/office/officeart/2005/8/layout/cycle5"/>
    <dgm:cxn modelId="{B1191D61-C4CB-4B19-ABFD-F342E46C332E}" type="presOf" srcId="{D6811DC5-0671-455B-98D0-E644371E45D3}" destId="{ED91B6C6-9270-4E2C-ACC3-B90AF33BD5B4}" srcOrd="0" destOrd="0" presId="urn:microsoft.com/office/officeart/2005/8/layout/cycle5"/>
    <dgm:cxn modelId="{43D3804A-830E-4B0A-A0D0-0765F9A3AEFC}" type="presOf" srcId="{C0396793-D8A8-4C71-A7EC-0EBB0B570E5C}" destId="{654D048A-02DE-4946-A581-21743173B80A}" srcOrd="0" destOrd="0" presId="urn:microsoft.com/office/officeart/2005/8/layout/cycle5"/>
    <dgm:cxn modelId="{FCB1546E-5AA9-4BF8-937F-610F8435CAF1}" type="presOf" srcId="{BF9048AA-63E8-4718-A914-7E2933539625}" destId="{3900CB47-AFAB-4053-A4F2-5196B733B53E}" srcOrd="0" destOrd="0" presId="urn:microsoft.com/office/officeart/2005/8/layout/cycle5"/>
    <dgm:cxn modelId="{752E2D73-7015-4EB2-8888-0C4B043758DF}" type="presOf" srcId="{5562BC0C-83A4-44D7-8028-8357FF41FC03}" destId="{EB49F37A-48B5-42E1-8871-BAA42F19EC8C}" srcOrd="0" destOrd="0" presId="urn:microsoft.com/office/officeart/2005/8/layout/cycle5"/>
    <dgm:cxn modelId="{5E059E53-50F1-4718-AE28-E1234DE8B041}" type="presOf" srcId="{E1A8072E-BEAE-4EBD-86A7-3177AAB8D417}" destId="{7E4A26C4-E8D7-4056-9A99-7E4055E9AEBA}" srcOrd="0" destOrd="0" presId="urn:microsoft.com/office/officeart/2005/8/layout/cycle5"/>
    <dgm:cxn modelId="{7ABB7C8D-D640-4FA9-A7EC-DE59908D05FC}" type="presOf" srcId="{E6229945-EFD3-4AB9-AFF1-FB44A4A60016}" destId="{BF4F5544-2B23-4C5F-A2F9-F96B649B5C64}" srcOrd="0" destOrd="0" presId="urn:microsoft.com/office/officeart/2005/8/layout/cycle5"/>
    <dgm:cxn modelId="{422C129C-CB4D-4708-8978-7F992CB73BAF}" type="presOf" srcId="{C40CC47E-ADEC-4950-8F6B-FDD4221C22C1}" destId="{618C5921-4A8B-4200-87B9-A1BEDEE3AD4B}" srcOrd="0" destOrd="0" presId="urn:microsoft.com/office/officeart/2005/8/layout/cycle5"/>
    <dgm:cxn modelId="{34FCC6A9-CA0C-4735-865B-6BF6AB44C26F}" srcId="{80662BBB-C601-4AB5-B1EC-30C0348A337E}" destId="{C0396793-D8A8-4C71-A7EC-0EBB0B570E5C}" srcOrd="4" destOrd="0" parTransId="{AE448C82-1ABE-4D4F-A374-D39CF93233AF}" sibTransId="{E6229945-EFD3-4AB9-AFF1-FB44A4A60016}"/>
    <dgm:cxn modelId="{F2BF87C9-1182-401F-BC0C-33E46CCA3C04}" type="presOf" srcId="{2FEE8914-708F-4E31-A547-8E6FE6C5F6A3}" destId="{063A9AF7-BB49-4774-A920-BD02B326F6A3}" srcOrd="0" destOrd="0" presId="urn:microsoft.com/office/officeart/2005/8/layout/cycle5"/>
    <dgm:cxn modelId="{CBC472CB-4224-483D-8E62-E66AE01656E5}" type="presOf" srcId="{9A135597-0F56-462B-B80E-A01969E9142E}" destId="{BA3C7D91-02B6-4A99-B475-F9EF25D0A5C1}" srcOrd="0" destOrd="0" presId="urn:microsoft.com/office/officeart/2005/8/layout/cycle5"/>
    <dgm:cxn modelId="{C07950D6-D62A-4A2B-A265-CAE12C2BE85E}" type="presOf" srcId="{80662BBB-C601-4AB5-B1EC-30C0348A337E}" destId="{0A49E411-079E-44B1-802A-F93BD22FD3DF}" srcOrd="0" destOrd="0" presId="urn:microsoft.com/office/officeart/2005/8/layout/cycle5"/>
    <dgm:cxn modelId="{5B8210DD-3CC9-459C-9485-8E0C9631BE7F}" srcId="{80662BBB-C601-4AB5-B1EC-30C0348A337E}" destId="{997BB84E-5A9F-4D8E-BD04-A2AAAEEE049D}" srcOrd="0" destOrd="0" parTransId="{0543AD83-BEF6-489B-98C7-861C00A8E815}" sibTransId="{91B7E73B-FD24-4842-9090-A8A7C997EF5B}"/>
    <dgm:cxn modelId="{502C67F5-ADF7-4FC8-9149-B1F5050D10CE}" srcId="{80662BBB-C601-4AB5-B1EC-30C0348A337E}" destId="{BF9048AA-63E8-4718-A914-7E2933539625}" srcOrd="1" destOrd="0" parTransId="{6A652193-8890-41B6-919D-4D21F3873D04}" sibTransId="{D6811DC5-0671-455B-98D0-E644371E45D3}"/>
    <dgm:cxn modelId="{0FEBB9F7-114F-45BC-A0F7-284B00E48171}" type="presOf" srcId="{997BB84E-5A9F-4D8E-BD04-A2AAAEEE049D}" destId="{ACD11AD8-A26C-42DE-B3DE-31EDC39E16B5}" srcOrd="0" destOrd="0" presId="urn:microsoft.com/office/officeart/2005/8/layout/cycle5"/>
    <dgm:cxn modelId="{6E7CF5FC-99C5-4F92-BABF-BD2963AC19EC}" type="presOf" srcId="{91B7E73B-FD24-4842-9090-A8A7C997EF5B}" destId="{99EE508A-EE97-46A3-B743-C42BD3E5FBA5}" srcOrd="0" destOrd="0" presId="urn:microsoft.com/office/officeart/2005/8/layout/cycle5"/>
    <dgm:cxn modelId="{33C912C5-839C-4D94-B246-520A7D268C81}" type="presParOf" srcId="{0A49E411-079E-44B1-802A-F93BD22FD3DF}" destId="{ACD11AD8-A26C-42DE-B3DE-31EDC39E16B5}" srcOrd="0" destOrd="0" presId="urn:microsoft.com/office/officeart/2005/8/layout/cycle5"/>
    <dgm:cxn modelId="{A597FA09-F6BC-4FAE-A945-B59182F6F4BB}" type="presParOf" srcId="{0A49E411-079E-44B1-802A-F93BD22FD3DF}" destId="{7C19EE5B-F809-42C4-A369-57D65D048C06}" srcOrd="1" destOrd="0" presId="urn:microsoft.com/office/officeart/2005/8/layout/cycle5"/>
    <dgm:cxn modelId="{EDC39B1B-B915-494F-B474-2039BD53119A}" type="presParOf" srcId="{0A49E411-079E-44B1-802A-F93BD22FD3DF}" destId="{99EE508A-EE97-46A3-B743-C42BD3E5FBA5}" srcOrd="2" destOrd="0" presId="urn:microsoft.com/office/officeart/2005/8/layout/cycle5"/>
    <dgm:cxn modelId="{43B237CB-49DA-4001-9B76-56249E4B3656}" type="presParOf" srcId="{0A49E411-079E-44B1-802A-F93BD22FD3DF}" destId="{3900CB47-AFAB-4053-A4F2-5196B733B53E}" srcOrd="3" destOrd="0" presId="urn:microsoft.com/office/officeart/2005/8/layout/cycle5"/>
    <dgm:cxn modelId="{693407B5-C498-4C7B-9206-AC44F57575A7}" type="presParOf" srcId="{0A49E411-079E-44B1-802A-F93BD22FD3DF}" destId="{31AE8096-9C16-41FA-B732-27DE62843822}" srcOrd="4" destOrd="0" presId="urn:microsoft.com/office/officeart/2005/8/layout/cycle5"/>
    <dgm:cxn modelId="{7C62037D-D41E-4D3B-A2A4-633A3D9922C6}" type="presParOf" srcId="{0A49E411-079E-44B1-802A-F93BD22FD3DF}" destId="{ED91B6C6-9270-4E2C-ACC3-B90AF33BD5B4}" srcOrd="5" destOrd="0" presId="urn:microsoft.com/office/officeart/2005/8/layout/cycle5"/>
    <dgm:cxn modelId="{98A83DE2-1C1A-4735-8675-C4304118B2A6}" type="presParOf" srcId="{0A49E411-079E-44B1-802A-F93BD22FD3DF}" destId="{BA3C7D91-02B6-4A99-B475-F9EF25D0A5C1}" srcOrd="6" destOrd="0" presId="urn:microsoft.com/office/officeart/2005/8/layout/cycle5"/>
    <dgm:cxn modelId="{1FDFE9D3-B766-48FA-B964-D931B6837D8F}" type="presParOf" srcId="{0A49E411-079E-44B1-802A-F93BD22FD3DF}" destId="{3231AD92-93A1-45AB-8B20-C402A8DC5C64}" srcOrd="7" destOrd="0" presId="urn:microsoft.com/office/officeart/2005/8/layout/cycle5"/>
    <dgm:cxn modelId="{0743AB0E-05B4-4FB3-9C6D-C6035731D412}" type="presParOf" srcId="{0A49E411-079E-44B1-802A-F93BD22FD3DF}" destId="{EB49F37A-48B5-42E1-8871-BAA42F19EC8C}" srcOrd="8" destOrd="0" presId="urn:microsoft.com/office/officeart/2005/8/layout/cycle5"/>
    <dgm:cxn modelId="{20610D5A-A91A-49A4-BD5A-C6686F2CEE26}" type="presParOf" srcId="{0A49E411-079E-44B1-802A-F93BD22FD3DF}" destId="{7E4A26C4-E8D7-4056-9A99-7E4055E9AEBA}" srcOrd="9" destOrd="0" presId="urn:microsoft.com/office/officeart/2005/8/layout/cycle5"/>
    <dgm:cxn modelId="{5DE8D2CA-6532-468B-A7F8-2928D404D363}" type="presParOf" srcId="{0A49E411-079E-44B1-802A-F93BD22FD3DF}" destId="{D965A1A9-9489-4641-B09E-A5000DD87F1B}" srcOrd="10" destOrd="0" presId="urn:microsoft.com/office/officeart/2005/8/layout/cycle5"/>
    <dgm:cxn modelId="{C9FDA754-BB3B-4D2E-A826-612C353A55D8}" type="presParOf" srcId="{0A49E411-079E-44B1-802A-F93BD22FD3DF}" destId="{CA99A349-5022-49FF-882C-BE5E9106AFC1}" srcOrd="11" destOrd="0" presId="urn:microsoft.com/office/officeart/2005/8/layout/cycle5"/>
    <dgm:cxn modelId="{2BEA762F-FAF2-4D91-B9E2-E06E58E0115F}" type="presParOf" srcId="{0A49E411-079E-44B1-802A-F93BD22FD3DF}" destId="{654D048A-02DE-4946-A581-21743173B80A}" srcOrd="12" destOrd="0" presId="urn:microsoft.com/office/officeart/2005/8/layout/cycle5"/>
    <dgm:cxn modelId="{8AACAC09-7440-447A-A056-74FDDD8AB02C}" type="presParOf" srcId="{0A49E411-079E-44B1-802A-F93BD22FD3DF}" destId="{41AFFD1A-77AA-4CA6-B7CF-193919EAA28E}" srcOrd="13" destOrd="0" presId="urn:microsoft.com/office/officeart/2005/8/layout/cycle5"/>
    <dgm:cxn modelId="{90CF2BB5-DCEB-476A-A31A-7D059A9022EA}" type="presParOf" srcId="{0A49E411-079E-44B1-802A-F93BD22FD3DF}" destId="{BF4F5544-2B23-4C5F-A2F9-F96B649B5C64}" srcOrd="14" destOrd="0" presId="urn:microsoft.com/office/officeart/2005/8/layout/cycle5"/>
    <dgm:cxn modelId="{FE7C4180-C71A-41DC-95CA-44B57B5E85A8}" type="presParOf" srcId="{0A49E411-079E-44B1-802A-F93BD22FD3DF}" destId="{063A9AF7-BB49-4774-A920-BD02B326F6A3}" srcOrd="15" destOrd="0" presId="urn:microsoft.com/office/officeart/2005/8/layout/cycle5"/>
    <dgm:cxn modelId="{67413ABE-4E03-465B-897C-A37285003CB9}" type="presParOf" srcId="{0A49E411-079E-44B1-802A-F93BD22FD3DF}" destId="{300F85F4-D316-4DEA-90FB-C0B18132A0EA}" srcOrd="16" destOrd="0" presId="urn:microsoft.com/office/officeart/2005/8/layout/cycle5"/>
    <dgm:cxn modelId="{8222AB2C-DDFF-4A12-B765-4363E007F3EE}" type="presParOf" srcId="{0A49E411-079E-44B1-802A-F93BD22FD3DF}" destId="{618C5921-4A8B-4200-87B9-A1BEDEE3AD4B}"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D90FAC-E9A1-46FF-8810-430C3DACFD76}" type="doc">
      <dgm:prSet loTypeId="urn:microsoft.com/office/officeart/2005/8/layout/pyramid2" loCatId="list" qsTypeId="urn:microsoft.com/office/officeart/2005/8/quickstyle/simple1" qsCatId="simple" csTypeId="urn:microsoft.com/office/officeart/2005/8/colors/accent0_3" csCatId="mainScheme" phldr="1"/>
      <dgm:spPr/>
    </dgm:pt>
    <dgm:pt modelId="{D09D36B4-3B42-40A6-8330-20C773C94E67}">
      <dgm:prSet phldrT="[Text]" custT="1"/>
      <dgm:spPr/>
      <dgm:t>
        <a:bodyPr/>
        <a:lstStyle/>
        <a:p>
          <a:r>
            <a:rPr lang="en-US" sz="2000" dirty="0">
              <a:solidFill>
                <a:schemeClr val="accent1">
                  <a:lumMod val="50000"/>
                </a:schemeClr>
              </a:solidFill>
              <a:ea typeface="MS Mincho" panose="02020609040205080304" pitchFamily="49" charset="-128"/>
              <a:cs typeface="Times New Roman" panose="02020603050405020304" pitchFamily="18" charset="0"/>
            </a:rPr>
            <a:t>CS</a:t>
          </a:r>
          <a:endParaRPr lang="en-US" sz="2000" dirty="0">
            <a:solidFill>
              <a:schemeClr val="accent1">
                <a:lumMod val="50000"/>
              </a:schemeClr>
            </a:solidFill>
          </a:endParaRPr>
        </a:p>
      </dgm:t>
    </dgm:pt>
    <dgm:pt modelId="{5CEEE863-7D48-42C3-9EC1-7828187AC5D6}" type="parTrans" cxnId="{BC3CBC54-9D39-4F58-8DDE-ACDE3A7D3F95}">
      <dgm:prSet/>
      <dgm:spPr/>
      <dgm:t>
        <a:bodyPr/>
        <a:lstStyle/>
        <a:p>
          <a:endParaRPr lang="en-US"/>
        </a:p>
      </dgm:t>
    </dgm:pt>
    <dgm:pt modelId="{0100CD06-6F3C-49B3-9F37-FA839DD5DCA8}" type="sibTrans" cxnId="{BC3CBC54-9D39-4F58-8DDE-ACDE3A7D3F95}">
      <dgm:prSet/>
      <dgm:spPr/>
      <dgm:t>
        <a:bodyPr/>
        <a:lstStyle/>
        <a:p>
          <a:endParaRPr lang="en-US"/>
        </a:p>
      </dgm:t>
    </dgm:pt>
    <dgm:pt modelId="{3386E227-8EAA-48B5-9B57-894C53DE4F48}">
      <dgm:prSet custT="1"/>
      <dgm:spPr/>
      <dgm:t>
        <a:bodyPr/>
        <a:lstStyle/>
        <a:p>
          <a:r>
            <a:rPr lang="en-US" sz="2000" dirty="0">
              <a:solidFill>
                <a:schemeClr val="accent1">
                  <a:lumMod val="50000"/>
                </a:schemeClr>
              </a:solidFill>
              <a:effectLst/>
              <a:ea typeface="MS Mincho" panose="02020609040205080304" pitchFamily="49" charset="-128"/>
              <a:cs typeface="Times New Roman" panose="02020603050405020304" pitchFamily="18" charset="0"/>
            </a:rPr>
            <a:t>left cardiac veins</a:t>
          </a:r>
          <a:endParaRPr lang="en-US" sz="2000" dirty="0">
            <a:solidFill>
              <a:schemeClr val="accent1">
                <a:lumMod val="50000"/>
              </a:schemeClr>
            </a:solidFill>
            <a:effectLst/>
            <a:ea typeface="Times New Roman" panose="02020603050405020304" pitchFamily="18" charset="0"/>
          </a:endParaRPr>
        </a:p>
      </dgm:t>
    </dgm:pt>
    <dgm:pt modelId="{91F945AD-C6B8-4B61-BDE0-0958F6DBEF01}" type="parTrans" cxnId="{EA69C950-E586-439B-9900-E0F7CD553F36}">
      <dgm:prSet/>
      <dgm:spPr/>
      <dgm:t>
        <a:bodyPr/>
        <a:lstStyle/>
        <a:p>
          <a:endParaRPr lang="en-US"/>
        </a:p>
      </dgm:t>
    </dgm:pt>
    <dgm:pt modelId="{85CDB64B-5E00-426C-BA04-45DEE600FB3C}" type="sibTrans" cxnId="{EA69C950-E586-439B-9900-E0F7CD553F36}">
      <dgm:prSet/>
      <dgm:spPr/>
      <dgm:t>
        <a:bodyPr/>
        <a:lstStyle/>
        <a:p>
          <a:endParaRPr lang="en-US"/>
        </a:p>
      </dgm:t>
    </dgm:pt>
    <dgm:pt modelId="{023D4E31-6F99-46CB-841B-917B5D512ABA}">
      <dgm:prSet phldrT="[Text]" custT="1"/>
      <dgm:spPr/>
      <dgm:t>
        <a:bodyPr/>
        <a:lstStyle/>
        <a:p>
          <a:r>
            <a:rPr lang="en-US" sz="2000" dirty="0">
              <a:solidFill>
                <a:schemeClr val="accent1">
                  <a:lumMod val="50000"/>
                </a:schemeClr>
              </a:solidFill>
              <a:effectLst/>
              <a:ea typeface="MS Mincho" panose="02020609040205080304" pitchFamily="49" charset="-128"/>
              <a:cs typeface="Times New Roman" panose="02020603050405020304" pitchFamily="18" charset="0"/>
            </a:rPr>
            <a:t>thebesian valve</a:t>
          </a:r>
          <a:endParaRPr lang="en-US" sz="2000" dirty="0">
            <a:solidFill>
              <a:schemeClr val="accent1">
                <a:lumMod val="50000"/>
              </a:schemeClr>
            </a:solidFill>
          </a:endParaRPr>
        </a:p>
      </dgm:t>
    </dgm:pt>
    <dgm:pt modelId="{7EE45F4F-7A47-4343-8D6D-C57BE3D73269}" type="parTrans" cxnId="{4F476E93-BB5D-4072-B08D-53CC28CCF54B}">
      <dgm:prSet/>
      <dgm:spPr/>
      <dgm:t>
        <a:bodyPr/>
        <a:lstStyle/>
        <a:p>
          <a:endParaRPr lang="en-US"/>
        </a:p>
      </dgm:t>
    </dgm:pt>
    <dgm:pt modelId="{D9741666-B023-4A68-8FF1-8F5FCCACB47E}" type="sibTrans" cxnId="{4F476E93-BB5D-4072-B08D-53CC28CCF54B}">
      <dgm:prSet/>
      <dgm:spPr/>
      <dgm:t>
        <a:bodyPr/>
        <a:lstStyle/>
        <a:p>
          <a:endParaRPr lang="en-US"/>
        </a:p>
      </dgm:t>
    </dgm:pt>
    <dgm:pt modelId="{E57DB234-61C5-4235-B3E7-6B580577CA5A}">
      <dgm:prSet phldrT="[Text]" custT="1"/>
      <dgm:spPr/>
      <dgm:t>
        <a:bodyPr/>
        <a:lstStyle/>
        <a:p>
          <a:r>
            <a:rPr lang="en-US" sz="2000" dirty="0">
              <a:solidFill>
                <a:schemeClr val="accent1">
                  <a:lumMod val="50000"/>
                </a:schemeClr>
              </a:solidFill>
              <a:effectLst/>
              <a:ea typeface="MS Mincho" panose="02020609040205080304" pitchFamily="49" charset="-128"/>
              <a:cs typeface="Times New Roman" panose="02020603050405020304" pitchFamily="18" charset="0"/>
            </a:rPr>
            <a:t>great cardiac vein</a:t>
          </a:r>
          <a:endParaRPr lang="en-US" sz="2000" dirty="0">
            <a:solidFill>
              <a:schemeClr val="accent1">
                <a:lumMod val="50000"/>
              </a:schemeClr>
            </a:solidFill>
          </a:endParaRPr>
        </a:p>
      </dgm:t>
    </dgm:pt>
    <dgm:pt modelId="{4D78A2FE-6EBF-4F3D-B5BC-00A3607B7DB2}" type="parTrans" cxnId="{04B53CE8-302A-40AC-AA68-7736FB79D372}">
      <dgm:prSet/>
      <dgm:spPr/>
      <dgm:t>
        <a:bodyPr/>
        <a:lstStyle/>
        <a:p>
          <a:endParaRPr lang="en-US"/>
        </a:p>
      </dgm:t>
    </dgm:pt>
    <dgm:pt modelId="{656BBF8B-18FC-4288-A1A5-7E5569C8B104}" type="sibTrans" cxnId="{04B53CE8-302A-40AC-AA68-7736FB79D372}">
      <dgm:prSet/>
      <dgm:spPr/>
      <dgm:t>
        <a:bodyPr/>
        <a:lstStyle/>
        <a:p>
          <a:endParaRPr lang="en-US"/>
        </a:p>
      </dgm:t>
    </dgm:pt>
    <dgm:pt modelId="{1A45BD19-A2D2-4414-8FE9-11FC16A98A84}">
      <dgm:prSet phldrT="[Text]" custT="1"/>
      <dgm:spPr/>
      <dgm:t>
        <a:bodyPr/>
        <a:lstStyle/>
        <a:p>
          <a:r>
            <a:rPr lang="en-US" sz="2000" dirty="0">
              <a:solidFill>
                <a:schemeClr val="accent1">
                  <a:lumMod val="50000"/>
                </a:schemeClr>
              </a:solidFill>
              <a:effectLst/>
              <a:ea typeface="MS Mincho" panose="02020609040205080304" pitchFamily="49" charset="-128"/>
              <a:cs typeface="Times New Roman" panose="02020603050405020304" pitchFamily="18" charset="0"/>
            </a:rPr>
            <a:t>middle cardiac vein</a:t>
          </a:r>
          <a:endParaRPr lang="en-US" sz="2000" dirty="0">
            <a:solidFill>
              <a:schemeClr val="accent1">
                <a:lumMod val="50000"/>
              </a:schemeClr>
            </a:solidFill>
          </a:endParaRPr>
        </a:p>
      </dgm:t>
    </dgm:pt>
    <dgm:pt modelId="{9F9D88A6-555E-4A14-BD73-7AFCA5150E0E}" type="parTrans" cxnId="{6AF1C52C-E73A-4DD8-964F-DE9CBD0D34B2}">
      <dgm:prSet/>
      <dgm:spPr/>
      <dgm:t>
        <a:bodyPr/>
        <a:lstStyle/>
        <a:p>
          <a:endParaRPr lang="en-US"/>
        </a:p>
      </dgm:t>
    </dgm:pt>
    <dgm:pt modelId="{26D36FFA-231D-4302-BCE9-F68A1E5C692A}" type="sibTrans" cxnId="{6AF1C52C-E73A-4DD8-964F-DE9CBD0D34B2}">
      <dgm:prSet/>
      <dgm:spPr/>
      <dgm:t>
        <a:bodyPr/>
        <a:lstStyle/>
        <a:p>
          <a:endParaRPr lang="en-US"/>
        </a:p>
      </dgm:t>
    </dgm:pt>
    <dgm:pt modelId="{EC3D81A1-517E-46EF-A113-262E1D34E090}">
      <dgm:prSet custT="1"/>
      <dgm:spPr/>
      <dgm:t>
        <a:bodyPr/>
        <a:lstStyle/>
        <a:p>
          <a:r>
            <a:rPr lang="en-US" sz="2000" dirty="0">
              <a:solidFill>
                <a:schemeClr val="accent1">
                  <a:lumMod val="50000"/>
                </a:schemeClr>
              </a:solidFill>
              <a:effectLst/>
              <a:ea typeface="MS Mincho" panose="02020609040205080304" pitchFamily="49" charset="-128"/>
              <a:cs typeface="Times New Roman" panose="02020603050405020304" pitchFamily="18" charset="0"/>
            </a:rPr>
            <a:t>anterior cardiac veins</a:t>
          </a:r>
          <a:endParaRPr lang="en-US" sz="2000" dirty="0">
            <a:solidFill>
              <a:schemeClr val="accent1">
                <a:lumMod val="50000"/>
              </a:schemeClr>
            </a:solidFill>
            <a:effectLst/>
            <a:ea typeface="Times New Roman" panose="02020603050405020304" pitchFamily="18" charset="0"/>
          </a:endParaRPr>
        </a:p>
      </dgm:t>
    </dgm:pt>
    <dgm:pt modelId="{4BD01345-B375-45BB-873A-C3F414FD2377}" type="parTrans" cxnId="{6A85972E-F687-43D4-A41D-14A1D1D00E12}">
      <dgm:prSet/>
      <dgm:spPr/>
      <dgm:t>
        <a:bodyPr/>
        <a:lstStyle/>
        <a:p>
          <a:endParaRPr lang="en-US"/>
        </a:p>
      </dgm:t>
    </dgm:pt>
    <dgm:pt modelId="{1777A389-2DBF-47F8-8844-806B9E7D70E8}" type="sibTrans" cxnId="{6A85972E-F687-43D4-A41D-14A1D1D00E12}">
      <dgm:prSet/>
      <dgm:spPr/>
      <dgm:t>
        <a:bodyPr/>
        <a:lstStyle/>
        <a:p>
          <a:endParaRPr lang="en-US"/>
        </a:p>
      </dgm:t>
    </dgm:pt>
    <dgm:pt modelId="{08977FFE-298E-4F6D-A0B8-CB8BC3505756}">
      <dgm:prSet custT="1"/>
      <dgm:spPr/>
      <dgm:t>
        <a:bodyPr/>
        <a:lstStyle/>
        <a:p>
          <a:r>
            <a:rPr lang="en-US" sz="2000" dirty="0">
              <a:solidFill>
                <a:schemeClr val="accent1">
                  <a:lumMod val="50000"/>
                </a:schemeClr>
              </a:solidFill>
              <a:effectLst/>
              <a:ea typeface="MS Mincho" panose="02020609040205080304" pitchFamily="49" charset="-128"/>
              <a:cs typeface="Times New Roman" panose="02020603050405020304" pitchFamily="18" charset="0"/>
            </a:rPr>
            <a:t>right coronary vein</a:t>
          </a:r>
          <a:endParaRPr lang="en-US" sz="2000" dirty="0">
            <a:solidFill>
              <a:schemeClr val="accent1">
                <a:lumMod val="50000"/>
              </a:schemeClr>
            </a:solidFill>
            <a:effectLst/>
            <a:ea typeface="Times New Roman" panose="02020603050405020304" pitchFamily="18" charset="0"/>
          </a:endParaRPr>
        </a:p>
      </dgm:t>
    </dgm:pt>
    <dgm:pt modelId="{F4509B80-B15D-460C-9FCC-512AC552439B}" type="parTrans" cxnId="{C3E0AE96-2865-4D1E-8837-AEDA510F25E2}">
      <dgm:prSet/>
      <dgm:spPr/>
      <dgm:t>
        <a:bodyPr/>
        <a:lstStyle/>
        <a:p>
          <a:endParaRPr lang="en-US"/>
        </a:p>
      </dgm:t>
    </dgm:pt>
    <dgm:pt modelId="{2D32B6BD-E2AC-41E2-B2D8-959E37E328E0}" type="sibTrans" cxnId="{C3E0AE96-2865-4D1E-8837-AEDA510F25E2}">
      <dgm:prSet/>
      <dgm:spPr/>
      <dgm:t>
        <a:bodyPr/>
        <a:lstStyle/>
        <a:p>
          <a:endParaRPr lang="en-US"/>
        </a:p>
      </dgm:t>
    </dgm:pt>
    <dgm:pt modelId="{6A33F222-9663-49EB-A8ED-376D0CCDF813}">
      <dgm:prSet custT="1"/>
      <dgm:spPr/>
      <dgm:t>
        <a:bodyPr/>
        <a:lstStyle/>
        <a:p>
          <a:r>
            <a:rPr lang="en-US" sz="2000" dirty="0">
              <a:solidFill>
                <a:schemeClr val="accent1">
                  <a:lumMod val="50000"/>
                </a:schemeClr>
              </a:solidFill>
              <a:effectLst/>
              <a:ea typeface="Times New Roman" panose="02020603050405020304" pitchFamily="18" charset="0"/>
            </a:rPr>
            <a:t>thebesian veins</a:t>
          </a:r>
        </a:p>
      </dgm:t>
    </dgm:pt>
    <dgm:pt modelId="{248A64CB-9CB5-4BE0-914A-D62FD3FAF3AF}" type="parTrans" cxnId="{2BCFF981-AE33-4CD6-8672-C705C1D6D9B7}">
      <dgm:prSet/>
      <dgm:spPr/>
      <dgm:t>
        <a:bodyPr/>
        <a:lstStyle/>
        <a:p>
          <a:endParaRPr lang="en-US"/>
        </a:p>
      </dgm:t>
    </dgm:pt>
    <dgm:pt modelId="{239238EC-2269-4058-9182-74E8D4BD4B09}" type="sibTrans" cxnId="{2BCFF981-AE33-4CD6-8672-C705C1D6D9B7}">
      <dgm:prSet/>
      <dgm:spPr/>
      <dgm:t>
        <a:bodyPr/>
        <a:lstStyle/>
        <a:p>
          <a:endParaRPr lang="en-US"/>
        </a:p>
      </dgm:t>
    </dgm:pt>
    <dgm:pt modelId="{5A6FA1B9-7A79-4C00-BD0A-2F2AA8EF763A}" type="pres">
      <dgm:prSet presAssocID="{83D90FAC-E9A1-46FF-8810-430C3DACFD76}" presName="compositeShape" presStyleCnt="0">
        <dgm:presLayoutVars>
          <dgm:dir/>
          <dgm:resizeHandles/>
        </dgm:presLayoutVars>
      </dgm:prSet>
      <dgm:spPr/>
    </dgm:pt>
    <dgm:pt modelId="{EF43257E-419D-45BD-B9E5-E6241325E192}" type="pres">
      <dgm:prSet presAssocID="{83D90FAC-E9A1-46FF-8810-430C3DACFD76}" presName="pyramid" presStyleLbl="node1" presStyleIdx="0" presStyleCnt="1" custLinFactNeighborX="662"/>
      <dgm:spPr>
        <a:solidFill>
          <a:schemeClr val="bg2">
            <a:lumMod val="50000"/>
          </a:schemeClr>
        </a:solidFill>
      </dgm:spPr>
    </dgm:pt>
    <dgm:pt modelId="{0108E9DA-5000-4D3A-9FDB-B3986ACDF6E8}" type="pres">
      <dgm:prSet presAssocID="{83D90FAC-E9A1-46FF-8810-430C3DACFD76}" presName="theList" presStyleCnt="0"/>
      <dgm:spPr/>
    </dgm:pt>
    <dgm:pt modelId="{72BC33ED-2CE3-4BE8-9631-BD78B375BDE1}" type="pres">
      <dgm:prSet presAssocID="{D09D36B4-3B42-40A6-8330-20C773C94E67}" presName="aNode" presStyleLbl="fgAcc1" presStyleIdx="0" presStyleCnt="8">
        <dgm:presLayoutVars>
          <dgm:bulletEnabled val="1"/>
        </dgm:presLayoutVars>
      </dgm:prSet>
      <dgm:spPr/>
    </dgm:pt>
    <dgm:pt modelId="{F5C85021-49FC-4637-891C-033510D2B7E1}" type="pres">
      <dgm:prSet presAssocID="{D09D36B4-3B42-40A6-8330-20C773C94E67}" presName="aSpace" presStyleCnt="0"/>
      <dgm:spPr/>
    </dgm:pt>
    <dgm:pt modelId="{BDC5510D-1002-4372-ACEE-37B2BF7063B3}" type="pres">
      <dgm:prSet presAssocID="{023D4E31-6F99-46CB-841B-917B5D512ABA}" presName="aNode" presStyleLbl="fgAcc1" presStyleIdx="1" presStyleCnt="8">
        <dgm:presLayoutVars>
          <dgm:bulletEnabled val="1"/>
        </dgm:presLayoutVars>
      </dgm:prSet>
      <dgm:spPr/>
    </dgm:pt>
    <dgm:pt modelId="{86D4D7A4-3A23-4FFC-A0F4-3C9DAD063E0B}" type="pres">
      <dgm:prSet presAssocID="{023D4E31-6F99-46CB-841B-917B5D512ABA}" presName="aSpace" presStyleCnt="0"/>
      <dgm:spPr/>
    </dgm:pt>
    <dgm:pt modelId="{B50954E8-6A8F-46A2-9098-669F396604C3}" type="pres">
      <dgm:prSet presAssocID="{E57DB234-61C5-4235-B3E7-6B580577CA5A}" presName="aNode" presStyleLbl="fgAcc1" presStyleIdx="2" presStyleCnt="8">
        <dgm:presLayoutVars>
          <dgm:bulletEnabled val="1"/>
        </dgm:presLayoutVars>
      </dgm:prSet>
      <dgm:spPr/>
    </dgm:pt>
    <dgm:pt modelId="{D1F746D1-DC60-45EF-A21E-83A8461C09C4}" type="pres">
      <dgm:prSet presAssocID="{E57DB234-61C5-4235-B3E7-6B580577CA5A}" presName="aSpace" presStyleCnt="0"/>
      <dgm:spPr/>
    </dgm:pt>
    <dgm:pt modelId="{9C397486-EC4F-4421-B50B-5D2DA8C3A1DF}" type="pres">
      <dgm:prSet presAssocID="{1A45BD19-A2D2-4414-8FE9-11FC16A98A84}" presName="aNode" presStyleLbl="fgAcc1" presStyleIdx="3" presStyleCnt="8">
        <dgm:presLayoutVars>
          <dgm:bulletEnabled val="1"/>
        </dgm:presLayoutVars>
      </dgm:prSet>
      <dgm:spPr/>
    </dgm:pt>
    <dgm:pt modelId="{7D4A4188-ED7C-4A13-814B-58DA3D837B50}" type="pres">
      <dgm:prSet presAssocID="{1A45BD19-A2D2-4414-8FE9-11FC16A98A84}" presName="aSpace" presStyleCnt="0"/>
      <dgm:spPr/>
    </dgm:pt>
    <dgm:pt modelId="{A17482C4-EBF1-4F20-BDC8-43A4DD5DFDEA}" type="pres">
      <dgm:prSet presAssocID="{3386E227-8EAA-48B5-9B57-894C53DE4F48}" presName="aNode" presStyleLbl="fgAcc1" presStyleIdx="4" presStyleCnt="8">
        <dgm:presLayoutVars>
          <dgm:bulletEnabled val="1"/>
        </dgm:presLayoutVars>
      </dgm:prSet>
      <dgm:spPr/>
    </dgm:pt>
    <dgm:pt modelId="{FED083C7-4F94-4CD6-B60D-470B74CCDE29}" type="pres">
      <dgm:prSet presAssocID="{3386E227-8EAA-48B5-9B57-894C53DE4F48}" presName="aSpace" presStyleCnt="0"/>
      <dgm:spPr/>
    </dgm:pt>
    <dgm:pt modelId="{D38F253D-AA6D-4B96-B75F-04007ACCA816}" type="pres">
      <dgm:prSet presAssocID="{EC3D81A1-517E-46EF-A113-262E1D34E090}" presName="aNode" presStyleLbl="fgAcc1" presStyleIdx="5" presStyleCnt="8">
        <dgm:presLayoutVars>
          <dgm:bulletEnabled val="1"/>
        </dgm:presLayoutVars>
      </dgm:prSet>
      <dgm:spPr/>
    </dgm:pt>
    <dgm:pt modelId="{9700E035-4228-4F58-ACBA-C36E7F26A386}" type="pres">
      <dgm:prSet presAssocID="{EC3D81A1-517E-46EF-A113-262E1D34E090}" presName="aSpace" presStyleCnt="0"/>
      <dgm:spPr/>
    </dgm:pt>
    <dgm:pt modelId="{E615B4F1-C8F5-4011-833B-CEDBB709E2AD}" type="pres">
      <dgm:prSet presAssocID="{08977FFE-298E-4F6D-A0B8-CB8BC3505756}" presName="aNode" presStyleLbl="fgAcc1" presStyleIdx="6" presStyleCnt="8">
        <dgm:presLayoutVars>
          <dgm:bulletEnabled val="1"/>
        </dgm:presLayoutVars>
      </dgm:prSet>
      <dgm:spPr/>
    </dgm:pt>
    <dgm:pt modelId="{83FD688B-5A0D-4BB7-B0EE-21D1B875CBD7}" type="pres">
      <dgm:prSet presAssocID="{08977FFE-298E-4F6D-A0B8-CB8BC3505756}" presName="aSpace" presStyleCnt="0"/>
      <dgm:spPr/>
    </dgm:pt>
    <dgm:pt modelId="{F6B67FCA-13CF-4683-BA5B-28609A51B87C}" type="pres">
      <dgm:prSet presAssocID="{6A33F222-9663-49EB-A8ED-376D0CCDF813}" presName="aNode" presStyleLbl="fgAcc1" presStyleIdx="7" presStyleCnt="8">
        <dgm:presLayoutVars>
          <dgm:bulletEnabled val="1"/>
        </dgm:presLayoutVars>
      </dgm:prSet>
      <dgm:spPr/>
    </dgm:pt>
    <dgm:pt modelId="{200656EB-50AB-4E75-9138-A99B0F324BEF}" type="pres">
      <dgm:prSet presAssocID="{6A33F222-9663-49EB-A8ED-376D0CCDF813}" presName="aSpace" presStyleCnt="0"/>
      <dgm:spPr/>
    </dgm:pt>
  </dgm:ptLst>
  <dgm:cxnLst>
    <dgm:cxn modelId="{72062619-5F01-4E0B-AB6F-F9FD0506C0A9}" type="presOf" srcId="{08977FFE-298E-4F6D-A0B8-CB8BC3505756}" destId="{E615B4F1-C8F5-4011-833B-CEDBB709E2AD}" srcOrd="0" destOrd="0" presId="urn:microsoft.com/office/officeart/2005/8/layout/pyramid2"/>
    <dgm:cxn modelId="{47B25B19-3479-45B2-8C59-9473AD9595C7}" type="presOf" srcId="{6A33F222-9663-49EB-A8ED-376D0CCDF813}" destId="{F6B67FCA-13CF-4683-BA5B-28609A51B87C}" srcOrd="0" destOrd="0" presId="urn:microsoft.com/office/officeart/2005/8/layout/pyramid2"/>
    <dgm:cxn modelId="{6AF1C52C-E73A-4DD8-964F-DE9CBD0D34B2}" srcId="{83D90FAC-E9A1-46FF-8810-430C3DACFD76}" destId="{1A45BD19-A2D2-4414-8FE9-11FC16A98A84}" srcOrd="3" destOrd="0" parTransId="{9F9D88A6-555E-4A14-BD73-7AFCA5150E0E}" sibTransId="{26D36FFA-231D-4302-BCE9-F68A1E5C692A}"/>
    <dgm:cxn modelId="{6A85972E-F687-43D4-A41D-14A1D1D00E12}" srcId="{83D90FAC-E9A1-46FF-8810-430C3DACFD76}" destId="{EC3D81A1-517E-46EF-A113-262E1D34E090}" srcOrd="5" destOrd="0" parTransId="{4BD01345-B375-45BB-873A-C3F414FD2377}" sibTransId="{1777A389-2DBF-47F8-8844-806B9E7D70E8}"/>
    <dgm:cxn modelId="{AA420B6B-D6D6-4189-AF14-C5739B8C4211}" type="presOf" srcId="{83D90FAC-E9A1-46FF-8810-430C3DACFD76}" destId="{5A6FA1B9-7A79-4C00-BD0A-2F2AA8EF763A}" srcOrd="0" destOrd="0" presId="urn:microsoft.com/office/officeart/2005/8/layout/pyramid2"/>
    <dgm:cxn modelId="{EA69C950-E586-439B-9900-E0F7CD553F36}" srcId="{83D90FAC-E9A1-46FF-8810-430C3DACFD76}" destId="{3386E227-8EAA-48B5-9B57-894C53DE4F48}" srcOrd="4" destOrd="0" parTransId="{91F945AD-C6B8-4B61-BDE0-0958F6DBEF01}" sibTransId="{85CDB64B-5E00-426C-BA04-45DEE600FB3C}"/>
    <dgm:cxn modelId="{BC3CBC54-9D39-4F58-8DDE-ACDE3A7D3F95}" srcId="{83D90FAC-E9A1-46FF-8810-430C3DACFD76}" destId="{D09D36B4-3B42-40A6-8330-20C773C94E67}" srcOrd="0" destOrd="0" parTransId="{5CEEE863-7D48-42C3-9EC1-7828187AC5D6}" sibTransId="{0100CD06-6F3C-49B3-9F37-FA839DD5DCA8}"/>
    <dgm:cxn modelId="{6E92BC58-6434-4608-8AD0-970C7450A83F}" type="presOf" srcId="{023D4E31-6F99-46CB-841B-917B5D512ABA}" destId="{BDC5510D-1002-4372-ACEE-37B2BF7063B3}" srcOrd="0" destOrd="0" presId="urn:microsoft.com/office/officeart/2005/8/layout/pyramid2"/>
    <dgm:cxn modelId="{2BCFF981-AE33-4CD6-8672-C705C1D6D9B7}" srcId="{83D90FAC-E9A1-46FF-8810-430C3DACFD76}" destId="{6A33F222-9663-49EB-A8ED-376D0CCDF813}" srcOrd="7" destOrd="0" parTransId="{248A64CB-9CB5-4BE0-914A-D62FD3FAF3AF}" sibTransId="{239238EC-2269-4058-9182-74E8D4BD4B09}"/>
    <dgm:cxn modelId="{4F476E93-BB5D-4072-B08D-53CC28CCF54B}" srcId="{83D90FAC-E9A1-46FF-8810-430C3DACFD76}" destId="{023D4E31-6F99-46CB-841B-917B5D512ABA}" srcOrd="1" destOrd="0" parTransId="{7EE45F4F-7A47-4343-8D6D-C57BE3D73269}" sibTransId="{D9741666-B023-4A68-8FF1-8F5FCCACB47E}"/>
    <dgm:cxn modelId="{C3E0AE96-2865-4D1E-8837-AEDA510F25E2}" srcId="{83D90FAC-E9A1-46FF-8810-430C3DACFD76}" destId="{08977FFE-298E-4F6D-A0B8-CB8BC3505756}" srcOrd="6" destOrd="0" parTransId="{F4509B80-B15D-460C-9FCC-512AC552439B}" sibTransId="{2D32B6BD-E2AC-41E2-B2D8-959E37E328E0}"/>
    <dgm:cxn modelId="{885C8797-6327-4F3D-8F6B-439397C821A5}" type="presOf" srcId="{D09D36B4-3B42-40A6-8330-20C773C94E67}" destId="{72BC33ED-2CE3-4BE8-9631-BD78B375BDE1}" srcOrd="0" destOrd="0" presId="urn:microsoft.com/office/officeart/2005/8/layout/pyramid2"/>
    <dgm:cxn modelId="{944499A4-C453-4157-A146-AC3B9C2CA6F8}" type="presOf" srcId="{EC3D81A1-517E-46EF-A113-262E1D34E090}" destId="{D38F253D-AA6D-4B96-B75F-04007ACCA816}" srcOrd="0" destOrd="0" presId="urn:microsoft.com/office/officeart/2005/8/layout/pyramid2"/>
    <dgm:cxn modelId="{DB7B1AAE-5D17-460E-AD63-5DB004DFB6CD}" type="presOf" srcId="{3386E227-8EAA-48B5-9B57-894C53DE4F48}" destId="{A17482C4-EBF1-4F20-BDC8-43A4DD5DFDEA}" srcOrd="0" destOrd="0" presId="urn:microsoft.com/office/officeart/2005/8/layout/pyramid2"/>
    <dgm:cxn modelId="{24318FB9-A0ED-4EC3-852C-412F315C4676}" type="presOf" srcId="{E57DB234-61C5-4235-B3E7-6B580577CA5A}" destId="{B50954E8-6A8F-46A2-9098-669F396604C3}" srcOrd="0" destOrd="0" presId="urn:microsoft.com/office/officeart/2005/8/layout/pyramid2"/>
    <dgm:cxn modelId="{3F1DE2D9-B7E6-4FA0-BA9B-E296B95C906F}" type="presOf" srcId="{1A45BD19-A2D2-4414-8FE9-11FC16A98A84}" destId="{9C397486-EC4F-4421-B50B-5D2DA8C3A1DF}" srcOrd="0" destOrd="0" presId="urn:microsoft.com/office/officeart/2005/8/layout/pyramid2"/>
    <dgm:cxn modelId="{04B53CE8-302A-40AC-AA68-7736FB79D372}" srcId="{83D90FAC-E9A1-46FF-8810-430C3DACFD76}" destId="{E57DB234-61C5-4235-B3E7-6B580577CA5A}" srcOrd="2" destOrd="0" parTransId="{4D78A2FE-6EBF-4F3D-B5BC-00A3607B7DB2}" sibTransId="{656BBF8B-18FC-4288-A1A5-7E5569C8B104}"/>
    <dgm:cxn modelId="{BCF0A987-29F8-45F0-89D8-FEED5529F101}" type="presParOf" srcId="{5A6FA1B9-7A79-4C00-BD0A-2F2AA8EF763A}" destId="{EF43257E-419D-45BD-B9E5-E6241325E192}" srcOrd="0" destOrd="0" presId="urn:microsoft.com/office/officeart/2005/8/layout/pyramid2"/>
    <dgm:cxn modelId="{B9692F72-E2F6-48C3-980A-B90F37563D41}" type="presParOf" srcId="{5A6FA1B9-7A79-4C00-BD0A-2F2AA8EF763A}" destId="{0108E9DA-5000-4D3A-9FDB-B3986ACDF6E8}" srcOrd="1" destOrd="0" presId="urn:microsoft.com/office/officeart/2005/8/layout/pyramid2"/>
    <dgm:cxn modelId="{7F4504F7-A4D1-45F5-9340-4B792C0E7B3B}" type="presParOf" srcId="{0108E9DA-5000-4D3A-9FDB-B3986ACDF6E8}" destId="{72BC33ED-2CE3-4BE8-9631-BD78B375BDE1}" srcOrd="0" destOrd="0" presId="urn:microsoft.com/office/officeart/2005/8/layout/pyramid2"/>
    <dgm:cxn modelId="{B4E4733D-E622-44CF-BBC7-920FC6A942E8}" type="presParOf" srcId="{0108E9DA-5000-4D3A-9FDB-B3986ACDF6E8}" destId="{F5C85021-49FC-4637-891C-033510D2B7E1}" srcOrd="1" destOrd="0" presId="urn:microsoft.com/office/officeart/2005/8/layout/pyramid2"/>
    <dgm:cxn modelId="{03BDBE92-82D2-4F58-94E6-F3DD716C06E7}" type="presParOf" srcId="{0108E9DA-5000-4D3A-9FDB-B3986ACDF6E8}" destId="{BDC5510D-1002-4372-ACEE-37B2BF7063B3}" srcOrd="2" destOrd="0" presId="urn:microsoft.com/office/officeart/2005/8/layout/pyramid2"/>
    <dgm:cxn modelId="{FC0C9DFE-0CD2-48F4-BE4B-D7B3006D852F}" type="presParOf" srcId="{0108E9DA-5000-4D3A-9FDB-B3986ACDF6E8}" destId="{86D4D7A4-3A23-4FFC-A0F4-3C9DAD063E0B}" srcOrd="3" destOrd="0" presId="urn:microsoft.com/office/officeart/2005/8/layout/pyramid2"/>
    <dgm:cxn modelId="{2C2947A3-FC7F-4C22-8BF6-9EF6FFF1F03B}" type="presParOf" srcId="{0108E9DA-5000-4D3A-9FDB-B3986ACDF6E8}" destId="{B50954E8-6A8F-46A2-9098-669F396604C3}" srcOrd="4" destOrd="0" presId="urn:microsoft.com/office/officeart/2005/8/layout/pyramid2"/>
    <dgm:cxn modelId="{C99A297B-AA0D-482B-9479-21E41BF13423}" type="presParOf" srcId="{0108E9DA-5000-4D3A-9FDB-B3986ACDF6E8}" destId="{D1F746D1-DC60-45EF-A21E-83A8461C09C4}" srcOrd="5" destOrd="0" presId="urn:microsoft.com/office/officeart/2005/8/layout/pyramid2"/>
    <dgm:cxn modelId="{20312940-F535-4C5C-85AF-D315CDF59486}" type="presParOf" srcId="{0108E9DA-5000-4D3A-9FDB-B3986ACDF6E8}" destId="{9C397486-EC4F-4421-B50B-5D2DA8C3A1DF}" srcOrd="6" destOrd="0" presId="urn:microsoft.com/office/officeart/2005/8/layout/pyramid2"/>
    <dgm:cxn modelId="{122D173E-34B0-4FF3-BC97-13D5DEA00444}" type="presParOf" srcId="{0108E9DA-5000-4D3A-9FDB-B3986ACDF6E8}" destId="{7D4A4188-ED7C-4A13-814B-58DA3D837B50}" srcOrd="7" destOrd="0" presId="urn:microsoft.com/office/officeart/2005/8/layout/pyramid2"/>
    <dgm:cxn modelId="{83689884-65A5-4FBB-84C1-6D02E2B7C94A}" type="presParOf" srcId="{0108E9DA-5000-4D3A-9FDB-B3986ACDF6E8}" destId="{A17482C4-EBF1-4F20-BDC8-43A4DD5DFDEA}" srcOrd="8" destOrd="0" presId="urn:microsoft.com/office/officeart/2005/8/layout/pyramid2"/>
    <dgm:cxn modelId="{54486481-CCB9-4B4A-B244-8AE51EC6F90A}" type="presParOf" srcId="{0108E9DA-5000-4D3A-9FDB-B3986ACDF6E8}" destId="{FED083C7-4F94-4CD6-B60D-470B74CCDE29}" srcOrd="9" destOrd="0" presId="urn:microsoft.com/office/officeart/2005/8/layout/pyramid2"/>
    <dgm:cxn modelId="{2AE6D3EB-57AA-46D7-A90E-88E14E7F0844}" type="presParOf" srcId="{0108E9DA-5000-4D3A-9FDB-B3986ACDF6E8}" destId="{D38F253D-AA6D-4B96-B75F-04007ACCA816}" srcOrd="10" destOrd="0" presId="urn:microsoft.com/office/officeart/2005/8/layout/pyramid2"/>
    <dgm:cxn modelId="{F0DDC225-C3FF-4FF6-8C94-0F2997302009}" type="presParOf" srcId="{0108E9DA-5000-4D3A-9FDB-B3986ACDF6E8}" destId="{9700E035-4228-4F58-ACBA-C36E7F26A386}" srcOrd="11" destOrd="0" presId="urn:microsoft.com/office/officeart/2005/8/layout/pyramid2"/>
    <dgm:cxn modelId="{422BA1F1-2B4C-4D37-8B95-42BE57E42A24}" type="presParOf" srcId="{0108E9DA-5000-4D3A-9FDB-B3986ACDF6E8}" destId="{E615B4F1-C8F5-4011-833B-CEDBB709E2AD}" srcOrd="12" destOrd="0" presId="urn:microsoft.com/office/officeart/2005/8/layout/pyramid2"/>
    <dgm:cxn modelId="{ACC757B9-05C0-4FA6-94C2-79ED62C9DAE0}" type="presParOf" srcId="{0108E9DA-5000-4D3A-9FDB-B3986ACDF6E8}" destId="{83FD688B-5A0D-4BB7-B0EE-21D1B875CBD7}" srcOrd="13" destOrd="0" presId="urn:microsoft.com/office/officeart/2005/8/layout/pyramid2"/>
    <dgm:cxn modelId="{6732B3D5-D97D-4098-A3EF-3E8B8F255DC0}" type="presParOf" srcId="{0108E9DA-5000-4D3A-9FDB-B3986ACDF6E8}" destId="{F6B67FCA-13CF-4683-BA5B-28609A51B87C}" srcOrd="14" destOrd="0" presId="urn:microsoft.com/office/officeart/2005/8/layout/pyramid2"/>
    <dgm:cxn modelId="{4B8A25E2-DAFA-4CAC-A0E4-F08934217240}" type="presParOf" srcId="{0108E9DA-5000-4D3A-9FDB-B3986ACDF6E8}" destId="{200656EB-50AB-4E75-9138-A99B0F324BEF}" srcOrd="1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9C5104-10C0-4271-906F-338D8FA0B8D9}"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8B8B66DA-91F0-4F07-B37A-8704E55E1891}">
      <dgm:prSet phldrT="[Text]" custT="1"/>
      <dgm:spPr>
        <a:solidFill>
          <a:schemeClr val="accent1">
            <a:lumMod val="20000"/>
            <a:lumOff val="80000"/>
            <a:alpha val="90000"/>
          </a:schemeClr>
        </a:solidFill>
      </dgm:spPr>
      <dgm:t>
        <a:bodyPr/>
        <a:lstStyle/>
        <a:p>
          <a:r>
            <a:rPr lang="en-US" sz="2000" dirty="0"/>
            <a:t>(1) no  motion</a:t>
          </a:r>
        </a:p>
      </dgm:t>
    </dgm:pt>
    <dgm:pt modelId="{6C0D1A6C-CA96-47C4-A151-E6F678121241}" type="parTrans" cxnId="{6BB40CEF-99B4-442B-9FE0-C6C23F9DF232}">
      <dgm:prSet/>
      <dgm:spPr/>
      <dgm:t>
        <a:bodyPr/>
        <a:lstStyle/>
        <a:p>
          <a:endParaRPr lang="en-US"/>
        </a:p>
      </dgm:t>
    </dgm:pt>
    <dgm:pt modelId="{3518BE46-BE54-4312-ADFB-C8E8CACEA8AE}" type="sibTrans" cxnId="{6BB40CEF-99B4-442B-9FE0-C6C23F9DF232}">
      <dgm:prSet/>
      <dgm:spPr/>
      <dgm:t>
        <a:bodyPr/>
        <a:lstStyle/>
        <a:p>
          <a:endParaRPr lang="en-US"/>
        </a:p>
      </dgm:t>
    </dgm:pt>
    <dgm:pt modelId="{D930399A-FBFF-4B3B-913F-1B7BE3FF3FB9}">
      <dgm:prSet phldrT="[Text]" custT="1"/>
      <dgm:spPr>
        <a:solidFill>
          <a:schemeClr val="accent1">
            <a:lumMod val="40000"/>
            <a:lumOff val="60000"/>
            <a:alpha val="90000"/>
          </a:schemeClr>
        </a:solidFill>
      </dgm:spPr>
      <dgm:t>
        <a:bodyPr/>
        <a:lstStyle/>
        <a:p>
          <a:r>
            <a:rPr lang="en-US" sz="2000" dirty="0"/>
            <a:t>(2) excessive motion</a:t>
          </a:r>
        </a:p>
      </dgm:t>
    </dgm:pt>
    <dgm:pt modelId="{D34F06F7-A282-46F6-AA3B-6A0DF1919686}" type="parTrans" cxnId="{776775C9-D321-430D-83A1-0374BE2A9E5D}">
      <dgm:prSet/>
      <dgm:spPr/>
      <dgm:t>
        <a:bodyPr/>
        <a:lstStyle/>
        <a:p>
          <a:endParaRPr lang="en-US"/>
        </a:p>
      </dgm:t>
    </dgm:pt>
    <dgm:pt modelId="{04C742C5-CBE5-45F8-92A5-72289B15FF93}" type="sibTrans" cxnId="{776775C9-D321-430D-83A1-0374BE2A9E5D}">
      <dgm:prSet/>
      <dgm:spPr/>
      <dgm:t>
        <a:bodyPr/>
        <a:lstStyle/>
        <a:p>
          <a:endParaRPr lang="en-US"/>
        </a:p>
      </dgm:t>
    </dgm:pt>
    <dgm:pt modelId="{16A8CA64-5D1C-42CD-88BA-454D7A721340}">
      <dgm:prSet phldrT="[Text]" custT="1"/>
      <dgm:spPr>
        <a:solidFill>
          <a:schemeClr val="accent1">
            <a:lumMod val="60000"/>
            <a:lumOff val="40000"/>
            <a:alpha val="90000"/>
          </a:schemeClr>
        </a:solidFill>
      </dgm:spPr>
      <dgm:t>
        <a:bodyPr/>
        <a:lstStyle/>
        <a:p>
          <a:r>
            <a:rPr lang="en-US" sz="2000" dirty="0"/>
            <a:t>(3) ischemic segment that is akinetic but not infarcted</a:t>
          </a:r>
        </a:p>
      </dgm:t>
    </dgm:pt>
    <dgm:pt modelId="{919DD553-B851-438E-BF55-FA04AFD820B4}" type="parTrans" cxnId="{82AB9989-9EFD-4D97-826F-0EDF337EEF28}">
      <dgm:prSet/>
      <dgm:spPr/>
      <dgm:t>
        <a:bodyPr/>
        <a:lstStyle/>
        <a:p>
          <a:endParaRPr lang="en-US"/>
        </a:p>
      </dgm:t>
    </dgm:pt>
    <dgm:pt modelId="{41727C4E-BA75-4688-B58C-4C098AA9FD30}" type="sibTrans" cxnId="{82AB9989-9EFD-4D97-826F-0EDF337EEF28}">
      <dgm:prSet/>
      <dgm:spPr/>
      <dgm:t>
        <a:bodyPr/>
        <a:lstStyle/>
        <a:p>
          <a:endParaRPr lang="en-US"/>
        </a:p>
      </dgm:t>
    </dgm:pt>
    <dgm:pt modelId="{7C70677D-467F-46D4-8D92-C7E0DB45712D}">
      <dgm:prSet phldrT="[Text]" custT="1"/>
      <dgm:spPr>
        <a:solidFill>
          <a:schemeClr val="accent1">
            <a:lumMod val="75000"/>
            <a:alpha val="90000"/>
          </a:schemeClr>
        </a:solidFill>
      </dgm:spPr>
      <dgm:t>
        <a:bodyPr/>
        <a:lstStyle/>
        <a:p>
          <a:r>
            <a:rPr lang="en-US" sz="2000" dirty="0">
              <a:solidFill>
                <a:schemeClr val="bg1"/>
              </a:solidFill>
            </a:rPr>
            <a:t>(4) decreased motion</a:t>
          </a:r>
        </a:p>
      </dgm:t>
    </dgm:pt>
    <dgm:pt modelId="{C437BC03-2BAB-444C-845B-3ED63DDDA9C6}" type="parTrans" cxnId="{C15E1AF9-E76F-43A4-99F0-2C91B6ED9D48}">
      <dgm:prSet/>
      <dgm:spPr/>
      <dgm:t>
        <a:bodyPr/>
        <a:lstStyle/>
        <a:p>
          <a:endParaRPr lang="en-US"/>
        </a:p>
      </dgm:t>
    </dgm:pt>
    <dgm:pt modelId="{A2A2DE1B-3DDF-47AF-B9F6-A6827FF4C05D}" type="sibTrans" cxnId="{C15E1AF9-E76F-43A4-99F0-2C91B6ED9D48}">
      <dgm:prSet/>
      <dgm:spPr/>
      <dgm:t>
        <a:bodyPr/>
        <a:lstStyle/>
        <a:p>
          <a:endParaRPr lang="en-US"/>
        </a:p>
      </dgm:t>
    </dgm:pt>
    <dgm:pt modelId="{D1844902-C5BF-4027-A54B-ACC594B6FA3F}">
      <dgm:prSet phldrT="[Text]" custT="1"/>
      <dgm:spPr>
        <a:solidFill>
          <a:schemeClr val="accent1">
            <a:lumMod val="50000"/>
            <a:alpha val="90000"/>
          </a:schemeClr>
        </a:solidFill>
      </dgm:spPr>
      <dgm:t>
        <a:bodyPr/>
        <a:lstStyle/>
        <a:p>
          <a:r>
            <a:rPr lang="en-US" sz="2000" dirty="0">
              <a:solidFill>
                <a:schemeClr val="bg1"/>
              </a:solidFill>
            </a:rPr>
            <a:t>(5) motion away from center</a:t>
          </a:r>
        </a:p>
      </dgm:t>
    </dgm:pt>
    <dgm:pt modelId="{CE419E71-B329-460A-B703-F1B460F3DC7F}" type="parTrans" cxnId="{8FE1665D-28F0-4224-91C5-CCF7EA2EADD2}">
      <dgm:prSet/>
      <dgm:spPr/>
      <dgm:t>
        <a:bodyPr/>
        <a:lstStyle/>
        <a:p>
          <a:endParaRPr lang="en-US"/>
        </a:p>
      </dgm:t>
    </dgm:pt>
    <dgm:pt modelId="{13CEB337-31A8-4963-9BA5-DEF8B46CA83E}" type="sibTrans" cxnId="{8FE1665D-28F0-4224-91C5-CCF7EA2EADD2}">
      <dgm:prSet/>
      <dgm:spPr/>
      <dgm:t>
        <a:bodyPr/>
        <a:lstStyle/>
        <a:p>
          <a:endParaRPr lang="en-US"/>
        </a:p>
      </dgm:t>
    </dgm:pt>
    <dgm:pt modelId="{38AB97BC-14A6-420A-8583-2A413D610ED5}" type="pres">
      <dgm:prSet presAssocID="{0F9C5104-10C0-4271-906F-338D8FA0B8D9}" presName="compositeShape" presStyleCnt="0">
        <dgm:presLayoutVars>
          <dgm:dir/>
          <dgm:resizeHandles/>
        </dgm:presLayoutVars>
      </dgm:prSet>
      <dgm:spPr/>
    </dgm:pt>
    <dgm:pt modelId="{623AFEE6-C5BE-488E-9F40-81CF1D728CC9}" type="pres">
      <dgm:prSet presAssocID="{0F9C5104-10C0-4271-906F-338D8FA0B8D9}" presName="pyramid" presStyleLbl="node1" presStyleIdx="0" presStyleCnt="1"/>
      <dgm:spPr>
        <a:solidFill>
          <a:srgbClr val="FF0000"/>
        </a:solidFill>
      </dgm:spPr>
    </dgm:pt>
    <dgm:pt modelId="{75F007FA-FAC7-4B75-97D6-394ED8D12BFD}" type="pres">
      <dgm:prSet presAssocID="{0F9C5104-10C0-4271-906F-338D8FA0B8D9}" presName="theList" presStyleCnt="0"/>
      <dgm:spPr/>
    </dgm:pt>
    <dgm:pt modelId="{E49E948E-E87A-4CCB-83D6-C6FF23242D8D}" type="pres">
      <dgm:prSet presAssocID="{8B8B66DA-91F0-4F07-B37A-8704E55E1891}" presName="aNode" presStyleLbl="fgAcc1" presStyleIdx="0" presStyleCnt="5">
        <dgm:presLayoutVars>
          <dgm:bulletEnabled val="1"/>
        </dgm:presLayoutVars>
      </dgm:prSet>
      <dgm:spPr/>
    </dgm:pt>
    <dgm:pt modelId="{159A289C-BE81-44F8-841D-7FDF4F008A1E}" type="pres">
      <dgm:prSet presAssocID="{8B8B66DA-91F0-4F07-B37A-8704E55E1891}" presName="aSpace" presStyleCnt="0"/>
      <dgm:spPr/>
    </dgm:pt>
    <dgm:pt modelId="{EDD3C950-6580-4E1A-9352-F32639D916E1}" type="pres">
      <dgm:prSet presAssocID="{D930399A-FBFF-4B3B-913F-1B7BE3FF3FB9}" presName="aNode" presStyleLbl="fgAcc1" presStyleIdx="1" presStyleCnt="5">
        <dgm:presLayoutVars>
          <dgm:bulletEnabled val="1"/>
        </dgm:presLayoutVars>
      </dgm:prSet>
      <dgm:spPr/>
    </dgm:pt>
    <dgm:pt modelId="{FC38441A-9116-4519-8B29-65CB2FA5023E}" type="pres">
      <dgm:prSet presAssocID="{D930399A-FBFF-4B3B-913F-1B7BE3FF3FB9}" presName="aSpace" presStyleCnt="0"/>
      <dgm:spPr/>
    </dgm:pt>
    <dgm:pt modelId="{721BEDBC-66FC-4D68-9197-EFA6A1AFC64E}" type="pres">
      <dgm:prSet presAssocID="{16A8CA64-5D1C-42CD-88BA-454D7A721340}" presName="aNode" presStyleLbl="fgAcc1" presStyleIdx="2" presStyleCnt="5">
        <dgm:presLayoutVars>
          <dgm:bulletEnabled val="1"/>
        </dgm:presLayoutVars>
      </dgm:prSet>
      <dgm:spPr/>
    </dgm:pt>
    <dgm:pt modelId="{65D06C03-E931-4B05-B072-7755A1379BD9}" type="pres">
      <dgm:prSet presAssocID="{16A8CA64-5D1C-42CD-88BA-454D7A721340}" presName="aSpace" presStyleCnt="0"/>
      <dgm:spPr/>
    </dgm:pt>
    <dgm:pt modelId="{A0A86B76-39A3-4F3A-B0B3-1767098D3113}" type="pres">
      <dgm:prSet presAssocID="{7C70677D-467F-46D4-8D92-C7E0DB45712D}" presName="aNode" presStyleLbl="fgAcc1" presStyleIdx="3" presStyleCnt="5">
        <dgm:presLayoutVars>
          <dgm:bulletEnabled val="1"/>
        </dgm:presLayoutVars>
      </dgm:prSet>
      <dgm:spPr/>
    </dgm:pt>
    <dgm:pt modelId="{AF39DA40-BDE5-413A-B742-F78D81FE997F}" type="pres">
      <dgm:prSet presAssocID="{7C70677D-467F-46D4-8D92-C7E0DB45712D}" presName="aSpace" presStyleCnt="0"/>
      <dgm:spPr/>
    </dgm:pt>
    <dgm:pt modelId="{3616F500-A02D-409B-A869-DF10F1B0B995}" type="pres">
      <dgm:prSet presAssocID="{D1844902-C5BF-4027-A54B-ACC594B6FA3F}" presName="aNode" presStyleLbl="fgAcc1" presStyleIdx="4" presStyleCnt="5">
        <dgm:presLayoutVars>
          <dgm:bulletEnabled val="1"/>
        </dgm:presLayoutVars>
      </dgm:prSet>
      <dgm:spPr/>
    </dgm:pt>
    <dgm:pt modelId="{3AAD35A4-C021-4629-B639-59A200858CFB}" type="pres">
      <dgm:prSet presAssocID="{D1844902-C5BF-4027-A54B-ACC594B6FA3F}" presName="aSpace" presStyleCnt="0"/>
      <dgm:spPr/>
    </dgm:pt>
  </dgm:ptLst>
  <dgm:cxnLst>
    <dgm:cxn modelId="{9B10FB07-B49F-4929-876C-D6F237B4BBF9}" type="presOf" srcId="{16A8CA64-5D1C-42CD-88BA-454D7A721340}" destId="{721BEDBC-66FC-4D68-9197-EFA6A1AFC64E}" srcOrd="0" destOrd="0" presId="urn:microsoft.com/office/officeart/2005/8/layout/pyramid2"/>
    <dgm:cxn modelId="{A012BF1E-E08C-4FB0-9D78-848991BB823B}" type="presOf" srcId="{0F9C5104-10C0-4271-906F-338D8FA0B8D9}" destId="{38AB97BC-14A6-420A-8583-2A413D610ED5}" srcOrd="0" destOrd="0" presId="urn:microsoft.com/office/officeart/2005/8/layout/pyramid2"/>
    <dgm:cxn modelId="{E051CA2C-9924-4F7E-9C14-2EE5FADFAEC6}" type="presOf" srcId="{7C70677D-467F-46D4-8D92-C7E0DB45712D}" destId="{A0A86B76-39A3-4F3A-B0B3-1767098D3113}" srcOrd="0" destOrd="0" presId="urn:microsoft.com/office/officeart/2005/8/layout/pyramid2"/>
    <dgm:cxn modelId="{8FE1665D-28F0-4224-91C5-CCF7EA2EADD2}" srcId="{0F9C5104-10C0-4271-906F-338D8FA0B8D9}" destId="{D1844902-C5BF-4027-A54B-ACC594B6FA3F}" srcOrd="4" destOrd="0" parTransId="{CE419E71-B329-460A-B703-F1B460F3DC7F}" sibTransId="{13CEB337-31A8-4963-9BA5-DEF8B46CA83E}"/>
    <dgm:cxn modelId="{ACF7C57C-1FC4-401B-8B1D-350D8C19F475}" type="presOf" srcId="{D1844902-C5BF-4027-A54B-ACC594B6FA3F}" destId="{3616F500-A02D-409B-A869-DF10F1B0B995}" srcOrd="0" destOrd="0" presId="urn:microsoft.com/office/officeart/2005/8/layout/pyramid2"/>
    <dgm:cxn modelId="{82AB9989-9EFD-4D97-826F-0EDF337EEF28}" srcId="{0F9C5104-10C0-4271-906F-338D8FA0B8D9}" destId="{16A8CA64-5D1C-42CD-88BA-454D7A721340}" srcOrd="2" destOrd="0" parTransId="{919DD553-B851-438E-BF55-FA04AFD820B4}" sibTransId="{41727C4E-BA75-4688-B58C-4C098AA9FD30}"/>
    <dgm:cxn modelId="{FEBD3AAF-2CEB-46B1-8BA1-1BC54D7DAFBE}" type="presOf" srcId="{D930399A-FBFF-4B3B-913F-1B7BE3FF3FB9}" destId="{EDD3C950-6580-4E1A-9352-F32639D916E1}" srcOrd="0" destOrd="0" presId="urn:microsoft.com/office/officeart/2005/8/layout/pyramid2"/>
    <dgm:cxn modelId="{776775C9-D321-430D-83A1-0374BE2A9E5D}" srcId="{0F9C5104-10C0-4271-906F-338D8FA0B8D9}" destId="{D930399A-FBFF-4B3B-913F-1B7BE3FF3FB9}" srcOrd="1" destOrd="0" parTransId="{D34F06F7-A282-46F6-AA3B-6A0DF1919686}" sibTransId="{04C742C5-CBE5-45F8-92A5-72289B15FF93}"/>
    <dgm:cxn modelId="{6BB40CEF-99B4-442B-9FE0-C6C23F9DF232}" srcId="{0F9C5104-10C0-4271-906F-338D8FA0B8D9}" destId="{8B8B66DA-91F0-4F07-B37A-8704E55E1891}" srcOrd="0" destOrd="0" parTransId="{6C0D1A6C-CA96-47C4-A151-E6F678121241}" sibTransId="{3518BE46-BE54-4312-ADFB-C8E8CACEA8AE}"/>
    <dgm:cxn modelId="{972BC2F2-39DE-4F5D-8B5D-286108E1CACC}" type="presOf" srcId="{8B8B66DA-91F0-4F07-B37A-8704E55E1891}" destId="{E49E948E-E87A-4CCB-83D6-C6FF23242D8D}" srcOrd="0" destOrd="0" presId="urn:microsoft.com/office/officeart/2005/8/layout/pyramid2"/>
    <dgm:cxn modelId="{C15E1AF9-E76F-43A4-99F0-2C91B6ED9D48}" srcId="{0F9C5104-10C0-4271-906F-338D8FA0B8D9}" destId="{7C70677D-467F-46D4-8D92-C7E0DB45712D}" srcOrd="3" destOrd="0" parTransId="{C437BC03-2BAB-444C-845B-3ED63DDDA9C6}" sibTransId="{A2A2DE1B-3DDF-47AF-B9F6-A6827FF4C05D}"/>
    <dgm:cxn modelId="{84BBB630-83A9-46BD-A3A0-1DB9C0545A5D}" type="presParOf" srcId="{38AB97BC-14A6-420A-8583-2A413D610ED5}" destId="{623AFEE6-C5BE-488E-9F40-81CF1D728CC9}" srcOrd="0" destOrd="0" presId="urn:microsoft.com/office/officeart/2005/8/layout/pyramid2"/>
    <dgm:cxn modelId="{36742873-05CD-4F24-B613-318C3ADFF2A5}" type="presParOf" srcId="{38AB97BC-14A6-420A-8583-2A413D610ED5}" destId="{75F007FA-FAC7-4B75-97D6-394ED8D12BFD}" srcOrd="1" destOrd="0" presId="urn:microsoft.com/office/officeart/2005/8/layout/pyramid2"/>
    <dgm:cxn modelId="{A237F9C9-229C-493F-ABC4-3C6A04F205CB}" type="presParOf" srcId="{75F007FA-FAC7-4B75-97D6-394ED8D12BFD}" destId="{E49E948E-E87A-4CCB-83D6-C6FF23242D8D}" srcOrd="0" destOrd="0" presId="urn:microsoft.com/office/officeart/2005/8/layout/pyramid2"/>
    <dgm:cxn modelId="{F98117AD-AFD9-47CF-BAF7-9ACACD352033}" type="presParOf" srcId="{75F007FA-FAC7-4B75-97D6-394ED8D12BFD}" destId="{159A289C-BE81-44F8-841D-7FDF4F008A1E}" srcOrd="1" destOrd="0" presId="urn:microsoft.com/office/officeart/2005/8/layout/pyramid2"/>
    <dgm:cxn modelId="{3C0211B2-B2F1-4E85-ADE1-E716CAC2F038}" type="presParOf" srcId="{75F007FA-FAC7-4B75-97D6-394ED8D12BFD}" destId="{EDD3C950-6580-4E1A-9352-F32639D916E1}" srcOrd="2" destOrd="0" presId="urn:microsoft.com/office/officeart/2005/8/layout/pyramid2"/>
    <dgm:cxn modelId="{D3B1305E-8D19-42B4-9D9C-490799C39234}" type="presParOf" srcId="{75F007FA-FAC7-4B75-97D6-394ED8D12BFD}" destId="{FC38441A-9116-4519-8B29-65CB2FA5023E}" srcOrd="3" destOrd="0" presId="urn:microsoft.com/office/officeart/2005/8/layout/pyramid2"/>
    <dgm:cxn modelId="{F367CCA9-31D0-44DB-B44B-B66DC52933F1}" type="presParOf" srcId="{75F007FA-FAC7-4B75-97D6-394ED8D12BFD}" destId="{721BEDBC-66FC-4D68-9197-EFA6A1AFC64E}" srcOrd="4" destOrd="0" presId="urn:microsoft.com/office/officeart/2005/8/layout/pyramid2"/>
    <dgm:cxn modelId="{ACE0A69C-BF45-431B-A48A-A1C8FBF2EEC4}" type="presParOf" srcId="{75F007FA-FAC7-4B75-97D6-394ED8D12BFD}" destId="{65D06C03-E931-4B05-B072-7755A1379BD9}" srcOrd="5" destOrd="0" presId="urn:microsoft.com/office/officeart/2005/8/layout/pyramid2"/>
    <dgm:cxn modelId="{7BAB1E9B-DFE5-40D3-9A21-BD033E0C6F83}" type="presParOf" srcId="{75F007FA-FAC7-4B75-97D6-394ED8D12BFD}" destId="{A0A86B76-39A3-4F3A-B0B3-1767098D3113}" srcOrd="6" destOrd="0" presId="urn:microsoft.com/office/officeart/2005/8/layout/pyramid2"/>
    <dgm:cxn modelId="{158FF367-0F76-40D6-8DDF-3C8B39F68096}" type="presParOf" srcId="{75F007FA-FAC7-4B75-97D6-394ED8D12BFD}" destId="{AF39DA40-BDE5-413A-B742-F78D81FE997F}" srcOrd="7" destOrd="0" presId="urn:microsoft.com/office/officeart/2005/8/layout/pyramid2"/>
    <dgm:cxn modelId="{2145E9AF-2810-4AD9-B330-63EAFF466B39}" type="presParOf" srcId="{75F007FA-FAC7-4B75-97D6-394ED8D12BFD}" destId="{3616F500-A02D-409B-A869-DF10F1B0B995}" srcOrd="8" destOrd="0" presId="urn:microsoft.com/office/officeart/2005/8/layout/pyramid2"/>
    <dgm:cxn modelId="{479645A7-5C08-44FC-AE6D-60C7283693EB}" type="presParOf" srcId="{75F007FA-FAC7-4B75-97D6-394ED8D12BFD}" destId="{3AAD35A4-C021-4629-B639-59A200858CFB}"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492132E-777E-4DD5-ACED-044056FC5A7E}" type="doc">
      <dgm:prSet loTypeId="urn:microsoft.com/office/officeart/2005/8/layout/target3" loCatId="list" qsTypeId="urn:microsoft.com/office/officeart/2005/8/quickstyle/simple1" qsCatId="simple" csTypeId="urn:microsoft.com/office/officeart/2005/8/colors/accent6_4" csCatId="accent6" phldr="1"/>
      <dgm:spPr/>
      <dgm:t>
        <a:bodyPr/>
        <a:lstStyle/>
        <a:p>
          <a:endParaRPr lang="en-US"/>
        </a:p>
      </dgm:t>
    </dgm:pt>
    <dgm:pt modelId="{D9E15DA3-3035-449E-9F7D-5E9B6549AB45}">
      <dgm:prSet phldrT="[Text]" custT="1"/>
      <dgm:spPr>
        <a:solidFill>
          <a:srgbClr val="FF0000">
            <a:alpha val="90000"/>
          </a:srgbClr>
        </a:solidFill>
        <a:ln>
          <a:solidFill>
            <a:schemeClr val="tx2"/>
          </a:solidFill>
        </a:ln>
      </dgm:spPr>
      <dgm:t>
        <a:bodyPr/>
        <a:lstStyle/>
        <a:p>
          <a:pPr>
            <a:buFont typeface="Wingdings" panose="05000000000000000000" pitchFamily="2" charset="2"/>
            <a:buChar char="v"/>
          </a:pPr>
          <a:r>
            <a:rPr lang="en-US" sz="4800" b="1" dirty="0">
              <a:solidFill>
                <a:schemeClr val="bg2">
                  <a:lumMod val="25000"/>
                </a:schemeClr>
              </a:solidFill>
              <a:latin typeface="Jokerman" panose="04090605060D06020702" pitchFamily="82" charset="0"/>
            </a:rPr>
            <a:t>EQUATIONS</a:t>
          </a:r>
        </a:p>
      </dgm:t>
    </dgm:pt>
    <dgm:pt modelId="{997339BE-0276-4580-9873-682A2F30DBB5}" type="parTrans" cxnId="{25299FF7-DC15-4BD8-B7D3-640265DC36D8}">
      <dgm:prSet/>
      <dgm:spPr/>
      <dgm:t>
        <a:bodyPr/>
        <a:lstStyle/>
        <a:p>
          <a:endParaRPr lang="en-US"/>
        </a:p>
      </dgm:t>
    </dgm:pt>
    <dgm:pt modelId="{F472139B-CB4C-4210-A6EC-CB29E2CC9F2B}" type="sibTrans" cxnId="{25299FF7-DC15-4BD8-B7D3-640265DC36D8}">
      <dgm:prSet/>
      <dgm:spPr/>
      <dgm:t>
        <a:bodyPr/>
        <a:lstStyle/>
        <a:p>
          <a:endParaRPr lang="en-US"/>
        </a:p>
      </dgm:t>
    </dgm:pt>
    <dgm:pt modelId="{0BDC2492-2910-4CA7-9C15-413BB0BC2965}">
      <dgm:prSet phldrT="[Text]" custT="1"/>
      <dgm:spPr>
        <a:solidFill>
          <a:schemeClr val="tx2">
            <a:lumMod val="60000"/>
            <a:lumOff val="40000"/>
          </a:schemeClr>
        </a:solidFill>
        <a:ln>
          <a:solidFill>
            <a:schemeClr val="tx2"/>
          </a:solidFill>
        </a:ln>
      </dgm:spPr>
      <dgm:t>
        <a:bodyPr/>
        <a:lstStyle/>
        <a:p>
          <a:pPr>
            <a:buClrTx/>
            <a:buSzTx/>
            <a:buFont typeface="Courier New" panose="02070309020205020404" pitchFamily="49" charset="0"/>
            <a:buNone/>
          </a:pPr>
          <a:r>
            <a:rPr lang="en-US" sz="3200" dirty="0">
              <a:solidFill>
                <a:schemeClr val="bg1"/>
              </a:solidFill>
              <a:latin typeface="+mj-lt"/>
            </a:rPr>
            <a:t>CO = HR x SV </a:t>
          </a:r>
          <a:r>
            <a:rPr lang="en-US" sz="2400" dirty="0">
              <a:solidFill>
                <a:schemeClr val="bg1"/>
              </a:solidFill>
              <a:latin typeface="+mj-lt"/>
            </a:rPr>
            <a:t>(4 – 8 l/min)</a:t>
          </a:r>
          <a:endParaRPr lang="en-US" sz="3200" dirty="0">
            <a:solidFill>
              <a:schemeClr val="bg1"/>
            </a:solidFill>
            <a:latin typeface="+mj-lt"/>
          </a:endParaRPr>
        </a:p>
      </dgm:t>
    </dgm:pt>
    <dgm:pt modelId="{BEA9EF3F-61B3-4ADF-9EF2-5A98252B7992}" type="parTrans" cxnId="{62605A21-CA00-4E74-A1AC-51DA42E07CBB}">
      <dgm:prSet/>
      <dgm:spPr/>
      <dgm:t>
        <a:bodyPr/>
        <a:lstStyle/>
        <a:p>
          <a:endParaRPr lang="en-US"/>
        </a:p>
      </dgm:t>
    </dgm:pt>
    <dgm:pt modelId="{82B121F6-5950-4ED2-BA86-4281194A742E}" type="sibTrans" cxnId="{62605A21-CA00-4E74-A1AC-51DA42E07CBB}">
      <dgm:prSet/>
      <dgm:spPr/>
      <dgm:t>
        <a:bodyPr/>
        <a:lstStyle/>
        <a:p>
          <a:endParaRPr lang="en-US"/>
        </a:p>
      </dgm:t>
    </dgm:pt>
    <dgm:pt modelId="{5E443484-3262-4A86-8FE5-208F5004B8A7}">
      <dgm:prSet custT="1"/>
      <dgm:spPr>
        <a:solidFill>
          <a:schemeClr val="tx2">
            <a:lumMod val="40000"/>
            <a:lumOff val="60000"/>
            <a:alpha val="90000"/>
          </a:schemeClr>
        </a:solidFill>
        <a:ln>
          <a:solidFill>
            <a:schemeClr val="tx2"/>
          </a:solidFill>
        </a:ln>
      </dgm:spPr>
      <dgm:t>
        <a:bodyPr/>
        <a:lstStyle/>
        <a:p>
          <a:pPr>
            <a:buFont typeface="Wingdings" panose="05000000000000000000" pitchFamily="2" charset="2"/>
            <a:buChar char="v"/>
          </a:pPr>
          <a:r>
            <a:rPr lang="en-US" sz="3200" dirty="0">
              <a:solidFill>
                <a:schemeClr val="bg1"/>
              </a:solidFill>
              <a:latin typeface="+mj-lt"/>
            </a:rPr>
            <a:t>SV = EDV – ESV </a:t>
          </a:r>
          <a:r>
            <a:rPr lang="en-US" sz="2400" dirty="0">
              <a:solidFill>
                <a:schemeClr val="bg1"/>
              </a:solidFill>
              <a:latin typeface="+mj-lt"/>
            </a:rPr>
            <a:t>(70 – 100 ml)</a:t>
          </a:r>
          <a:endParaRPr lang="en-US" sz="3200" dirty="0">
            <a:solidFill>
              <a:schemeClr val="bg1"/>
            </a:solidFill>
            <a:latin typeface="+mj-lt"/>
          </a:endParaRPr>
        </a:p>
      </dgm:t>
    </dgm:pt>
    <dgm:pt modelId="{E43CCC20-3818-447E-B204-1C176F90BEF8}" type="parTrans" cxnId="{9EC98765-827F-4305-A993-B3A3E896886D}">
      <dgm:prSet/>
      <dgm:spPr/>
      <dgm:t>
        <a:bodyPr/>
        <a:lstStyle/>
        <a:p>
          <a:endParaRPr lang="en-US"/>
        </a:p>
      </dgm:t>
    </dgm:pt>
    <dgm:pt modelId="{02FD2DC4-E457-4C15-A596-ACD0ED063DAC}" type="sibTrans" cxnId="{9EC98765-827F-4305-A993-B3A3E896886D}">
      <dgm:prSet/>
      <dgm:spPr/>
      <dgm:t>
        <a:bodyPr/>
        <a:lstStyle/>
        <a:p>
          <a:endParaRPr lang="en-US"/>
        </a:p>
      </dgm:t>
    </dgm:pt>
    <dgm:pt modelId="{13CF61E6-FAB2-40D7-8325-B0060970F999}">
      <dgm:prSet custT="1"/>
      <dgm:spPr>
        <a:ln>
          <a:solidFill>
            <a:schemeClr val="tx2"/>
          </a:solidFill>
        </a:ln>
      </dgm:spPr>
      <dgm:t>
        <a:bodyPr/>
        <a:lstStyle/>
        <a:p>
          <a:pPr>
            <a:buFont typeface="Wingdings" panose="05000000000000000000" pitchFamily="2" charset="2"/>
            <a:buChar char="v"/>
          </a:pPr>
          <a:r>
            <a:rPr lang="en-US" sz="3200" dirty="0">
              <a:solidFill>
                <a:schemeClr val="accent1">
                  <a:lumMod val="75000"/>
                </a:schemeClr>
              </a:solidFill>
              <a:latin typeface="+mj-lt"/>
            </a:rPr>
            <a:t>CI = CO / BSA </a:t>
          </a:r>
          <a:r>
            <a:rPr lang="en-US" sz="2400" dirty="0">
              <a:solidFill>
                <a:schemeClr val="accent1">
                  <a:lumMod val="75000"/>
                </a:schemeClr>
              </a:solidFill>
              <a:latin typeface="+mj-lt"/>
            </a:rPr>
            <a:t>(3 – 4 l/min</a:t>
          </a:r>
          <a:r>
            <a:rPr lang="en-US" sz="2400" baseline="30000" dirty="0">
              <a:solidFill>
                <a:schemeClr val="accent1">
                  <a:lumMod val="75000"/>
                </a:schemeClr>
              </a:solidFill>
              <a:latin typeface="+mj-lt"/>
            </a:rPr>
            <a:t>2</a:t>
          </a:r>
          <a:r>
            <a:rPr lang="en-US" sz="2400" dirty="0">
              <a:solidFill>
                <a:schemeClr val="accent1">
                  <a:lumMod val="75000"/>
                </a:schemeClr>
              </a:solidFill>
              <a:latin typeface="+mj-lt"/>
            </a:rPr>
            <a:t>)</a:t>
          </a:r>
          <a:endParaRPr lang="en-US" sz="3200" dirty="0">
            <a:solidFill>
              <a:schemeClr val="accent1">
                <a:lumMod val="75000"/>
              </a:schemeClr>
            </a:solidFill>
            <a:latin typeface="+mj-lt"/>
          </a:endParaRPr>
        </a:p>
      </dgm:t>
    </dgm:pt>
    <dgm:pt modelId="{65678CAE-4D44-416E-9EF6-AF169F16073B}" type="parTrans" cxnId="{A9E217A1-C696-4535-B7AD-3E85595B3AA0}">
      <dgm:prSet/>
      <dgm:spPr/>
      <dgm:t>
        <a:bodyPr/>
        <a:lstStyle/>
        <a:p>
          <a:endParaRPr lang="en-US"/>
        </a:p>
      </dgm:t>
    </dgm:pt>
    <dgm:pt modelId="{7B134639-8D04-4E10-A910-D67F8C31798F}" type="sibTrans" cxnId="{A9E217A1-C696-4535-B7AD-3E85595B3AA0}">
      <dgm:prSet/>
      <dgm:spPr/>
      <dgm:t>
        <a:bodyPr/>
        <a:lstStyle/>
        <a:p>
          <a:endParaRPr lang="en-US"/>
        </a:p>
      </dgm:t>
    </dgm:pt>
    <dgm:pt modelId="{42A17FB4-D770-4A8C-B69A-857F8938B5DC}" type="pres">
      <dgm:prSet presAssocID="{5492132E-777E-4DD5-ACED-044056FC5A7E}" presName="Name0" presStyleCnt="0">
        <dgm:presLayoutVars>
          <dgm:chMax val="7"/>
          <dgm:dir/>
          <dgm:animLvl val="lvl"/>
          <dgm:resizeHandles val="exact"/>
        </dgm:presLayoutVars>
      </dgm:prSet>
      <dgm:spPr/>
    </dgm:pt>
    <dgm:pt modelId="{5D89D340-BA75-4D61-BF8F-18405658C99B}" type="pres">
      <dgm:prSet presAssocID="{D9E15DA3-3035-449E-9F7D-5E9B6549AB45}" presName="circle1" presStyleLbl="node1" presStyleIdx="0" presStyleCnt="4"/>
      <dgm:spPr>
        <a:solidFill>
          <a:srgbClr val="FF0000"/>
        </a:solidFill>
        <a:ln>
          <a:solidFill>
            <a:schemeClr val="tx2"/>
          </a:solidFill>
        </a:ln>
      </dgm:spPr>
    </dgm:pt>
    <dgm:pt modelId="{FD7359AA-BE1E-44C9-A388-5CA0D99D2A27}" type="pres">
      <dgm:prSet presAssocID="{D9E15DA3-3035-449E-9F7D-5E9B6549AB45}" presName="space" presStyleCnt="0"/>
      <dgm:spPr/>
    </dgm:pt>
    <dgm:pt modelId="{B859181A-259F-42FB-AB75-BB7CDA1B02F2}" type="pres">
      <dgm:prSet presAssocID="{D9E15DA3-3035-449E-9F7D-5E9B6549AB45}" presName="rect1" presStyleLbl="alignAcc1" presStyleIdx="0" presStyleCnt="4" custLinFactNeighborX="481" custLinFactNeighborY="104"/>
      <dgm:spPr/>
    </dgm:pt>
    <dgm:pt modelId="{377C9182-23D9-4D93-A744-0B92A0C19D30}" type="pres">
      <dgm:prSet presAssocID="{0BDC2492-2910-4CA7-9C15-413BB0BC2965}" presName="vertSpace2" presStyleLbl="node1" presStyleIdx="0" presStyleCnt="4"/>
      <dgm:spPr/>
    </dgm:pt>
    <dgm:pt modelId="{BE903861-2DF2-4D9E-956D-1589CDE2AE72}" type="pres">
      <dgm:prSet presAssocID="{0BDC2492-2910-4CA7-9C15-413BB0BC2965}" presName="circle2" presStyleLbl="node1" presStyleIdx="1" presStyleCnt="4"/>
      <dgm:spPr>
        <a:solidFill>
          <a:schemeClr val="tx2">
            <a:lumMod val="60000"/>
            <a:lumOff val="40000"/>
          </a:schemeClr>
        </a:solidFill>
        <a:ln>
          <a:solidFill>
            <a:schemeClr val="tx2"/>
          </a:solidFill>
        </a:ln>
      </dgm:spPr>
    </dgm:pt>
    <dgm:pt modelId="{4DABB52B-CFE3-4A15-A5FF-59BF40583CD2}" type="pres">
      <dgm:prSet presAssocID="{0BDC2492-2910-4CA7-9C15-413BB0BC2965}" presName="rect2" presStyleLbl="alignAcc1" presStyleIdx="1" presStyleCnt="4"/>
      <dgm:spPr/>
    </dgm:pt>
    <dgm:pt modelId="{D47723DD-CF83-4047-BAA5-B13798622900}" type="pres">
      <dgm:prSet presAssocID="{5E443484-3262-4A86-8FE5-208F5004B8A7}" presName="vertSpace3" presStyleLbl="node1" presStyleIdx="1" presStyleCnt="4"/>
      <dgm:spPr/>
    </dgm:pt>
    <dgm:pt modelId="{8514C14B-4A8B-4163-BFC3-CCE7106F9B1A}" type="pres">
      <dgm:prSet presAssocID="{5E443484-3262-4A86-8FE5-208F5004B8A7}" presName="circle3" presStyleLbl="node1" presStyleIdx="2" presStyleCnt="4"/>
      <dgm:spPr>
        <a:solidFill>
          <a:schemeClr val="accent1">
            <a:lumMod val="60000"/>
            <a:lumOff val="40000"/>
          </a:schemeClr>
        </a:solidFill>
        <a:ln>
          <a:solidFill>
            <a:schemeClr val="tx2"/>
          </a:solidFill>
        </a:ln>
      </dgm:spPr>
    </dgm:pt>
    <dgm:pt modelId="{38BF4BF9-0841-4BAA-890B-98E3B9AB3E77}" type="pres">
      <dgm:prSet presAssocID="{5E443484-3262-4A86-8FE5-208F5004B8A7}" presName="rect3" presStyleLbl="alignAcc1" presStyleIdx="2" presStyleCnt="4"/>
      <dgm:spPr/>
    </dgm:pt>
    <dgm:pt modelId="{0BF1BC92-9EF1-4A81-BC1A-0EE2CB3EBD1D}" type="pres">
      <dgm:prSet presAssocID="{13CF61E6-FAB2-40D7-8325-B0060970F999}" presName="vertSpace4" presStyleLbl="node1" presStyleIdx="2" presStyleCnt="4"/>
      <dgm:spPr/>
    </dgm:pt>
    <dgm:pt modelId="{C3363BF4-D766-45B6-AEAC-8F43E1525BD6}" type="pres">
      <dgm:prSet presAssocID="{13CF61E6-FAB2-40D7-8325-B0060970F999}" presName="circle4" presStyleLbl="node1" presStyleIdx="3" presStyleCnt="4"/>
      <dgm:spPr>
        <a:solidFill>
          <a:schemeClr val="bg1"/>
        </a:solidFill>
        <a:ln>
          <a:solidFill>
            <a:schemeClr val="tx2"/>
          </a:solidFill>
        </a:ln>
      </dgm:spPr>
    </dgm:pt>
    <dgm:pt modelId="{67FF3705-1E65-4AED-B0C7-CC7A5546D821}" type="pres">
      <dgm:prSet presAssocID="{13CF61E6-FAB2-40D7-8325-B0060970F999}" presName="rect4" presStyleLbl="alignAcc1" presStyleIdx="3" presStyleCnt="4"/>
      <dgm:spPr/>
    </dgm:pt>
    <dgm:pt modelId="{A8EF84A2-481F-470E-9F07-11D85DA86B92}" type="pres">
      <dgm:prSet presAssocID="{D9E15DA3-3035-449E-9F7D-5E9B6549AB45}" presName="rect1ParTxNoCh" presStyleLbl="alignAcc1" presStyleIdx="3" presStyleCnt="4">
        <dgm:presLayoutVars>
          <dgm:chMax val="1"/>
          <dgm:bulletEnabled val="1"/>
        </dgm:presLayoutVars>
      </dgm:prSet>
      <dgm:spPr/>
    </dgm:pt>
    <dgm:pt modelId="{469A7424-0D30-4A5E-99DD-60E33982CBD8}" type="pres">
      <dgm:prSet presAssocID="{0BDC2492-2910-4CA7-9C15-413BB0BC2965}" presName="rect2ParTxNoCh" presStyleLbl="alignAcc1" presStyleIdx="3" presStyleCnt="4">
        <dgm:presLayoutVars>
          <dgm:chMax val="1"/>
          <dgm:bulletEnabled val="1"/>
        </dgm:presLayoutVars>
      </dgm:prSet>
      <dgm:spPr/>
    </dgm:pt>
    <dgm:pt modelId="{C33E472D-7440-440D-8FA2-3454A48CCA50}" type="pres">
      <dgm:prSet presAssocID="{5E443484-3262-4A86-8FE5-208F5004B8A7}" presName="rect3ParTxNoCh" presStyleLbl="alignAcc1" presStyleIdx="3" presStyleCnt="4">
        <dgm:presLayoutVars>
          <dgm:chMax val="1"/>
          <dgm:bulletEnabled val="1"/>
        </dgm:presLayoutVars>
      </dgm:prSet>
      <dgm:spPr/>
    </dgm:pt>
    <dgm:pt modelId="{5AD9CFE3-A5C2-4A8D-AD39-DFB8290FD70F}" type="pres">
      <dgm:prSet presAssocID="{13CF61E6-FAB2-40D7-8325-B0060970F999}" presName="rect4ParTxNoCh" presStyleLbl="alignAcc1" presStyleIdx="3" presStyleCnt="4">
        <dgm:presLayoutVars>
          <dgm:chMax val="1"/>
          <dgm:bulletEnabled val="1"/>
        </dgm:presLayoutVars>
      </dgm:prSet>
      <dgm:spPr/>
    </dgm:pt>
  </dgm:ptLst>
  <dgm:cxnLst>
    <dgm:cxn modelId="{62605A21-CA00-4E74-A1AC-51DA42E07CBB}" srcId="{5492132E-777E-4DD5-ACED-044056FC5A7E}" destId="{0BDC2492-2910-4CA7-9C15-413BB0BC2965}" srcOrd="1" destOrd="0" parTransId="{BEA9EF3F-61B3-4ADF-9EF2-5A98252B7992}" sibTransId="{82B121F6-5950-4ED2-BA86-4281194A742E}"/>
    <dgm:cxn modelId="{F2F70127-4F95-4D50-8E08-4E8B282C710F}" type="presOf" srcId="{5E443484-3262-4A86-8FE5-208F5004B8A7}" destId="{38BF4BF9-0841-4BAA-890B-98E3B9AB3E77}" srcOrd="0" destOrd="0" presId="urn:microsoft.com/office/officeart/2005/8/layout/target3"/>
    <dgm:cxn modelId="{9EC98765-827F-4305-A993-B3A3E896886D}" srcId="{5492132E-777E-4DD5-ACED-044056FC5A7E}" destId="{5E443484-3262-4A86-8FE5-208F5004B8A7}" srcOrd="2" destOrd="0" parTransId="{E43CCC20-3818-447E-B204-1C176F90BEF8}" sibTransId="{02FD2DC4-E457-4C15-A596-ACD0ED063DAC}"/>
    <dgm:cxn modelId="{FEE10A50-9EDE-4D1A-8C5C-C329FA9C4316}" type="presOf" srcId="{13CF61E6-FAB2-40D7-8325-B0060970F999}" destId="{5AD9CFE3-A5C2-4A8D-AD39-DFB8290FD70F}" srcOrd="1" destOrd="0" presId="urn:microsoft.com/office/officeart/2005/8/layout/target3"/>
    <dgm:cxn modelId="{95ABA382-4323-49D7-B6B7-1CA038F6F836}" type="presOf" srcId="{5E443484-3262-4A86-8FE5-208F5004B8A7}" destId="{C33E472D-7440-440D-8FA2-3454A48CCA50}" srcOrd="1" destOrd="0" presId="urn:microsoft.com/office/officeart/2005/8/layout/target3"/>
    <dgm:cxn modelId="{E23CA19C-2040-4225-AFE4-CED97A445AC6}" type="presOf" srcId="{13CF61E6-FAB2-40D7-8325-B0060970F999}" destId="{67FF3705-1E65-4AED-B0C7-CC7A5546D821}" srcOrd="0" destOrd="0" presId="urn:microsoft.com/office/officeart/2005/8/layout/target3"/>
    <dgm:cxn modelId="{D9A8DF9F-B4A8-4F9B-A98D-241F320FA5AA}" type="presOf" srcId="{5492132E-777E-4DD5-ACED-044056FC5A7E}" destId="{42A17FB4-D770-4A8C-B69A-857F8938B5DC}" srcOrd="0" destOrd="0" presId="urn:microsoft.com/office/officeart/2005/8/layout/target3"/>
    <dgm:cxn modelId="{A9E217A1-C696-4535-B7AD-3E85595B3AA0}" srcId="{5492132E-777E-4DD5-ACED-044056FC5A7E}" destId="{13CF61E6-FAB2-40D7-8325-B0060970F999}" srcOrd="3" destOrd="0" parTransId="{65678CAE-4D44-416E-9EF6-AF169F16073B}" sibTransId="{7B134639-8D04-4E10-A910-D67F8C31798F}"/>
    <dgm:cxn modelId="{CC6C05BD-4C5E-4293-8717-E44428A298F2}" type="presOf" srcId="{D9E15DA3-3035-449E-9F7D-5E9B6549AB45}" destId="{B859181A-259F-42FB-AB75-BB7CDA1B02F2}" srcOrd="0" destOrd="0" presId="urn:microsoft.com/office/officeart/2005/8/layout/target3"/>
    <dgm:cxn modelId="{1C0881C9-34F1-4950-A72C-FB9D25D30EE0}" type="presOf" srcId="{0BDC2492-2910-4CA7-9C15-413BB0BC2965}" destId="{469A7424-0D30-4A5E-99DD-60E33982CBD8}" srcOrd="1" destOrd="0" presId="urn:microsoft.com/office/officeart/2005/8/layout/target3"/>
    <dgm:cxn modelId="{147727E0-7619-4774-9144-AF37167393A8}" type="presOf" srcId="{0BDC2492-2910-4CA7-9C15-413BB0BC2965}" destId="{4DABB52B-CFE3-4A15-A5FF-59BF40583CD2}" srcOrd="0" destOrd="0" presId="urn:microsoft.com/office/officeart/2005/8/layout/target3"/>
    <dgm:cxn modelId="{25299FF7-DC15-4BD8-B7D3-640265DC36D8}" srcId="{5492132E-777E-4DD5-ACED-044056FC5A7E}" destId="{D9E15DA3-3035-449E-9F7D-5E9B6549AB45}" srcOrd="0" destOrd="0" parTransId="{997339BE-0276-4580-9873-682A2F30DBB5}" sibTransId="{F472139B-CB4C-4210-A6EC-CB29E2CC9F2B}"/>
    <dgm:cxn modelId="{3E17C6FC-80BC-45BC-87E9-0B4551632BE0}" type="presOf" srcId="{D9E15DA3-3035-449E-9F7D-5E9B6549AB45}" destId="{A8EF84A2-481F-470E-9F07-11D85DA86B92}" srcOrd="1" destOrd="0" presId="urn:microsoft.com/office/officeart/2005/8/layout/target3"/>
    <dgm:cxn modelId="{4CDE4598-2E6F-4FE1-A655-B8C8C1CA22A6}" type="presParOf" srcId="{42A17FB4-D770-4A8C-B69A-857F8938B5DC}" destId="{5D89D340-BA75-4D61-BF8F-18405658C99B}" srcOrd="0" destOrd="0" presId="urn:microsoft.com/office/officeart/2005/8/layout/target3"/>
    <dgm:cxn modelId="{3CF570B8-60A6-4CDB-A295-D3C89F69CA99}" type="presParOf" srcId="{42A17FB4-D770-4A8C-B69A-857F8938B5DC}" destId="{FD7359AA-BE1E-44C9-A388-5CA0D99D2A27}" srcOrd="1" destOrd="0" presId="urn:microsoft.com/office/officeart/2005/8/layout/target3"/>
    <dgm:cxn modelId="{69421B83-BEA0-4880-8CEB-C938DA3E34C3}" type="presParOf" srcId="{42A17FB4-D770-4A8C-B69A-857F8938B5DC}" destId="{B859181A-259F-42FB-AB75-BB7CDA1B02F2}" srcOrd="2" destOrd="0" presId="urn:microsoft.com/office/officeart/2005/8/layout/target3"/>
    <dgm:cxn modelId="{D7481ED3-6064-4CCE-B042-1F4904B34947}" type="presParOf" srcId="{42A17FB4-D770-4A8C-B69A-857F8938B5DC}" destId="{377C9182-23D9-4D93-A744-0B92A0C19D30}" srcOrd="3" destOrd="0" presId="urn:microsoft.com/office/officeart/2005/8/layout/target3"/>
    <dgm:cxn modelId="{D9783D96-FE9B-40AB-A517-9A4E3897BAB1}" type="presParOf" srcId="{42A17FB4-D770-4A8C-B69A-857F8938B5DC}" destId="{BE903861-2DF2-4D9E-956D-1589CDE2AE72}" srcOrd="4" destOrd="0" presId="urn:microsoft.com/office/officeart/2005/8/layout/target3"/>
    <dgm:cxn modelId="{0D68B1C5-0465-4779-9653-75C9BFD09F2A}" type="presParOf" srcId="{42A17FB4-D770-4A8C-B69A-857F8938B5DC}" destId="{4DABB52B-CFE3-4A15-A5FF-59BF40583CD2}" srcOrd="5" destOrd="0" presId="urn:microsoft.com/office/officeart/2005/8/layout/target3"/>
    <dgm:cxn modelId="{09FDFE17-808F-430C-8C31-B2787392A381}" type="presParOf" srcId="{42A17FB4-D770-4A8C-B69A-857F8938B5DC}" destId="{D47723DD-CF83-4047-BAA5-B13798622900}" srcOrd="6" destOrd="0" presId="urn:microsoft.com/office/officeart/2005/8/layout/target3"/>
    <dgm:cxn modelId="{D85B092E-95BE-4664-B786-E4A1333BC05D}" type="presParOf" srcId="{42A17FB4-D770-4A8C-B69A-857F8938B5DC}" destId="{8514C14B-4A8B-4163-BFC3-CCE7106F9B1A}" srcOrd="7" destOrd="0" presId="urn:microsoft.com/office/officeart/2005/8/layout/target3"/>
    <dgm:cxn modelId="{FC6B88A9-9897-42AF-9E58-C8D02AEC7AF9}" type="presParOf" srcId="{42A17FB4-D770-4A8C-B69A-857F8938B5DC}" destId="{38BF4BF9-0841-4BAA-890B-98E3B9AB3E77}" srcOrd="8" destOrd="0" presId="urn:microsoft.com/office/officeart/2005/8/layout/target3"/>
    <dgm:cxn modelId="{2C09C8A1-681C-45C5-A703-E6812B4180E9}" type="presParOf" srcId="{42A17FB4-D770-4A8C-B69A-857F8938B5DC}" destId="{0BF1BC92-9EF1-4A81-BC1A-0EE2CB3EBD1D}" srcOrd="9" destOrd="0" presId="urn:microsoft.com/office/officeart/2005/8/layout/target3"/>
    <dgm:cxn modelId="{56E24A8F-A6EE-46C7-908A-6BAA6F2B90B6}" type="presParOf" srcId="{42A17FB4-D770-4A8C-B69A-857F8938B5DC}" destId="{C3363BF4-D766-45B6-AEAC-8F43E1525BD6}" srcOrd="10" destOrd="0" presId="urn:microsoft.com/office/officeart/2005/8/layout/target3"/>
    <dgm:cxn modelId="{E23DD5C8-6CEF-4B68-8139-A62ECEBB3CC8}" type="presParOf" srcId="{42A17FB4-D770-4A8C-B69A-857F8938B5DC}" destId="{67FF3705-1E65-4AED-B0C7-CC7A5546D821}" srcOrd="11" destOrd="0" presId="urn:microsoft.com/office/officeart/2005/8/layout/target3"/>
    <dgm:cxn modelId="{0F45F909-6D52-45CD-86F8-1633AA2E41D6}" type="presParOf" srcId="{42A17FB4-D770-4A8C-B69A-857F8938B5DC}" destId="{A8EF84A2-481F-470E-9F07-11D85DA86B92}" srcOrd="12" destOrd="0" presId="urn:microsoft.com/office/officeart/2005/8/layout/target3"/>
    <dgm:cxn modelId="{0180BE7D-B3ED-40FD-BD39-9604C355CBC0}" type="presParOf" srcId="{42A17FB4-D770-4A8C-B69A-857F8938B5DC}" destId="{469A7424-0D30-4A5E-99DD-60E33982CBD8}" srcOrd="13" destOrd="0" presId="urn:microsoft.com/office/officeart/2005/8/layout/target3"/>
    <dgm:cxn modelId="{90BED077-BB6F-48CC-B914-A9EA1FBDAD8E}" type="presParOf" srcId="{42A17FB4-D770-4A8C-B69A-857F8938B5DC}" destId="{C33E472D-7440-440D-8FA2-3454A48CCA50}" srcOrd="14" destOrd="0" presId="urn:microsoft.com/office/officeart/2005/8/layout/target3"/>
    <dgm:cxn modelId="{A87B472E-508A-4CE8-8676-700299BB7984}" type="presParOf" srcId="{42A17FB4-D770-4A8C-B69A-857F8938B5DC}" destId="{5AD9CFE3-A5C2-4A8D-AD39-DFB8290FD70F}" srcOrd="15"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11AD8-A26C-42DE-B3DE-31EDC39E16B5}">
      <dsp:nvSpPr>
        <dsp:cNvPr id="0" name=""/>
        <dsp:cNvSpPr/>
      </dsp:nvSpPr>
      <dsp:spPr>
        <a:xfrm>
          <a:off x="2813364" y="1563"/>
          <a:ext cx="2091982" cy="891150"/>
        </a:xfrm>
        <a:prstGeom prst="roundRect">
          <a:avLst/>
        </a:prstGeom>
        <a:solidFill>
          <a:schemeClr val="accent1">
            <a:lumMod val="50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rPr>
            <a:t>SVC &amp; IVC</a:t>
          </a:r>
        </a:p>
      </dsp:txBody>
      <dsp:txXfrm>
        <a:off x="2856866" y="45065"/>
        <a:ext cx="2004978" cy="804146"/>
      </dsp:txXfrm>
    </dsp:sp>
    <dsp:sp modelId="{99EE508A-EE97-46A3-B743-C42BD3E5FBA5}">
      <dsp:nvSpPr>
        <dsp:cNvPr id="0" name=""/>
        <dsp:cNvSpPr/>
      </dsp:nvSpPr>
      <dsp:spPr>
        <a:xfrm>
          <a:off x="1809846" y="475779"/>
          <a:ext cx="4202134" cy="4202134"/>
        </a:xfrm>
        <a:custGeom>
          <a:avLst/>
          <a:gdLst/>
          <a:ahLst/>
          <a:cxnLst/>
          <a:rect l="0" t="0" r="0" b="0"/>
          <a:pathLst>
            <a:path>
              <a:moveTo>
                <a:pt x="3216528" y="320553"/>
              </a:moveTo>
              <a:arcTo wR="2101067" hR="2101067" stAng="18123986" swAng="692557"/>
            </a:path>
          </a:pathLst>
        </a:custGeom>
        <a:noFill/>
        <a:ln w="12700"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900CB47-AFAB-4053-A4F2-5196B733B53E}">
      <dsp:nvSpPr>
        <dsp:cNvPr id="0" name=""/>
        <dsp:cNvSpPr/>
      </dsp:nvSpPr>
      <dsp:spPr>
        <a:xfrm>
          <a:off x="4632103" y="1155408"/>
          <a:ext cx="2248633" cy="891150"/>
        </a:xfrm>
        <a:prstGeom prst="roundRect">
          <a:avLst/>
        </a:prstGeom>
        <a:solidFill>
          <a:schemeClr val="accent1">
            <a:lumMod val="50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rPr>
            <a:t>RA, TV, RV</a:t>
          </a:r>
        </a:p>
      </dsp:txBody>
      <dsp:txXfrm>
        <a:off x="4675605" y="1198910"/>
        <a:ext cx="2161629" cy="804146"/>
      </dsp:txXfrm>
    </dsp:sp>
    <dsp:sp modelId="{ED91B6C6-9270-4E2C-ACC3-B90AF33BD5B4}">
      <dsp:nvSpPr>
        <dsp:cNvPr id="0" name=""/>
        <dsp:cNvSpPr/>
      </dsp:nvSpPr>
      <dsp:spPr>
        <a:xfrm>
          <a:off x="1740957" y="259077"/>
          <a:ext cx="4202134" cy="4202134"/>
        </a:xfrm>
        <a:custGeom>
          <a:avLst/>
          <a:gdLst/>
          <a:ahLst/>
          <a:cxnLst/>
          <a:rect l="0" t="0" r="0" b="0"/>
          <a:pathLst>
            <a:path>
              <a:moveTo>
                <a:pt x="4195725" y="1937090"/>
              </a:moveTo>
              <a:arcTo wR="2101067" hR="2101067" stAng="21331430" swAng="746012"/>
            </a:path>
          </a:pathLst>
        </a:custGeom>
        <a:noFill/>
        <a:ln w="12700"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A3C7D91-02B6-4A99-B475-F9EF25D0A5C1}">
      <dsp:nvSpPr>
        <dsp:cNvPr id="0" name=""/>
        <dsp:cNvSpPr/>
      </dsp:nvSpPr>
      <dsp:spPr>
        <a:xfrm>
          <a:off x="4517275" y="2799300"/>
          <a:ext cx="2545975" cy="891150"/>
        </a:xfrm>
        <a:prstGeom prst="roundRect">
          <a:avLst/>
        </a:prstGeom>
        <a:solidFill>
          <a:schemeClr val="accent1">
            <a:lumMod val="50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rPr>
            <a:t>PV, PA, RPA &amp; LPA</a:t>
          </a:r>
        </a:p>
      </dsp:txBody>
      <dsp:txXfrm>
        <a:off x="4560777" y="2842802"/>
        <a:ext cx="2458971" cy="804146"/>
      </dsp:txXfrm>
    </dsp:sp>
    <dsp:sp modelId="{EB49F37A-48B5-42E1-8871-BAA42F19EC8C}">
      <dsp:nvSpPr>
        <dsp:cNvPr id="0" name=""/>
        <dsp:cNvSpPr/>
      </dsp:nvSpPr>
      <dsp:spPr>
        <a:xfrm>
          <a:off x="1636328" y="552777"/>
          <a:ext cx="4202134" cy="4202134"/>
        </a:xfrm>
        <a:custGeom>
          <a:avLst/>
          <a:gdLst/>
          <a:ahLst/>
          <a:cxnLst/>
          <a:rect l="0" t="0" r="0" b="0"/>
          <a:pathLst>
            <a:path>
              <a:moveTo>
                <a:pt x="3860087" y="3250122"/>
              </a:moveTo>
              <a:arcTo wR="2101067" hR="2101067" stAng="1989241" swAng="650952"/>
            </a:path>
          </a:pathLst>
        </a:custGeom>
        <a:noFill/>
        <a:ln w="12700"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E4A26C4-E8D7-4056-9A99-7E4055E9AEBA}">
      <dsp:nvSpPr>
        <dsp:cNvPr id="0" name=""/>
        <dsp:cNvSpPr/>
      </dsp:nvSpPr>
      <dsp:spPr>
        <a:xfrm>
          <a:off x="2610736" y="4205261"/>
          <a:ext cx="2578002" cy="891150"/>
        </a:xfrm>
        <a:prstGeom prst="roundRect">
          <a:avLst/>
        </a:prstGeom>
        <a:solidFill>
          <a:srgbClr val="FF0000"/>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rPr>
            <a:t>PV4 </a:t>
          </a:r>
          <a:r>
            <a:rPr lang="en-US" sz="2400" kern="1200" dirty="0">
              <a:latin typeface="+mj-lt"/>
              <a:sym typeface="Wingdings" panose="05000000000000000000" pitchFamily="2" charset="2"/>
            </a:rPr>
            <a:t> </a:t>
          </a:r>
          <a:r>
            <a:rPr lang="en-US" sz="2400" kern="1200" dirty="0">
              <a:latin typeface="+mj-lt"/>
            </a:rPr>
            <a:t>LUNGS</a:t>
          </a:r>
        </a:p>
      </dsp:txBody>
      <dsp:txXfrm>
        <a:off x="2654238" y="4248763"/>
        <a:ext cx="2490998" cy="804146"/>
      </dsp:txXfrm>
    </dsp:sp>
    <dsp:sp modelId="{CA99A349-5022-49FF-882C-BE5E9106AFC1}">
      <dsp:nvSpPr>
        <dsp:cNvPr id="0" name=""/>
        <dsp:cNvSpPr/>
      </dsp:nvSpPr>
      <dsp:spPr>
        <a:xfrm>
          <a:off x="2153129" y="830351"/>
          <a:ext cx="4202134" cy="4202134"/>
        </a:xfrm>
        <a:custGeom>
          <a:avLst/>
          <a:gdLst/>
          <a:ahLst/>
          <a:cxnLst/>
          <a:rect l="0" t="0" r="0" b="0"/>
          <a:pathLst>
            <a:path>
              <a:moveTo>
                <a:pt x="376728" y="3301541"/>
              </a:moveTo>
              <a:arcTo wR="2101067" hR="2101067" stAng="8709276" swAng="669390"/>
            </a:path>
          </a:pathLst>
        </a:custGeom>
        <a:noFill/>
        <a:ln w="12700"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54D048A-02DE-4946-A581-21743173B80A}">
      <dsp:nvSpPr>
        <dsp:cNvPr id="0" name=""/>
        <dsp:cNvSpPr/>
      </dsp:nvSpPr>
      <dsp:spPr>
        <a:xfrm>
          <a:off x="935495" y="2758771"/>
          <a:ext cx="2226532" cy="891150"/>
        </a:xfrm>
        <a:prstGeom prst="roundRect">
          <a:avLst/>
        </a:prstGeom>
        <a:solidFill>
          <a:srgbClr val="FF0000"/>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rPr>
            <a:t>LA, MV, LV</a:t>
          </a:r>
        </a:p>
      </dsp:txBody>
      <dsp:txXfrm>
        <a:off x="978997" y="2802273"/>
        <a:ext cx="2139528" cy="804146"/>
      </dsp:txXfrm>
    </dsp:sp>
    <dsp:sp modelId="{BF4F5544-2B23-4C5F-A2F9-F96B649B5C64}">
      <dsp:nvSpPr>
        <dsp:cNvPr id="0" name=""/>
        <dsp:cNvSpPr/>
      </dsp:nvSpPr>
      <dsp:spPr>
        <a:xfrm>
          <a:off x="1787956" y="-139531"/>
          <a:ext cx="4202134" cy="4202134"/>
        </a:xfrm>
        <a:custGeom>
          <a:avLst/>
          <a:gdLst/>
          <a:ahLst/>
          <a:cxnLst/>
          <a:rect l="0" t="0" r="0" b="0"/>
          <a:pathLst>
            <a:path>
              <a:moveTo>
                <a:pt x="105997" y="2759989"/>
              </a:moveTo>
              <a:arcTo wR="2101067" hR="2101067" stAng="9703374" swAng="730260"/>
            </a:path>
          </a:pathLst>
        </a:custGeom>
        <a:noFill/>
        <a:ln w="12700"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63A9AF7-BB49-4774-A920-BD02B326F6A3}">
      <dsp:nvSpPr>
        <dsp:cNvPr id="0" name=""/>
        <dsp:cNvSpPr/>
      </dsp:nvSpPr>
      <dsp:spPr>
        <a:xfrm>
          <a:off x="761430" y="1146789"/>
          <a:ext cx="2384458" cy="891150"/>
        </a:xfrm>
        <a:prstGeom prst="roundRect">
          <a:avLst/>
        </a:prstGeom>
        <a:solidFill>
          <a:srgbClr val="FF0000"/>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rPr>
            <a:t>AOV, AO, BODY</a:t>
          </a:r>
        </a:p>
      </dsp:txBody>
      <dsp:txXfrm>
        <a:off x="804932" y="1190291"/>
        <a:ext cx="2297454" cy="804146"/>
      </dsp:txXfrm>
    </dsp:sp>
    <dsp:sp modelId="{618C5921-4A8B-4200-87B9-A1BEDEE3AD4B}">
      <dsp:nvSpPr>
        <dsp:cNvPr id="0" name=""/>
        <dsp:cNvSpPr/>
      </dsp:nvSpPr>
      <dsp:spPr>
        <a:xfrm>
          <a:off x="1675465" y="492241"/>
          <a:ext cx="4202134" cy="4202134"/>
        </a:xfrm>
        <a:custGeom>
          <a:avLst/>
          <a:gdLst/>
          <a:ahLst/>
          <a:cxnLst/>
          <a:rect l="0" t="0" r="0" b="0"/>
          <a:pathLst>
            <a:path>
              <a:moveTo>
                <a:pt x="677077" y="556160"/>
              </a:moveTo>
              <a:arcTo wR="2101067" hR="2101067" stAng="13639935" swAng="693567"/>
            </a:path>
          </a:pathLst>
        </a:custGeom>
        <a:noFill/>
        <a:ln w="12700"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3257E-419D-45BD-B9E5-E6241325E192}">
      <dsp:nvSpPr>
        <dsp:cNvPr id="0" name=""/>
        <dsp:cNvSpPr/>
      </dsp:nvSpPr>
      <dsp:spPr>
        <a:xfrm>
          <a:off x="1197378" y="0"/>
          <a:ext cx="5043495" cy="5043495"/>
        </a:xfrm>
        <a:prstGeom prst="triangle">
          <a:avLst/>
        </a:prstGeom>
        <a:solidFill>
          <a:schemeClr val="bg2">
            <a:lumMod val="5000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BC33ED-2CE3-4BE8-9631-BD78B375BDE1}">
      <dsp:nvSpPr>
        <dsp:cNvPr id="0" name=""/>
        <dsp:cNvSpPr/>
      </dsp:nvSpPr>
      <dsp:spPr>
        <a:xfrm>
          <a:off x="3685737" y="504842"/>
          <a:ext cx="3278271" cy="448201"/>
        </a:xfrm>
        <a:prstGeom prst="round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ea typeface="MS Mincho" panose="02020609040205080304" pitchFamily="49" charset="-128"/>
              <a:cs typeface="Times New Roman" panose="02020603050405020304" pitchFamily="18" charset="0"/>
            </a:rPr>
            <a:t>CS</a:t>
          </a:r>
          <a:endParaRPr lang="en-US" sz="2000" kern="1200" dirty="0">
            <a:solidFill>
              <a:schemeClr val="accent1">
                <a:lumMod val="50000"/>
              </a:schemeClr>
            </a:solidFill>
          </a:endParaRPr>
        </a:p>
      </dsp:txBody>
      <dsp:txXfrm>
        <a:off x="3707616" y="526721"/>
        <a:ext cx="3234513" cy="404443"/>
      </dsp:txXfrm>
    </dsp:sp>
    <dsp:sp modelId="{BDC5510D-1002-4372-ACEE-37B2BF7063B3}">
      <dsp:nvSpPr>
        <dsp:cNvPr id="0" name=""/>
        <dsp:cNvSpPr/>
      </dsp:nvSpPr>
      <dsp:spPr>
        <a:xfrm>
          <a:off x="3685737" y="1009068"/>
          <a:ext cx="3278271" cy="448201"/>
        </a:xfrm>
        <a:prstGeom prst="round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effectLst/>
              <a:ea typeface="MS Mincho" panose="02020609040205080304" pitchFamily="49" charset="-128"/>
              <a:cs typeface="Times New Roman" panose="02020603050405020304" pitchFamily="18" charset="0"/>
            </a:rPr>
            <a:t>thebesian valve</a:t>
          </a:r>
          <a:endParaRPr lang="en-US" sz="2000" kern="1200" dirty="0">
            <a:solidFill>
              <a:schemeClr val="accent1">
                <a:lumMod val="50000"/>
              </a:schemeClr>
            </a:solidFill>
          </a:endParaRPr>
        </a:p>
      </dsp:txBody>
      <dsp:txXfrm>
        <a:off x="3707616" y="1030947"/>
        <a:ext cx="3234513" cy="404443"/>
      </dsp:txXfrm>
    </dsp:sp>
    <dsp:sp modelId="{B50954E8-6A8F-46A2-9098-669F396604C3}">
      <dsp:nvSpPr>
        <dsp:cNvPr id="0" name=""/>
        <dsp:cNvSpPr/>
      </dsp:nvSpPr>
      <dsp:spPr>
        <a:xfrm>
          <a:off x="3685737" y="1513294"/>
          <a:ext cx="3278271" cy="448201"/>
        </a:xfrm>
        <a:prstGeom prst="round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effectLst/>
              <a:ea typeface="MS Mincho" panose="02020609040205080304" pitchFamily="49" charset="-128"/>
              <a:cs typeface="Times New Roman" panose="02020603050405020304" pitchFamily="18" charset="0"/>
            </a:rPr>
            <a:t>great cardiac vein</a:t>
          </a:r>
          <a:endParaRPr lang="en-US" sz="2000" kern="1200" dirty="0">
            <a:solidFill>
              <a:schemeClr val="accent1">
                <a:lumMod val="50000"/>
              </a:schemeClr>
            </a:solidFill>
          </a:endParaRPr>
        </a:p>
      </dsp:txBody>
      <dsp:txXfrm>
        <a:off x="3707616" y="1535173"/>
        <a:ext cx="3234513" cy="404443"/>
      </dsp:txXfrm>
    </dsp:sp>
    <dsp:sp modelId="{9C397486-EC4F-4421-B50B-5D2DA8C3A1DF}">
      <dsp:nvSpPr>
        <dsp:cNvPr id="0" name=""/>
        <dsp:cNvSpPr/>
      </dsp:nvSpPr>
      <dsp:spPr>
        <a:xfrm>
          <a:off x="3685737" y="2017521"/>
          <a:ext cx="3278271" cy="448201"/>
        </a:xfrm>
        <a:prstGeom prst="round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effectLst/>
              <a:ea typeface="MS Mincho" panose="02020609040205080304" pitchFamily="49" charset="-128"/>
              <a:cs typeface="Times New Roman" panose="02020603050405020304" pitchFamily="18" charset="0"/>
            </a:rPr>
            <a:t>middle cardiac vein</a:t>
          </a:r>
          <a:endParaRPr lang="en-US" sz="2000" kern="1200" dirty="0">
            <a:solidFill>
              <a:schemeClr val="accent1">
                <a:lumMod val="50000"/>
              </a:schemeClr>
            </a:solidFill>
          </a:endParaRPr>
        </a:p>
      </dsp:txBody>
      <dsp:txXfrm>
        <a:off x="3707616" y="2039400"/>
        <a:ext cx="3234513" cy="404443"/>
      </dsp:txXfrm>
    </dsp:sp>
    <dsp:sp modelId="{A17482C4-EBF1-4F20-BDC8-43A4DD5DFDEA}">
      <dsp:nvSpPr>
        <dsp:cNvPr id="0" name=""/>
        <dsp:cNvSpPr/>
      </dsp:nvSpPr>
      <dsp:spPr>
        <a:xfrm>
          <a:off x="3685737" y="2521747"/>
          <a:ext cx="3278271" cy="448201"/>
        </a:xfrm>
        <a:prstGeom prst="round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effectLst/>
              <a:ea typeface="MS Mincho" panose="02020609040205080304" pitchFamily="49" charset="-128"/>
              <a:cs typeface="Times New Roman" panose="02020603050405020304" pitchFamily="18" charset="0"/>
            </a:rPr>
            <a:t>left cardiac veins</a:t>
          </a:r>
          <a:endParaRPr lang="en-US" sz="2000" kern="1200" dirty="0">
            <a:solidFill>
              <a:schemeClr val="accent1">
                <a:lumMod val="50000"/>
              </a:schemeClr>
            </a:solidFill>
            <a:effectLst/>
            <a:ea typeface="Times New Roman" panose="02020603050405020304" pitchFamily="18" charset="0"/>
          </a:endParaRPr>
        </a:p>
      </dsp:txBody>
      <dsp:txXfrm>
        <a:off x="3707616" y="2543626"/>
        <a:ext cx="3234513" cy="404443"/>
      </dsp:txXfrm>
    </dsp:sp>
    <dsp:sp modelId="{D38F253D-AA6D-4B96-B75F-04007ACCA816}">
      <dsp:nvSpPr>
        <dsp:cNvPr id="0" name=""/>
        <dsp:cNvSpPr/>
      </dsp:nvSpPr>
      <dsp:spPr>
        <a:xfrm>
          <a:off x="3685737" y="3025973"/>
          <a:ext cx="3278271" cy="448201"/>
        </a:xfrm>
        <a:prstGeom prst="round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effectLst/>
              <a:ea typeface="MS Mincho" panose="02020609040205080304" pitchFamily="49" charset="-128"/>
              <a:cs typeface="Times New Roman" panose="02020603050405020304" pitchFamily="18" charset="0"/>
            </a:rPr>
            <a:t>anterior cardiac veins</a:t>
          </a:r>
          <a:endParaRPr lang="en-US" sz="2000" kern="1200" dirty="0">
            <a:solidFill>
              <a:schemeClr val="accent1">
                <a:lumMod val="50000"/>
              </a:schemeClr>
            </a:solidFill>
            <a:effectLst/>
            <a:ea typeface="Times New Roman" panose="02020603050405020304" pitchFamily="18" charset="0"/>
          </a:endParaRPr>
        </a:p>
      </dsp:txBody>
      <dsp:txXfrm>
        <a:off x="3707616" y="3047852"/>
        <a:ext cx="3234513" cy="404443"/>
      </dsp:txXfrm>
    </dsp:sp>
    <dsp:sp modelId="{E615B4F1-C8F5-4011-833B-CEDBB709E2AD}">
      <dsp:nvSpPr>
        <dsp:cNvPr id="0" name=""/>
        <dsp:cNvSpPr/>
      </dsp:nvSpPr>
      <dsp:spPr>
        <a:xfrm>
          <a:off x="3685737" y="3530200"/>
          <a:ext cx="3278271" cy="448201"/>
        </a:xfrm>
        <a:prstGeom prst="round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effectLst/>
              <a:ea typeface="MS Mincho" panose="02020609040205080304" pitchFamily="49" charset="-128"/>
              <a:cs typeface="Times New Roman" panose="02020603050405020304" pitchFamily="18" charset="0"/>
            </a:rPr>
            <a:t>right coronary vein</a:t>
          </a:r>
          <a:endParaRPr lang="en-US" sz="2000" kern="1200" dirty="0">
            <a:solidFill>
              <a:schemeClr val="accent1">
                <a:lumMod val="50000"/>
              </a:schemeClr>
            </a:solidFill>
            <a:effectLst/>
            <a:ea typeface="Times New Roman" panose="02020603050405020304" pitchFamily="18" charset="0"/>
          </a:endParaRPr>
        </a:p>
      </dsp:txBody>
      <dsp:txXfrm>
        <a:off x="3707616" y="3552079"/>
        <a:ext cx="3234513" cy="404443"/>
      </dsp:txXfrm>
    </dsp:sp>
    <dsp:sp modelId="{F6B67FCA-13CF-4683-BA5B-28609A51B87C}">
      <dsp:nvSpPr>
        <dsp:cNvPr id="0" name=""/>
        <dsp:cNvSpPr/>
      </dsp:nvSpPr>
      <dsp:spPr>
        <a:xfrm>
          <a:off x="3685737" y="4034426"/>
          <a:ext cx="3278271" cy="448201"/>
        </a:xfrm>
        <a:prstGeom prst="round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effectLst/>
              <a:ea typeface="Times New Roman" panose="02020603050405020304" pitchFamily="18" charset="0"/>
            </a:rPr>
            <a:t>thebesian veins</a:t>
          </a:r>
        </a:p>
      </dsp:txBody>
      <dsp:txXfrm>
        <a:off x="3707616" y="4056305"/>
        <a:ext cx="3234513" cy="4044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AFEE6-C5BE-488E-9F40-81CF1D728CC9}">
      <dsp:nvSpPr>
        <dsp:cNvPr id="0" name=""/>
        <dsp:cNvSpPr/>
      </dsp:nvSpPr>
      <dsp:spPr>
        <a:xfrm>
          <a:off x="1813940" y="0"/>
          <a:ext cx="5800164" cy="5800164"/>
        </a:xfrm>
        <a:prstGeom prst="triangle">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9E948E-E87A-4CCB-83D6-C6FF23242D8D}">
      <dsp:nvSpPr>
        <dsp:cNvPr id="0" name=""/>
        <dsp:cNvSpPr/>
      </dsp:nvSpPr>
      <dsp:spPr>
        <a:xfrm>
          <a:off x="4714022" y="580582"/>
          <a:ext cx="3770106" cy="824710"/>
        </a:xfrm>
        <a:prstGeom prst="roundRect">
          <a:avLst/>
        </a:prstGeom>
        <a:solidFill>
          <a:schemeClr val="accent1">
            <a:lumMod val="20000"/>
            <a:lumOff val="80000"/>
            <a:alpha val="9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 no  motion</a:t>
          </a:r>
        </a:p>
      </dsp:txBody>
      <dsp:txXfrm>
        <a:off x="4754281" y="620841"/>
        <a:ext cx="3689588" cy="744192"/>
      </dsp:txXfrm>
    </dsp:sp>
    <dsp:sp modelId="{EDD3C950-6580-4E1A-9352-F32639D916E1}">
      <dsp:nvSpPr>
        <dsp:cNvPr id="0" name=""/>
        <dsp:cNvSpPr/>
      </dsp:nvSpPr>
      <dsp:spPr>
        <a:xfrm>
          <a:off x="4714022" y="1508382"/>
          <a:ext cx="3770106" cy="824710"/>
        </a:xfrm>
        <a:prstGeom prst="roundRect">
          <a:avLst/>
        </a:prstGeom>
        <a:solidFill>
          <a:schemeClr val="accent1">
            <a:lumMod val="40000"/>
            <a:lumOff val="60000"/>
            <a:alpha val="9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excessive motion</a:t>
          </a:r>
        </a:p>
      </dsp:txBody>
      <dsp:txXfrm>
        <a:off x="4754281" y="1548641"/>
        <a:ext cx="3689588" cy="744192"/>
      </dsp:txXfrm>
    </dsp:sp>
    <dsp:sp modelId="{721BEDBC-66FC-4D68-9197-EFA6A1AFC64E}">
      <dsp:nvSpPr>
        <dsp:cNvPr id="0" name=""/>
        <dsp:cNvSpPr/>
      </dsp:nvSpPr>
      <dsp:spPr>
        <a:xfrm>
          <a:off x="4714022" y="2436182"/>
          <a:ext cx="3770106" cy="824710"/>
        </a:xfrm>
        <a:prstGeom prst="roundRect">
          <a:avLst/>
        </a:prstGeom>
        <a:solidFill>
          <a:schemeClr val="accent1">
            <a:lumMod val="60000"/>
            <a:lumOff val="40000"/>
            <a:alpha val="9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 ischemic segment that is akinetic but not infarcted</a:t>
          </a:r>
        </a:p>
      </dsp:txBody>
      <dsp:txXfrm>
        <a:off x="4754281" y="2476441"/>
        <a:ext cx="3689588" cy="744192"/>
      </dsp:txXfrm>
    </dsp:sp>
    <dsp:sp modelId="{A0A86B76-39A3-4F3A-B0B3-1767098D3113}">
      <dsp:nvSpPr>
        <dsp:cNvPr id="0" name=""/>
        <dsp:cNvSpPr/>
      </dsp:nvSpPr>
      <dsp:spPr>
        <a:xfrm>
          <a:off x="4714022" y="3363981"/>
          <a:ext cx="3770106" cy="824710"/>
        </a:xfrm>
        <a:prstGeom prst="roundRect">
          <a:avLst/>
        </a:prstGeom>
        <a:solidFill>
          <a:schemeClr val="accent1">
            <a:lumMod val="75000"/>
            <a:alpha val="9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(4) decreased motion</a:t>
          </a:r>
        </a:p>
      </dsp:txBody>
      <dsp:txXfrm>
        <a:off x="4754281" y="3404240"/>
        <a:ext cx="3689588" cy="744192"/>
      </dsp:txXfrm>
    </dsp:sp>
    <dsp:sp modelId="{3616F500-A02D-409B-A869-DF10F1B0B995}">
      <dsp:nvSpPr>
        <dsp:cNvPr id="0" name=""/>
        <dsp:cNvSpPr/>
      </dsp:nvSpPr>
      <dsp:spPr>
        <a:xfrm>
          <a:off x="4714022" y="4291781"/>
          <a:ext cx="3770106" cy="824710"/>
        </a:xfrm>
        <a:prstGeom prst="roundRect">
          <a:avLst/>
        </a:prstGeom>
        <a:solidFill>
          <a:schemeClr val="accent1">
            <a:lumMod val="50000"/>
            <a:alpha val="9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(5) motion away from center</a:t>
          </a:r>
        </a:p>
      </dsp:txBody>
      <dsp:txXfrm>
        <a:off x="4754281" y="4332040"/>
        <a:ext cx="3689588" cy="744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9D340-BA75-4D61-BF8F-18405658C99B}">
      <dsp:nvSpPr>
        <dsp:cNvPr id="0" name=""/>
        <dsp:cNvSpPr/>
      </dsp:nvSpPr>
      <dsp:spPr>
        <a:xfrm>
          <a:off x="0" y="0"/>
          <a:ext cx="5036414" cy="5036414"/>
        </a:xfrm>
        <a:prstGeom prst="pie">
          <a:avLst>
            <a:gd name="adj1" fmla="val 5400000"/>
            <a:gd name="adj2" fmla="val 16200000"/>
          </a:avLst>
        </a:prstGeom>
        <a:solidFill>
          <a:srgbClr val="FF0000"/>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sp>
    <dsp:sp modelId="{B859181A-259F-42FB-AB75-BB7CDA1B02F2}">
      <dsp:nvSpPr>
        <dsp:cNvPr id="0" name=""/>
        <dsp:cNvSpPr/>
      </dsp:nvSpPr>
      <dsp:spPr>
        <a:xfrm>
          <a:off x="2518207" y="0"/>
          <a:ext cx="5956703" cy="5036414"/>
        </a:xfrm>
        <a:prstGeom prst="rect">
          <a:avLst/>
        </a:prstGeom>
        <a:solidFill>
          <a:srgbClr val="FF0000">
            <a:alpha val="90000"/>
          </a:srgb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Font typeface="Wingdings" panose="05000000000000000000" pitchFamily="2" charset="2"/>
            <a:buNone/>
          </a:pPr>
          <a:r>
            <a:rPr lang="en-US" sz="4800" b="1" kern="1200" dirty="0">
              <a:solidFill>
                <a:schemeClr val="bg2">
                  <a:lumMod val="25000"/>
                </a:schemeClr>
              </a:solidFill>
              <a:latin typeface="Jokerman" panose="04090605060D06020702" pitchFamily="82" charset="0"/>
            </a:rPr>
            <a:t>EQUATIONS</a:t>
          </a:r>
        </a:p>
      </dsp:txBody>
      <dsp:txXfrm>
        <a:off x="2518207" y="0"/>
        <a:ext cx="5956703" cy="1070238"/>
      </dsp:txXfrm>
    </dsp:sp>
    <dsp:sp modelId="{BE903861-2DF2-4D9E-956D-1589CDE2AE72}">
      <dsp:nvSpPr>
        <dsp:cNvPr id="0" name=""/>
        <dsp:cNvSpPr/>
      </dsp:nvSpPr>
      <dsp:spPr>
        <a:xfrm>
          <a:off x="661029" y="1070238"/>
          <a:ext cx="3714356" cy="3714356"/>
        </a:xfrm>
        <a:prstGeom prst="pie">
          <a:avLst>
            <a:gd name="adj1" fmla="val 5400000"/>
            <a:gd name="adj2" fmla="val 16200000"/>
          </a:avLst>
        </a:prstGeom>
        <a:solidFill>
          <a:schemeClr val="tx2">
            <a:lumMod val="60000"/>
            <a:lumOff val="4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sp>
    <dsp:sp modelId="{4DABB52B-CFE3-4A15-A5FF-59BF40583CD2}">
      <dsp:nvSpPr>
        <dsp:cNvPr id="0" name=""/>
        <dsp:cNvSpPr/>
      </dsp:nvSpPr>
      <dsp:spPr>
        <a:xfrm>
          <a:off x="2518207" y="1070238"/>
          <a:ext cx="5956703" cy="3714356"/>
        </a:xfrm>
        <a:prstGeom prst="rect">
          <a:avLst/>
        </a:prstGeom>
        <a:solidFill>
          <a:schemeClr val="tx2">
            <a:lumMod val="60000"/>
            <a:lumOff val="4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ClrTx/>
            <a:buSzTx/>
            <a:buFont typeface="Courier New" panose="02070309020205020404" pitchFamily="49" charset="0"/>
            <a:buNone/>
          </a:pPr>
          <a:r>
            <a:rPr lang="en-US" sz="3200" kern="1200" dirty="0">
              <a:solidFill>
                <a:schemeClr val="bg1"/>
              </a:solidFill>
              <a:latin typeface="+mj-lt"/>
            </a:rPr>
            <a:t>CO = HR x SV </a:t>
          </a:r>
          <a:r>
            <a:rPr lang="en-US" sz="2400" kern="1200" dirty="0">
              <a:solidFill>
                <a:schemeClr val="bg1"/>
              </a:solidFill>
              <a:latin typeface="+mj-lt"/>
            </a:rPr>
            <a:t>(4 – 8 l/min)</a:t>
          </a:r>
          <a:endParaRPr lang="en-US" sz="3200" kern="1200" dirty="0">
            <a:solidFill>
              <a:schemeClr val="bg1"/>
            </a:solidFill>
            <a:latin typeface="+mj-lt"/>
          </a:endParaRPr>
        </a:p>
      </dsp:txBody>
      <dsp:txXfrm>
        <a:off x="2518207" y="1070238"/>
        <a:ext cx="5956703" cy="1070238"/>
      </dsp:txXfrm>
    </dsp:sp>
    <dsp:sp modelId="{8514C14B-4A8B-4163-BFC3-CCE7106F9B1A}">
      <dsp:nvSpPr>
        <dsp:cNvPr id="0" name=""/>
        <dsp:cNvSpPr/>
      </dsp:nvSpPr>
      <dsp:spPr>
        <a:xfrm>
          <a:off x="1322058" y="2140476"/>
          <a:ext cx="2392297" cy="2392297"/>
        </a:xfrm>
        <a:prstGeom prst="pie">
          <a:avLst>
            <a:gd name="adj1" fmla="val 5400000"/>
            <a:gd name="adj2" fmla="val 16200000"/>
          </a:avLst>
        </a:prstGeom>
        <a:solidFill>
          <a:schemeClr val="accent1">
            <a:lumMod val="60000"/>
            <a:lumOff val="4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sp>
    <dsp:sp modelId="{38BF4BF9-0841-4BAA-890B-98E3B9AB3E77}">
      <dsp:nvSpPr>
        <dsp:cNvPr id="0" name=""/>
        <dsp:cNvSpPr/>
      </dsp:nvSpPr>
      <dsp:spPr>
        <a:xfrm>
          <a:off x="2518207" y="2140476"/>
          <a:ext cx="5956703" cy="2392297"/>
        </a:xfrm>
        <a:prstGeom prst="rect">
          <a:avLst/>
        </a:prstGeom>
        <a:solidFill>
          <a:schemeClr val="tx2">
            <a:lumMod val="40000"/>
            <a:lumOff val="60000"/>
            <a:alpha val="9000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kern="1200" dirty="0">
              <a:solidFill>
                <a:schemeClr val="bg1"/>
              </a:solidFill>
              <a:latin typeface="+mj-lt"/>
            </a:rPr>
            <a:t>SV = EDV – ESV </a:t>
          </a:r>
          <a:r>
            <a:rPr lang="en-US" sz="2400" kern="1200" dirty="0">
              <a:solidFill>
                <a:schemeClr val="bg1"/>
              </a:solidFill>
              <a:latin typeface="+mj-lt"/>
            </a:rPr>
            <a:t>(70 – 100 ml)</a:t>
          </a:r>
          <a:endParaRPr lang="en-US" sz="3200" kern="1200" dirty="0">
            <a:solidFill>
              <a:schemeClr val="bg1"/>
            </a:solidFill>
            <a:latin typeface="+mj-lt"/>
          </a:endParaRPr>
        </a:p>
      </dsp:txBody>
      <dsp:txXfrm>
        <a:off x="2518207" y="2140476"/>
        <a:ext cx="5956703" cy="1070238"/>
      </dsp:txXfrm>
    </dsp:sp>
    <dsp:sp modelId="{C3363BF4-D766-45B6-AEAC-8F43E1525BD6}">
      <dsp:nvSpPr>
        <dsp:cNvPr id="0" name=""/>
        <dsp:cNvSpPr/>
      </dsp:nvSpPr>
      <dsp:spPr>
        <a:xfrm>
          <a:off x="1983088" y="3210714"/>
          <a:ext cx="1070238" cy="1070238"/>
        </a:xfrm>
        <a:prstGeom prst="pie">
          <a:avLst>
            <a:gd name="adj1" fmla="val 5400000"/>
            <a:gd name="adj2" fmla="val 16200000"/>
          </a:avLst>
        </a:prstGeom>
        <a:solidFill>
          <a:schemeClr val="bg1"/>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sp>
    <dsp:sp modelId="{67FF3705-1E65-4AED-B0C7-CC7A5546D821}">
      <dsp:nvSpPr>
        <dsp:cNvPr id="0" name=""/>
        <dsp:cNvSpPr/>
      </dsp:nvSpPr>
      <dsp:spPr>
        <a:xfrm>
          <a:off x="2518207" y="3210714"/>
          <a:ext cx="5956703" cy="1070238"/>
        </a:xfrm>
        <a:prstGeom prst="rect">
          <a:avLst/>
        </a:prstGeom>
        <a:solidFill>
          <a:schemeClr val="lt1">
            <a:alpha val="90000"/>
            <a:hueOff val="0"/>
            <a:satOff val="0"/>
            <a:lumOff val="0"/>
            <a:alphaOff val="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Font typeface="Wingdings" panose="05000000000000000000" pitchFamily="2" charset="2"/>
            <a:buNone/>
          </a:pPr>
          <a:r>
            <a:rPr lang="en-US" sz="3200" kern="1200" dirty="0">
              <a:solidFill>
                <a:schemeClr val="accent1">
                  <a:lumMod val="75000"/>
                </a:schemeClr>
              </a:solidFill>
              <a:latin typeface="+mj-lt"/>
            </a:rPr>
            <a:t>CI = CO / BSA </a:t>
          </a:r>
          <a:r>
            <a:rPr lang="en-US" sz="2400" kern="1200" dirty="0">
              <a:solidFill>
                <a:schemeClr val="accent1">
                  <a:lumMod val="75000"/>
                </a:schemeClr>
              </a:solidFill>
              <a:latin typeface="+mj-lt"/>
            </a:rPr>
            <a:t>(3 – 4 l/min</a:t>
          </a:r>
          <a:r>
            <a:rPr lang="en-US" sz="2400" kern="1200" baseline="30000" dirty="0">
              <a:solidFill>
                <a:schemeClr val="accent1">
                  <a:lumMod val="75000"/>
                </a:schemeClr>
              </a:solidFill>
              <a:latin typeface="+mj-lt"/>
            </a:rPr>
            <a:t>2</a:t>
          </a:r>
          <a:r>
            <a:rPr lang="en-US" sz="2400" kern="1200" dirty="0">
              <a:solidFill>
                <a:schemeClr val="accent1">
                  <a:lumMod val="75000"/>
                </a:schemeClr>
              </a:solidFill>
              <a:latin typeface="+mj-lt"/>
            </a:rPr>
            <a:t>)</a:t>
          </a:r>
          <a:endParaRPr lang="en-US" sz="3200" kern="1200" dirty="0">
            <a:solidFill>
              <a:schemeClr val="accent1">
                <a:lumMod val="75000"/>
              </a:schemeClr>
            </a:solidFill>
            <a:latin typeface="+mj-lt"/>
          </a:endParaRPr>
        </a:p>
      </dsp:txBody>
      <dsp:txXfrm>
        <a:off x="2518207" y="3210714"/>
        <a:ext cx="5956703" cy="1070238"/>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25AAD-ABF7-4D23-B261-F9EA27FA76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9A64D9-BD6F-4D58-B528-D1C65E5F5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CC004C-FC03-495C-8A65-5C493F91A699}" type="datetimeFigureOut">
              <a:rPr lang="en-US" smtClean="0"/>
              <a:t>7/13/2023</a:t>
            </a:fld>
            <a:endParaRPr lang="en-US" dirty="0"/>
          </a:p>
        </p:txBody>
      </p:sp>
      <p:sp>
        <p:nvSpPr>
          <p:cNvPr id="4" name="Footer Placeholder 3">
            <a:extLst>
              <a:ext uri="{FF2B5EF4-FFF2-40B4-BE49-F238E27FC236}">
                <a16:creationId xmlns:a16="http://schemas.microsoft.com/office/drawing/2014/main" id="{300C6245-565F-4F4B-B36E-1B27F103E7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664BA6-CDB3-42E1-9DC5-511572A59E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BFAB67-10CA-4935-AD98-D76276D49D5C}" type="slidenum">
              <a:rPr lang="en-US" smtClean="0"/>
              <a:t>‹#›</a:t>
            </a:fld>
            <a:endParaRPr lang="en-US" dirty="0"/>
          </a:p>
        </p:txBody>
      </p:sp>
    </p:spTree>
    <p:extLst>
      <p:ext uri="{BB962C8B-B14F-4D97-AF65-F5344CB8AC3E}">
        <p14:creationId xmlns:p14="http://schemas.microsoft.com/office/powerpoint/2010/main" val="197681692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416C3-9DBA-4494-A89B-636DC9017B44}" type="datetimeFigureOut">
              <a:rPr lang="en-US" smtClean="0"/>
              <a:t>7/13/2023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61600-98FB-4B99-BED3-4BE2299A9BB0}" type="slidenum">
              <a:rPr lang="en-US" smtClean="0"/>
              <a:t>‹#›</a:t>
            </a:fld>
            <a:endParaRPr lang="en-US" dirty="0"/>
          </a:p>
        </p:txBody>
      </p:sp>
    </p:spTree>
    <p:extLst>
      <p:ext uri="{BB962C8B-B14F-4D97-AF65-F5344CB8AC3E}">
        <p14:creationId xmlns:p14="http://schemas.microsoft.com/office/powerpoint/2010/main" val="58154405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1</a:t>
            </a:fld>
            <a:endParaRPr lang="en-US" dirty="0"/>
          </a:p>
        </p:txBody>
      </p:sp>
    </p:spTree>
    <p:extLst>
      <p:ext uri="{BB962C8B-B14F-4D97-AF65-F5344CB8AC3E}">
        <p14:creationId xmlns:p14="http://schemas.microsoft.com/office/powerpoint/2010/main" val="2900060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11</a:t>
            </a:fld>
            <a:endParaRPr lang="en-US" dirty="0"/>
          </a:p>
        </p:txBody>
      </p:sp>
    </p:spTree>
    <p:extLst>
      <p:ext uri="{BB962C8B-B14F-4D97-AF65-F5344CB8AC3E}">
        <p14:creationId xmlns:p14="http://schemas.microsoft.com/office/powerpoint/2010/main" val="33061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B1E61600-98FB-4B99-BED3-4BE2299A9BB0}" type="slidenum">
              <a:rPr lang="en-US" smtClean="0"/>
              <a:t>35</a:t>
            </a:fld>
            <a:endParaRPr lang="en-US" dirty="0"/>
          </a:p>
        </p:txBody>
      </p:sp>
    </p:spTree>
    <p:extLst>
      <p:ext uri="{BB962C8B-B14F-4D97-AF65-F5344CB8AC3E}">
        <p14:creationId xmlns:p14="http://schemas.microsoft.com/office/powerpoint/2010/main" val="265435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42</a:t>
            </a:fld>
            <a:endParaRPr lang="en-US" dirty="0"/>
          </a:p>
        </p:txBody>
      </p:sp>
    </p:spTree>
    <p:extLst>
      <p:ext uri="{BB962C8B-B14F-4D97-AF65-F5344CB8AC3E}">
        <p14:creationId xmlns:p14="http://schemas.microsoft.com/office/powerpoint/2010/main" val="883748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47</a:t>
            </a:fld>
            <a:endParaRPr lang="en-US" dirty="0"/>
          </a:p>
        </p:txBody>
      </p:sp>
    </p:spTree>
    <p:extLst>
      <p:ext uri="{BB962C8B-B14F-4D97-AF65-F5344CB8AC3E}">
        <p14:creationId xmlns:p14="http://schemas.microsoft.com/office/powerpoint/2010/main" val="194849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2927A9-A646-4169-8762-678137923815}"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111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7942138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1894759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8D0C3-30D3-47DB-A20D-E652D19BA9AB}"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5339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590912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C4E3E5-D9C9-47A3-A240-87B648E8DAA9}"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91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D5EEDE-65DD-47C9-BD57-B6443499C13F}" type="datetime1">
              <a:rPr lang="en-US" smtClean="0"/>
              <a:t>7/13/2023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013734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D5EEDE-65DD-47C9-BD57-B6443499C13F}" type="datetime1">
              <a:rPr lang="en-US" smtClean="0"/>
              <a:t>7/13/2023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7958406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896439-E89A-448D-B19E-86B32BD5D111}" type="datetime1">
              <a:rPr lang="en-US" smtClean="0"/>
              <a:t>7/13/2023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9658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AB9C08C-4337-4810-B0A1-13169AE03AB9}" type="datetime1">
              <a:rPr lang="en-US" smtClean="0"/>
              <a:t>7/13/2023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550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D5EEDE-65DD-47C9-BD57-B6443499C13F}" type="datetime1">
              <a:rPr lang="en-US" smtClean="0"/>
              <a:t>7/13/2023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580169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9D8051-2E28-464D-B34A-05B0C6761E5E}" type="datetime1">
              <a:rPr lang="en-US" smtClean="0"/>
              <a:t>7/13/2023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3821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D5EEDE-65DD-47C9-BD57-B6443499C13F}" type="datetime1">
              <a:rPr lang="en-US" smtClean="0"/>
              <a:t>7/13/2023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962998"/>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comments" Target="../comments/comment6.xml"/><Relationship Id="rId5" Type="http://schemas.openxmlformats.org/officeDocument/2006/relationships/image" Target="../media/image4.em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2.bin"/><Relationship Id="rId1" Type="http://schemas.openxmlformats.org/officeDocument/2006/relationships/slideLayout" Target="../slideLayouts/slideLayout7.xml"/><Relationship Id="rId4"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4" Type="http://schemas.openxmlformats.org/officeDocument/2006/relationships/comments" Target="../comments/commen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comments" Target="../comments/comment11.xml"/><Relationship Id="rId5" Type="http://schemas.openxmlformats.org/officeDocument/2006/relationships/image" Target="../media/image12.emf"/><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comments" Target="../comments/comment14.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comments" Target="../comments/comment16.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comments" Target="../comments/comment20.xml"/></Relationships>
</file>

<file path=ppt/slides/_rels/slide3.xml.rels><?xml version="1.0" encoding="UTF-8" standalone="yes"?>
<Relationships xmlns="http://schemas.openxmlformats.org/package/2006/relationships"><Relationship Id="rId2" Type="http://schemas.openxmlformats.org/officeDocument/2006/relationships/hyperlink" Target="http://www.echonotebook.com/"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7.xml"/><Relationship Id="rId4" Type="http://schemas.openxmlformats.org/officeDocument/2006/relationships/comments" Target="../comments/commen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26.xm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 Id="rId6" Type="http://schemas.openxmlformats.org/officeDocument/2006/relationships/comments" Target="../comments/comment29.xml"/><Relationship Id="rId5" Type="http://schemas.openxmlformats.org/officeDocument/2006/relationships/image" Target="../media/image29.emf"/><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comments" Target="../comments/comment30.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31.xm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32.xm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oleObject" Target="../embeddings/oleObject4.bin"/><Relationship Id="rId1" Type="http://schemas.openxmlformats.org/officeDocument/2006/relationships/slideLayout" Target="../slideLayouts/slideLayout7.xml"/><Relationship Id="rId4" Type="http://schemas.openxmlformats.org/officeDocument/2006/relationships/comments" Target="../comments/comment33.xml"/></Relationships>
</file>

<file path=ppt/slides/_rels/slide46.xml.rels><?xml version="1.0" encoding="UTF-8" standalone="yes"?>
<Relationships xmlns="http://schemas.openxmlformats.org/package/2006/relationships"><Relationship Id="rId2" Type="http://schemas.openxmlformats.org/officeDocument/2006/relationships/comments" Target="../comments/comment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35.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comments" Target="../comments/comment36.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omments" Target="../comments/comment37.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comments" Target="../comments/comment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39.xml"/><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40.xm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comments" Target="../comments/comment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omments" Target="../comments/comment42.xm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comments" Target="../comments/comment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omments" Target="../comments/comment4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45.xml"/><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oleObject" Target="../embeddings/oleObject5.bin"/><Relationship Id="rId1" Type="http://schemas.openxmlformats.org/officeDocument/2006/relationships/slideLayout" Target="../slideLayouts/slideLayout7.xml"/><Relationship Id="rId6" Type="http://schemas.openxmlformats.org/officeDocument/2006/relationships/comments" Target="../comments/comment46.xml"/><Relationship Id="rId5" Type="http://schemas.openxmlformats.org/officeDocument/2006/relationships/image" Target="../media/image39.png"/><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comments" Target="../comments/comment47.xm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7.bin"/><Relationship Id="rId1" Type="http://schemas.openxmlformats.org/officeDocument/2006/relationships/slideLayout" Target="../slideLayouts/slideLayout7.xml"/><Relationship Id="rId6" Type="http://schemas.openxmlformats.org/officeDocument/2006/relationships/comments" Target="../comments/comment48.xml"/><Relationship Id="rId5" Type="http://schemas.openxmlformats.org/officeDocument/2006/relationships/image" Target="../media/image44.w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A8A6B-8C94-4331-8DB0-5E9E68D8DF7B}"/>
              </a:ext>
            </a:extLst>
          </p:cNvPr>
          <p:cNvSpPr>
            <a:spLocks noGrp="1"/>
          </p:cNvSpPr>
          <p:nvPr>
            <p:ph type="ctrTitle"/>
          </p:nvPr>
        </p:nvSpPr>
        <p:spPr>
          <a:xfrm>
            <a:off x="2458146" y="1568824"/>
            <a:ext cx="7849449" cy="1940859"/>
          </a:xfrm>
        </p:spPr>
        <p:txBody>
          <a:bodyPr>
            <a:normAutofit/>
          </a:bodyPr>
          <a:lstStyle/>
          <a:p>
            <a:r>
              <a:rPr lang="en-US" sz="3200" dirty="0">
                <a:solidFill>
                  <a:srgbClr val="FF0000"/>
                </a:solidFill>
              </a:rPr>
              <a:t>ECHOCARDIOGRAPHY</a:t>
            </a:r>
            <a:br>
              <a:rPr lang="en-US" sz="4000" dirty="0">
                <a:solidFill>
                  <a:srgbClr val="FF0000"/>
                </a:solidFill>
              </a:rPr>
            </a:br>
            <a:r>
              <a:rPr lang="en-US" sz="1600" cap="none" dirty="0">
                <a:solidFill>
                  <a:srgbClr val="FF0000"/>
                </a:solidFill>
                <a:latin typeface="Lucida Handwriting" panose="03010101010101010101" pitchFamily="66" charset="0"/>
              </a:rPr>
              <a:t>…From a Sonographer’s Perspective </a:t>
            </a:r>
            <a:br>
              <a:rPr lang="en-US" sz="1600" dirty="0">
                <a:solidFill>
                  <a:srgbClr val="FF0000"/>
                </a:solidFill>
                <a:latin typeface="Lucida Handwriting" panose="03010101010101010101" pitchFamily="66" charset="0"/>
              </a:rPr>
            </a:br>
            <a:r>
              <a:rPr lang="en-US" sz="2200" dirty="0">
                <a:solidFill>
                  <a:srgbClr val="FF0000"/>
                </a:solidFill>
              </a:rPr>
              <a:t> </a:t>
            </a:r>
            <a:br>
              <a:rPr lang="en-US" dirty="0">
                <a:solidFill>
                  <a:srgbClr val="FF0000"/>
                </a:solidFill>
              </a:rPr>
            </a:br>
            <a:r>
              <a:rPr lang="en-US" sz="4000" dirty="0">
                <a:solidFill>
                  <a:srgbClr val="FF0000"/>
                </a:solidFill>
              </a:rPr>
              <a:t>THE NOTEBOOK 8</a:t>
            </a:r>
            <a:br>
              <a:rPr lang="en-US" sz="4000" dirty="0">
                <a:solidFill>
                  <a:srgbClr val="FF0000"/>
                </a:solidFill>
              </a:rPr>
            </a:br>
            <a:r>
              <a:rPr lang="en-US" sz="3200" cap="none" dirty="0">
                <a:solidFill>
                  <a:srgbClr val="FF0000"/>
                </a:solidFill>
              </a:rPr>
              <a:t>Chapter I: Normal Cardiac Anatomy &amp; Physiology</a:t>
            </a:r>
            <a:endParaRPr lang="en-US" sz="5400" dirty="0">
              <a:solidFill>
                <a:srgbClr val="FF0000"/>
              </a:solidFill>
            </a:endParaRPr>
          </a:p>
        </p:txBody>
      </p:sp>
      <p:sp>
        <p:nvSpPr>
          <p:cNvPr id="3" name="Subtitle 2">
            <a:extLst>
              <a:ext uri="{FF2B5EF4-FFF2-40B4-BE49-F238E27FC236}">
                <a16:creationId xmlns:a16="http://schemas.microsoft.com/office/drawing/2014/main" id="{A5FB623B-2497-4841-97B0-41CDAFD603D4}"/>
              </a:ext>
            </a:extLst>
          </p:cNvPr>
          <p:cNvSpPr>
            <a:spLocks noGrp="1"/>
          </p:cNvSpPr>
          <p:nvPr>
            <p:ph type="subTitle" idx="1"/>
          </p:nvPr>
        </p:nvSpPr>
        <p:spPr>
          <a:xfrm>
            <a:off x="3284203" y="3918160"/>
            <a:ext cx="8689976" cy="540326"/>
          </a:xfrm>
        </p:spPr>
        <p:txBody>
          <a:bodyPr>
            <a:normAutofit/>
          </a:bodyPr>
          <a:lstStyle/>
          <a:p>
            <a:r>
              <a:rPr lang="en-US" cap="none" dirty="0">
                <a:solidFill>
                  <a:srgbClr val="0070C0"/>
                </a:solidFill>
              </a:rPr>
              <a:t>                                     </a:t>
            </a:r>
            <a:r>
              <a:rPr lang="en-US" sz="2000" cap="none" dirty="0">
                <a:solidFill>
                  <a:srgbClr val="FF0000"/>
                </a:solidFill>
              </a:rPr>
              <a:t>Susan King DeWitt, BS, RDCS, RCS</a:t>
            </a:r>
            <a:endParaRPr lang="en-US" cap="none" dirty="0">
              <a:solidFill>
                <a:srgbClr val="FF0000"/>
              </a:solidFill>
            </a:endParaRPr>
          </a:p>
          <a:p>
            <a:endParaRPr lang="en-US" dirty="0"/>
          </a:p>
        </p:txBody>
      </p:sp>
      <p:sp>
        <p:nvSpPr>
          <p:cNvPr id="4" name="Slide Number Placeholder 3">
            <a:extLst>
              <a:ext uri="{FF2B5EF4-FFF2-40B4-BE49-F238E27FC236}">
                <a16:creationId xmlns:a16="http://schemas.microsoft.com/office/drawing/2014/main" id="{98D5ABEC-2837-4109-8D2D-F5C67AE0CCB2}"/>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1505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38823A-765F-455D-AEE0-7642FDAAD75C}"/>
              </a:ext>
            </a:extLst>
          </p:cNvPr>
          <p:cNvSpPr>
            <a:spLocks noGrp="1"/>
          </p:cNvSpPr>
          <p:nvPr>
            <p:ph type="sldNum" sz="quarter" idx="12"/>
          </p:nvPr>
        </p:nvSpPr>
        <p:spPr/>
        <p:txBody>
          <a:bodyPr/>
          <a:lstStyle/>
          <a:p>
            <a:fld id="{6D22F896-40B5-4ADD-8801-0D06FADFA095}" type="slidenum">
              <a:rPr lang="en-US" smtClean="0"/>
              <a:t>10</a:t>
            </a:fld>
            <a:endParaRPr lang="en-US" dirty="0"/>
          </a:p>
        </p:txBody>
      </p:sp>
      <p:graphicFrame>
        <p:nvGraphicFramePr>
          <p:cNvPr id="7" name="Table 6">
            <a:extLst>
              <a:ext uri="{FF2B5EF4-FFF2-40B4-BE49-F238E27FC236}">
                <a16:creationId xmlns:a16="http://schemas.microsoft.com/office/drawing/2014/main" id="{FE647AED-4F5F-4D51-8DD9-93E78BB0EEBA}"/>
              </a:ext>
            </a:extLst>
          </p:cNvPr>
          <p:cNvGraphicFramePr>
            <a:graphicFrameLocks noGrp="1"/>
          </p:cNvGraphicFramePr>
          <p:nvPr>
            <p:extLst>
              <p:ext uri="{D42A27DB-BD31-4B8C-83A1-F6EECF244321}">
                <p14:modId xmlns:p14="http://schemas.microsoft.com/office/powerpoint/2010/main" val="508640714"/>
              </p:ext>
            </p:extLst>
          </p:nvPr>
        </p:nvGraphicFramePr>
        <p:xfrm>
          <a:off x="254574" y="33903"/>
          <a:ext cx="9435752" cy="6294256"/>
        </p:xfrm>
        <a:graphic>
          <a:graphicData uri="http://schemas.openxmlformats.org/drawingml/2006/table">
            <a:tbl>
              <a:tblPr firstRow="1" bandRow="1">
                <a:tableStyleId>{37CE84F3-28C3-443E-9E96-99CF82512B78}</a:tableStyleId>
              </a:tblPr>
              <a:tblGrid>
                <a:gridCol w="1883692">
                  <a:extLst>
                    <a:ext uri="{9D8B030D-6E8A-4147-A177-3AD203B41FA5}">
                      <a16:colId xmlns:a16="http://schemas.microsoft.com/office/drawing/2014/main" val="1306086594"/>
                    </a:ext>
                  </a:extLst>
                </a:gridCol>
                <a:gridCol w="7552060">
                  <a:extLst>
                    <a:ext uri="{9D8B030D-6E8A-4147-A177-3AD203B41FA5}">
                      <a16:colId xmlns:a16="http://schemas.microsoft.com/office/drawing/2014/main" val="3273216785"/>
                    </a:ext>
                  </a:extLst>
                </a:gridCol>
              </a:tblGrid>
              <a:tr h="457200">
                <a:tc gridSpan="2">
                  <a:txBody>
                    <a:bodyPr/>
                    <a:lstStyle/>
                    <a:p>
                      <a:pPr marL="0" indent="0" algn="ctr"/>
                      <a:r>
                        <a:rPr lang="en-US" sz="2400" b="0" u="none" dirty="0">
                          <a:solidFill>
                            <a:srgbClr val="FF0000"/>
                          </a:solidFill>
                          <a:latin typeface="+mj-lt"/>
                        </a:rPr>
                        <a:t>CV SYSTEM</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extLst>
                  <a:ext uri="{0D108BD9-81ED-4DB2-BD59-A6C34878D82A}">
                    <a16:rowId xmlns:a16="http://schemas.microsoft.com/office/drawing/2014/main" val="2266222648"/>
                  </a:ext>
                </a:extLst>
              </a:tr>
              <a:tr h="5837056">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53975" algn="l"/>
                          <a:tab pos="742950" algn="l"/>
                        </a:tabLst>
                        <a:defRPr/>
                      </a:pPr>
                      <a:r>
                        <a:rPr lang="en-US" sz="2400" b="0" u="sng" dirty="0">
                          <a:solidFill>
                            <a:schemeClr val="bg1"/>
                          </a:solidFill>
                          <a:latin typeface="+mj-lt"/>
                        </a:rPr>
                        <a:t>NETWORK  OF VESSELS</a:t>
                      </a:r>
                    </a:p>
                    <a:p>
                      <a:pPr marL="342900" lvl="1" indent="-342900">
                        <a:lnSpc>
                          <a:spcPct val="200000"/>
                        </a:lnSpc>
                        <a:buFont typeface="Arial" panose="020B0604020202020204" pitchFamily="34" charset="0"/>
                        <a:buChar char="•"/>
                        <a:tabLst>
                          <a:tab pos="53975" algn="l"/>
                          <a:tab pos="742950" algn="l"/>
                        </a:tabLst>
                      </a:pPr>
                      <a:endParaRPr lang="en-US" sz="900" dirty="0"/>
                    </a:p>
                    <a:p>
                      <a:pPr marL="342900" lvl="1" indent="-342900">
                        <a:lnSpc>
                          <a:spcPct val="200000"/>
                        </a:lnSpc>
                        <a:buFont typeface="Arial" panose="020B0604020202020204" pitchFamily="34" charset="0"/>
                        <a:buChar char="•"/>
                        <a:tabLst>
                          <a:tab pos="53975" algn="l"/>
                          <a:tab pos="742950" algn="l"/>
                        </a:tabLst>
                      </a:pPr>
                      <a:r>
                        <a:rPr lang="en-US" sz="2000" dirty="0"/>
                        <a:t>arteries</a:t>
                      </a:r>
                    </a:p>
                    <a:p>
                      <a:pPr marL="342900" lvl="1" indent="-342900">
                        <a:lnSpc>
                          <a:spcPct val="200000"/>
                        </a:lnSpc>
                        <a:buFont typeface="Arial" panose="020B0604020202020204" pitchFamily="34" charset="0"/>
                        <a:buChar char="•"/>
                        <a:tabLst>
                          <a:tab pos="53975" algn="l"/>
                          <a:tab pos="742950" algn="l"/>
                        </a:tabLst>
                      </a:pPr>
                      <a:r>
                        <a:rPr lang="en-US" sz="2000" dirty="0"/>
                        <a:t>arterioles </a:t>
                      </a:r>
                    </a:p>
                    <a:p>
                      <a:pPr marL="342900" lvl="1" indent="-342900">
                        <a:lnSpc>
                          <a:spcPct val="200000"/>
                        </a:lnSpc>
                        <a:buFont typeface="Arial" panose="020B0604020202020204" pitchFamily="34" charset="0"/>
                        <a:buChar char="•"/>
                        <a:tabLst>
                          <a:tab pos="53975" algn="l"/>
                          <a:tab pos="742950" algn="l"/>
                        </a:tabLst>
                      </a:pPr>
                      <a:r>
                        <a:rPr lang="en-US" sz="2000" dirty="0"/>
                        <a:t>capillaries</a:t>
                      </a:r>
                    </a:p>
                    <a:p>
                      <a:pPr marL="342900" lvl="1" indent="-342900">
                        <a:lnSpc>
                          <a:spcPct val="200000"/>
                        </a:lnSpc>
                        <a:buFont typeface="Arial" panose="020B0604020202020204" pitchFamily="34" charset="0"/>
                        <a:buChar char="•"/>
                        <a:tabLst>
                          <a:tab pos="53975" algn="l"/>
                          <a:tab pos="742950" algn="l"/>
                        </a:tabLst>
                      </a:pPr>
                      <a:r>
                        <a:rPr lang="en-US" sz="2000" dirty="0"/>
                        <a:t>venules </a:t>
                      </a:r>
                    </a:p>
                    <a:p>
                      <a:pPr marL="342900" lvl="1" indent="-342900">
                        <a:lnSpc>
                          <a:spcPct val="200000"/>
                        </a:lnSpc>
                        <a:buFont typeface="Arial" panose="020B0604020202020204" pitchFamily="34" charset="0"/>
                        <a:buChar char="•"/>
                        <a:tabLst>
                          <a:tab pos="53975" algn="l"/>
                          <a:tab pos="742950" algn="l"/>
                        </a:tabLst>
                      </a:pPr>
                      <a:r>
                        <a:rPr lang="en-US" sz="2000" dirty="0"/>
                        <a:t>veins</a:t>
                      </a:r>
                    </a:p>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5" name="TextBox 4">
            <a:extLst>
              <a:ext uri="{FF2B5EF4-FFF2-40B4-BE49-F238E27FC236}">
                <a16:creationId xmlns:a16="http://schemas.microsoft.com/office/drawing/2014/main" id="{2BC15737-5DDD-45EC-9991-549FFAE65E50}"/>
              </a:ext>
            </a:extLst>
          </p:cNvPr>
          <p:cNvSpPr txBox="1"/>
          <p:nvPr/>
        </p:nvSpPr>
        <p:spPr>
          <a:xfrm>
            <a:off x="9690326" y="1221770"/>
            <a:ext cx="2501674" cy="1323439"/>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Trace a drop of blood </a:t>
            </a:r>
          </a:p>
          <a:p>
            <a:pPr algn="ctr"/>
            <a:r>
              <a:rPr lang="en-US" sz="2000" dirty="0">
                <a:solidFill>
                  <a:srgbClr val="FF0000"/>
                </a:solidFill>
                <a:latin typeface="Gabriola" panose="04040605051002020D02" pitchFamily="82" charset="0"/>
              </a:rPr>
              <a:t>(start &amp; finish at the </a:t>
            </a:r>
          </a:p>
          <a:p>
            <a:pPr algn="ctr"/>
            <a:r>
              <a:rPr lang="en-US" sz="2000" dirty="0">
                <a:solidFill>
                  <a:srgbClr val="FF0000"/>
                </a:solidFill>
                <a:latin typeface="Gabriola" panose="04040605051002020D02" pitchFamily="82" charset="0"/>
              </a:rPr>
              <a:t>right atrium).</a:t>
            </a:r>
            <a:endParaRPr lang="en-US" dirty="0">
              <a:solidFill>
                <a:srgbClr val="FF0000"/>
              </a:solidFill>
              <a:latin typeface="Gabriola" panose="04040605051002020D02" pitchFamily="82" charset="0"/>
            </a:endParaRPr>
          </a:p>
        </p:txBody>
      </p:sp>
      <p:sp>
        <p:nvSpPr>
          <p:cNvPr id="8" name="Rectangle 263">
            <a:extLst>
              <a:ext uri="{FF2B5EF4-FFF2-40B4-BE49-F238E27FC236}">
                <a16:creationId xmlns:a16="http://schemas.microsoft.com/office/drawing/2014/main" id="{F3E88647-2CF3-4E75-8344-51E2DFAD4A70}"/>
              </a:ext>
            </a:extLst>
          </p:cNvPr>
          <p:cNvSpPr>
            <a:spLocks noChangeArrowheads="1"/>
          </p:cNvSpPr>
          <p:nvPr/>
        </p:nvSpPr>
        <p:spPr bwMode="auto">
          <a:xfrm>
            <a:off x="3945835" y="1043608"/>
            <a:ext cx="133540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pic>
        <p:nvPicPr>
          <p:cNvPr id="18" name="Picture 17">
            <a:extLst>
              <a:ext uri="{FF2B5EF4-FFF2-40B4-BE49-F238E27FC236}">
                <a16:creationId xmlns:a16="http://schemas.microsoft.com/office/drawing/2014/main" id="{097DC6E9-5917-06C1-1439-DF8700B452E9}"/>
              </a:ext>
            </a:extLst>
          </p:cNvPr>
          <p:cNvPicPr>
            <a:picLocks noChangeAspect="1"/>
          </p:cNvPicPr>
          <p:nvPr/>
        </p:nvPicPr>
        <p:blipFill>
          <a:blip r:embed="rId2"/>
          <a:stretch>
            <a:fillRect/>
          </a:stretch>
        </p:blipFill>
        <p:spPr>
          <a:xfrm>
            <a:off x="2420066" y="551875"/>
            <a:ext cx="6986378" cy="5694376"/>
          </a:xfrm>
          <a:prstGeom prst="rect">
            <a:avLst/>
          </a:prstGeom>
        </p:spPr>
      </p:pic>
    </p:spTree>
    <p:extLst>
      <p:ext uri="{BB962C8B-B14F-4D97-AF65-F5344CB8AC3E}">
        <p14:creationId xmlns:p14="http://schemas.microsoft.com/office/powerpoint/2010/main" val="296030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5475B5-1A04-437B-8BA7-93EBA37C484A}"/>
              </a:ext>
            </a:extLst>
          </p:cNvPr>
          <p:cNvSpPr>
            <a:spLocks noGrp="1"/>
          </p:cNvSpPr>
          <p:nvPr>
            <p:ph type="sldNum" sz="quarter" idx="12"/>
          </p:nvPr>
        </p:nvSpPr>
        <p:spPr/>
        <p:txBody>
          <a:bodyPr/>
          <a:lstStyle/>
          <a:p>
            <a:fld id="{6D22F896-40B5-4ADD-8801-0D06FADFA095}" type="slidenum">
              <a:rPr lang="en-US" smtClean="0"/>
              <a:t>11</a:t>
            </a:fld>
            <a:endParaRPr lang="en-US" dirty="0"/>
          </a:p>
        </p:txBody>
      </p:sp>
      <p:graphicFrame>
        <p:nvGraphicFramePr>
          <p:cNvPr id="8" name="Table 7">
            <a:extLst>
              <a:ext uri="{FF2B5EF4-FFF2-40B4-BE49-F238E27FC236}">
                <a16:creationId xmlns:a16="http://schemas.microsoft.com/office/drawing/2014/main" id="{68F56E57-320E-4F66-8865-7189EFC9B66A}"/>
              </a:ext>
            </a:extLst>
          </p:cNvPr>
          <p:cNvGraphicFramePr>
            <a:graphicFrameLocks noGrp="1"/>
          </p:cNvGraphicFramePr>
          <p:nvPr>
            <p:extLst>
              <p:ext uri="{D42A27DB-BD31-4B8C-83A1-F6EECF244321}">
                <p14:modId xmlns:p14="http://schemas.microsoft.com/office/powerpoint/2010/main" val="4022111167"/>
              </p:ext>
            </p:extLst>
          </p:nvPr>
        </p:nvGraphicFramePr>
        <p:xfrm>
          <a:off x="999007" y="14134"/>
          <a:ext cx="10278593" cy="6314948"/>
        </p:xfrm>
        <a:graphic>
          <a:graphicData uri="http://schemas.openxmlformats.org/drawingml/2006/table">
            <a:tbl>
              <a:tblPr firstRow="1" bandRow="1">
                <a:tableStyleId>{37CE84F3-28C3-443E-9E96-99CF82512B78}</a:tableStyleId>
              </a:tblPr>
              <a:tblGrid>
                <a:gridCol w="2827558">
                  <a:extLst>
                    <a:ext uri="{9D8B030D-6E8A-4147-A177-3AD203B41FA5}">
                      <a16:colId xmlns:a16="http://schemas.microsoft.com/office/drawing/2014/main" val="1306086594"/>
                    </a:ext>
                  </a:extLst>
                </a:gridCol>
                <a:gridCol w="7451035">
                  <a:extLst>
                    <a:ext uri="{9D8B030D-6E8A-4147-A177-3AD203B41FA5}">
                      <a16:colId xmlns:a16="http://schemas.microsoft.com/office/drawing/2014/main" val="3227100650"/>
                    </a:ext>
                  </a:extLst>
                </a:gridCol>
              </a:tblGrid>
              <a:tr h="582447">
                <a:tc gridSpan="2">
                  <a:txBody>
                    <a:bodyPr/>
                    <a:lstStyle/>
                    <a:p>
                      <a:pPr algn="l"/>
                      <a:r>
                        <a:rPr lang="en-US" sz="3200" b="0" u="none" dirty="0">
                          <a:solidFill>
                            <a:srgbClr val="FF0000"/>
                          </a:solidFill>
                          <a:latin typeface="+mj-lt"/>
                        </a:rPr>
                        <a:t>HEART LOCATION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extLst>
                  <a:ext uri="{0D108BD9-81ED-4DB2-BD59-A6C34878D82A}">
                    <a16:rowId xmlns:a16="http://schemas.microsoft.com/office/drawing/2014/main" val="2266222648"/>
                  </a:ext>
                </a:extLst>
              </a:tr>
              <a:tr h="5732501">
                <a:tc>
                  <a:txBody>
                    <a:bodyPr/>
                    <a:lstStyle/>
                    <a:p>
                      <a:pPr marL="114300" indent="0">
                        <a:lnSpc>
                          <a:spcPct val="100000"/>
                        </a:lnSpc>
                        <a:buFont typeface="Arial" panose="020B0604020202020204" pitchFamily="34" charset="0"/>
                        <a:buNone/>
                        <a:tabLst>
                          <a:tab pos="285750" algn="l"/>
                        </a:tabLst>
                      </a:pPr>
                      <a:r>
                        <a:rPr lang="en-US" sz="2400" u="sng" dirty="0">
                          <a:solidFill>
                            <a:schemeClr val="tx1"/>
                          </a:solidFill>
                          <a:latin typeface="+mj-lt"/>
                        </a:rPr>
                        <a:t>LOCATION</a:t>
                      </a:r>
                    </a:p>
                    <a:p>
                      <a:pPr marL="403225" indent="-288925">
                        <a:lnSpc>
                          <a:spcPct val="100000"/>
                        </a:lnSpc>
                        <a:buFont typeface="Arial" panose="020B0604020202020204" pitchFamily="34" charset="0"/>
                        <a:buChar char="•"/>
                        <a:tabLst>
                          <a:tab pos="285750" algn="l"/>
                        </a:tabLst>
                      </a:pPr>
                      <a:endParaRPr lang="en-US" sz="1200" dirty="0">
                        <a:solidFill>
                          <a:schemeClr val="tx1"/>
                        </a:solidFill>
                      </a:endParaRPr>
                    </a:p>
                    <a:p>
                      <a:pPr marL="403225" indent="-288925">
                        <a:lnSpc>
                          <a:spcPct val="100000"/>
                        </a:lnSpc>
                        <a:buFont typeface="Arial" panose="020B0604020202020204" pitchFamily="34" charset="0"/>
                        <a:buChar char="•"/>
                        <a:tabLst>
                          <a:tab pos="285750" algn="l"/>
                        </a:tabLst>
                      </a:pPr>
                      <a:r>
                        <a:rPr lang="en-US" sz="2000" dirty="0">
                          <a:solidFill>
                            <a:schemeClr val="tx1"/>
                          </a:solidFill>
                        </a:rPr>
                        <a:t>thoracic cavity</a:t>
                      </a:r>
                    </a:p>
                    <a:p>
                      <a:pPr marL="403225" indent="-288925">
                        <a:lnSpc>
                          <a:spcPct val="100000"/>
                        </a:lnSpc>
                        <a:buFont typeface="Arial" panose="020B0604020202020204" pitchFamily="34" charset="0"/>
                        <a:buChar char="•"/>
                        <a:tabLst>
                          <a:tab pos="285750" algn="l"/>
                        </a:tabLst>
                      </a:pPr>
                      <a:r>
                        <a:rPr lang="en-US" sz="2000" dirty="0">
                          <a:solidFill>
                            <a:schemeClr val="tx1"/>
                          </a:solidFill>
                        </a:rPr>
                        <a:t>cradled in a cage </a:t>
                      </a:r>
                    </a:p>
                    <a:p>
                      <a:pPr marL="403225" indent="-288925">
                        <a:lnSpc>
                          <a:spcPct val="100000"/>
                        </a:lnSpc>
                        <a:buFont typeface="Arial" panose="020B0604020202020204" pitchFamily="34" charset="0"/>
                        <a:buChar char="•"/>
                        <a:tabLst>
                          <a:tab pos="285750" algn="l"/>
                        </a:tabLst>
                      </a:pPr>
                      <a:r>
                        <a:rPr lang="en-US" sz="2000" dirty="0">
                          <a:solidFill>
                            <a:schemeClr val="tx1"/>
                          </a:solidFill>
                        </a:rPr>
                        <a:t>left of midline</a:t>
                      </a:r>
                    </a:p>
                    <a:p>
                      <a:pPr marL="403225" indent="-288925">
                        <a:lnSpc>
                          <a:spcPct val="100000"/>
                        </a:lnSpc>
                        <a:buFont typeface="Arial" panose="020B0604020202020204" pitchFamily="34" charset="0"/>
                        <a:buChar char="•"/>
                        <a:tabLst>
                          <a:tab pos="285750" algn="l"/>
                        </a:tabLst>
                      </a:pPr>
                      <a:r>
                        <a:rPr lang="en-US" sz="2000" dirty="0">
                          <a:solidFill>
                            <a:schemeClr val="tx1"/>
                          </a:solidFill>
                        </a:rPr>
                        <a:t>above diaphragm</a:t>
                      </a:r>
                    </a:p>
                    <a:p>
                      <a:pPr marL="114300" indent="0">
                        <a:lnSpc>
                          <a:spcPct val="100000"/>
                        </a:lnSpc>
                        <a:buFont typeface="Arial" panose="020B0604020202020204" pitchFamily="34" charset="0"/>
                        <a:buNone/>
                        <a:tabLst>
                          <a:tab pos="285750" algn="l"/>
                        </a:tabLst>
                      </a:pPr>
                      <a:endParaRPr lang="en-US" sz="2000" b="0" u="sng" dirty="0">
                        <a:solidFill>
                          <a:schemeClr val="tx1"/>
                        </a:solidFill>
                      </a:endParaRPr>
                    </a:p>
                    <a:p>
                      <a:pPr marL="114300" indent="0">
                        <a:lnSpc>
                          <a:spcPct val="100000"/>
                        </a:lnSpc>
                        <a:buFont typeface="Arial" panose="020B0604020202020204" pitchFamily="34" charset="0"/>
                        <a:buNone/>
                        <a:tabLst>
                          <a:tab pos="285750" algn="l"/>
                        </a:tabLst>
                      </a:pPr>
                      <a:r>
                        <a:rPr lang="en-US" sz="2400" b="0" u="sng" dirty="0">
                          <a:solidFill>
                            <a:schemeClr val="tx1"/>
                          </a:solidFill>
                          <a:latin typeface="+mj-lt"/>
                        </a:rPr>
                        <a:t>BASE</a:t>
                      </a:r>
                      <a:r>
                        <a:rPr lang="en-US" sz="2400" b="0" dirty="0">
                          <a:solidFill>
                            <a:schemeClr val="tx1"/>
                          </a:solidFill>
                        </a:rPr>
                        <a:t> </a:t>
                      </a:r>
                    </a:p>
                    <a:p>
                      <a:pPr marL="403225" indent="-287338">
                        <a:lnSpc>
                          <a:spcPct val="100000"/>
                        </a:lnSpc>
                        <a:buFont typeface="Arial" panose="020B0604020202020204" pitchFamily="34" charset="0"/>
                        <a:buChar char="•"/>
                        <a:tabLst>
                          <a:tab pos="285750" algn="l"/>
                        </a:tabLst>
                      </a:pPr>
                      <a:endParaRPr lang="en-US" sz="1200" b="0" dirty="0">
                        <a:solidFill>
                          <a:schemeClr val="tx1"/>
                        </a:solidFill>
                      </a:endParaRPr>
                    </a:p>
                    <a:p>
                      <a:pPr marL="403225" indent="-287338">
                        <a:lnSpc>
                          <a:spcPct val="100000"/>
                        </a:lnSpc>
                        <a:buFont typeface="Arial" panose="020B0604020202020204" pitchFamily="34" charset="0"/>
                        <a:buChar char="•"/>
                        <a:tabLst>
                          <a:tab pos="285750" algn="l"/>
                        </a:tabLst>
                      </a:pPr>
                      <a:r>
                        <a:rPr lang="en-US" sz="2000" b="0" dirty="0">
                          <a:solidFill>
                            <a:schemeClr val="tx1"/>
                          </a:solidFill>
                        </a:rPr>
                        <a:t>superior</a:t>
                      </a:r>
                    </a:p>
                    <a:p>
                      <a:pPr marL="403225" indent="-287338">
                        <a:lnSpc>
                          <a:spcPct val="100000"/>
                        </a:lnSpc>
                        <a:buFont typeface="Arial" panose="020B0604020202020204" pitchFamily="34" charset="0"/>
                        <a:buChar char="•"/>
                        <a:tabLst>
                          <a:tab pos="285750" algn="l"/>
                        </a:tabLst>
                      </a:pPr>
                      <a:r>
                        <a:rPr lang="en-US" sz="2000" b="0" dirty="0">
                          <a:solidFill>
                            <a:schemeClr val="tx1"/>
                          </a:solidFill>
                        </a:rPr>
                        <a:t>rotates posterior</a:t>
                      </a:r>
                    </a:p>
                    <a:p>
                      <a:pPr marL="403225" indent="-287338">
                        <a:lnSpc>
                          <a:spcPct val="100000"/>
                        </a:lnSpc>
                        <a:buFont typeface="Arial" panose="020B0604020202020204" pitchFamily="34" charset="0"/>
                        <a:buChar char="•"/>
                        <a:tabLst>
                          <a:tab pos="285750" algn="l"/>
                        </a:tabLst>
                      </a:pPr>
                      <a:r>
                        <a:rPr lang="en-US" sz="2000" b="0" dirty="0">
                          <a:solidFill>
                            <a:schemeClr val="tx1"/>
                          </a:solidFill>
                        </a:rPr>
                        <a:t>rightward</a:t>
                      </a:r>
                    </a:p>
                    <a:p>
                      <a:pPr marL="114300" indent="0">
                        <a:lnSpc>
                          <a:spcPct val="100000"/>
                        </a:lnSpc>
                        <a:buFont typeface="Arial" panose="020B0604020202020204" pitchFamily="34" charset="0"/>
                        <a:buNone/>
                        <a:tabLst>
                          <a:tab pos="285750" algn="l"/>
                        </a:tabLst>
                      </a:pPr>
                      <a:endParaRPr lang="en-US" sz="2400" b="0" u="sng" dirty="0">
                        <a:solidFill>
                          <a:schemeClr val="tx1"/>
                        </a:solidFill>
                      </a:endParaRPr>
                    </a:p>
                    <a:p>
                      <a:pPr marL="114300" indent="0">
                        <a:lnSpc>
                          <a:spcPct val="100000"/>
                        </a:lnSpc>
                        <a:buFont typeface="Arial" panose="020B0604020202020204" pitchFamily="34" charset="0"/>
                        <a:buNone/>
                        <a:tabLst>
                          <a:tab pos="285750" algn="l"/>
                        </a:tabLst>
                      </a:pPr>
                      <a:r>
                        <a:rPr lang="en-US" sz="2400" b="0" u="sng" dirty="0">
                          <a:solidFill>
                            <a:schemeClr val="tx1"/>
                          </a:solidFill>
                          <a:latin typeface="+mj-lt"/>
                        </a:rPr>
                        <a:t>APEX</a:t>
                      </a:r>
                      <a:r>
                        <a:rPr lang="en-US" sz="2400" b="0" dirty="0">
                          <a:solidFill>
                            <a:schemeClr val="tx1"/>
                          </a:solidFill>
                        </a:rPr>
                        <a:t> </a:t>
                      </a:r>
                    </a:p>
                    <a:p>
                      <a:pPr marL="403225" indent="-287338">
                        <a:lnSpc>
                          <a:spcPct val="100000"/>
                        </a:lnSpc>
                        <a:buFont typeface="Arial" panose="020B0604020202020204" pitchFamily="34" charset="0"/>
                        <a:buChar char="•"/>
                        <a:tabLst>
                          <a:tab pos="285750" algn="l"/>
                        </a:tabLst>
                      </a:pPr>
                      <a:endParaRPr lang="en-US" sz="1200" dirty="0">
                        <a:solidFill>
                          <a:schemeClr val="tx1"/>
                        </a:solidFill>
                      </a:endParaRPr>
                    </a:p>
                    <a:p>
                      <a:pPr marL="403225" indent="-287338">
                        <a:lnSpc>
                          <a:spcPct val="100000"/>
                        </a:lnSpc>
                        <a:buFont typeface="Arial" panose="020B0604020202020204" pitchFamily="34" charset="0"/>
                        <a:buChar char="•"/>
                        <a:tabLst>
                          <a:tab pos="285750" algn="l"/>
                        </a:tabLst>
                      </a:pPr>
                      <a:r>
                        <a:rPr lang="en-US" sz="2000" dirty="0">
                          <a:solidFill>
                            <a:schemeClr val="tx1"/>
                          </a:solidFill>
                        </a:rPr>
                        <a:t>inferior</a:t>
                      </a:r>
                    </a:p>
                    <a:p>
                      <a:pPr marL="403225" indent="-287338">
                        <a:lnSpc>
                          <a:spcPct val="100000"/>
                        </a:lnSpc>
                        <a:buFont typeface="Arial" panose="020B0604020202020204" pitchFamily="34" charset="0"/>
                        <a:buChar char="•"/>
                        <a:tabLst>
                          <a:tab pos="285750" algn="l"/>
                        </a:tabLst>
                      </a:pPr>
                      <a:r>
                        <a:rPr lang="en-US" sz="2000" dirty="0">
                          <a:solidFill>
                            <a:schemeClr val="tx1"/>
                          </a:solidFill>
                        </a:rPr>
                        <a:t>rotates anterior</a:t>
                      </a:r>
                    </a:p>
                    <a:p>
                      <a:pPr marL="403225" indent="-287338">
                        <a:lnSpc>
                          <a:spcPct val="100000"/>
                        </a:lnSpc>
                        <a:buFont typeface="Arial" panose="020B0604020202020204" pitchFamily="34" charset="0"/>
                        <a:buChar char="•"/>
                        <a:tabLst>
                          <a:tab pos="285750" algn="l"/>
                        </a:tabLst>
                      </a:pPr>
                      <a:r>
                        <a:rPr lang="en-US" sz="2000" dirty="0">
                          <a:solidFill>
                            <a:schemeClr val="tx1"/>
                          </a:solidFill>
                        </a:rPr>
                        <a:t>leftward</a:t>
                      </a:r>
                    </a:p>
                    <a:p>
                      <a:pPr marL="344488" lvl="1" indent="-290513">
                        <a:buFont typeface="Arial" panose="020B0604020202020204" pitchFamily="34" charset="0"/>
                        <a:buChar char="•"/>
                        <a:tabLst>
                          <a:tab pos="53975" algn="l"/>
                          <a:tab pos="742950" algn="l"/>
                        </a:tabLst>
                      </a:pPr>
                      <a:endParaRPr lang="en-U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56073998"/>
                  </a:ext>
                </a:extLst>
              </a:tr>
            </a:tbl>
          </a:graphicData>
        </a:graphic>
      </p:graphicFrame>
      <p:graphicFrame>
        <p:nvGraphicFramePr>
          <p:cNvPr id="5" name="Object 4">
            <a:extLst>
              <a:ext uri="{FF2B5EF4-FFF2-40B4-BE49-F238E27FC236}">
                <a16:creationId xmlns:a16="http://schemas.microsoft.com/office/drawing/2014/main" id="{B12D1595-E109-423A-925D-A712D05B2D65}"/>
              </a:ext>
            </a:extLst>
          </p:cNvPr>
          <p:cNvGraphicFramePr>
            <a:graphicFrameLocks noChangeAspect="1"/>
          </p:cNvGraphicFramePr>
          <p:nvPr>
            <p:extLst>
              <p:ext uri="{D42A27DB-BD31-4B8C-83A1-F6EECF244321}">
                <p14:modId xmlns:p14="http://schemas.microsoft.com/office/powerpoint/2010/main" val="4135505912"/>
              </p:ext>
            </p:extLst>
          </p:nvPr>
        </p:nvGraphicFramePr>
        <p:xfrm>
          <a:off x="4174907" y="1125490"/>
          <a:ext cx="4155493" cy="3538104"/>
        </p:xfrm>
        <a:graphic>
          <a:graphicData uri="http://schemas.openxmlformats.org/presentationml/2006/ole">
            <mc:AlternateContent xmlns:mc="http://schemas.openxmlformats.org/markup-compatibility/2006">
              <mc:Choice xmlns:v="urn:schemas-microsoft-com:vml" Requires="v">
                <p:oleObj name="Bitmap Image" r:id="rId3" imgW="3971429" imgH="3390476" progId="Paint.Picture">
                  <p:embed/>
                </p:oleObj>
              </mc:Choice>
              <mc:Fallback>
                <p:oleObj name="Bitmap Image" r:id="rId3" imgW="3971429" imgH="3390476" progId="Paint.Picture">
                  <p:embed/>
                  <p:pic>
                    <p:nvPicPr>
                      <p:cNvPr id="5" name="Object 4">
                        <a:extLst>
                          <a:ext uri="{FF2B5EF4-FFF2-40B4-BE49-F238E27FC236}">
                            <a16:creationId xmlns:a16="http://schemas.microsoft.com/office/drawing/2014/main" id="{B12D1595-E109-423A-925D-A712D05B2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907" y="1125490"/>
                        <a:ext cx="4155493" cy="3538104"/>
                      </a:xfrm>
                      <a:prstGeom prst="rect">
                        <a:avLst/>
                      </a:prstGeom>
                      <a:noFill/>
                    </p:spPr>
                  </p:pic>
                </p:oleObj>
              </mc:Fallback>
            </mc:AlternateContent>
          </a:graphicData>
        </a:graphic>
      </p:graphicFrame>
      <p:sp>
        <p:nvSpPr>
          <p:cNvPr id="7" name="TextBox 6">
            <a:extLst>
              <a:ext uri="{FF2B5EF4-FFF2-40B4-BE49-F238E27FC236}">
                <a16:creationId xmlns:a16="http://schemas.microsoft.com/office/drawing/2014/main" id="{A4CC3FD2-EAB3-4AFC-9D2D-B7BD53998C9F}"/>
              </a:ext>
            </a:extLst>
          </p:cNvPr>
          <p:cNvSpPr txBox="1"/>
          <p:nvPr/>
        </p:nvSpPr>
        <p:spPr>
          <a:xfrm>
            <a:off x="3931615" y="5378567"/>
            <a:ext cx="7280868"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Briefly describe the location of the base &amp; the apex.</a:t>
            </a:r>
          </a:p>
        </p:txBody>
      </p:sp>
      <p:pic>
        <p:nvPicPr>
          <p:cNvPr id="6" name="Picture 5">
            <a:extLst>
              <a:ext uri="{FF2B5EF4-FFF2-40B4-BE49-F238E27FC236}">
                <a16:creationId xmlns:a16="http://schemas.microsoft.com/office/drawing/2014/main" id="{CB2696FC-1ABA-4039-C27F-2AC4890F1C10}"/>
              </a:ext>
            </a:extLst>
          </p:cNvPr>
          <p:cNvPicPr>
            <a:picLocks noChangeAspect="1"/>
          </p:cNvPicPr>
          <p:nvPr/>
        </p:nvPicPr>
        <p:blipFill>
          <a:blip r:embed="rId5"/>
          <a:stretch>
            <a:fillRect/>
          </a:stretch>
        </p:blipFill>
        <p:spPr>
          <a:xfrm>
            <a:off x="8696394" y="1125490"/>
            <a:ext cx="2218686" cy="3538104"/>
          </a:xfrm>
          <a:prstGeom prst="rect">
            <a:avLst/>
          </a:prstGeom>
        </p:spPr>
      </p:pic>
    </p:spTree>
    <p:extLst>
      <p:ext uri="{BB962C8B-B14F-4D97-AF65-F5344CB8AC3E}">
        <p14:creationId xmlns:p14="http://schemas.microsoft.com/office/powerpoint/2010/main" val="2237479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F4EEC8-E81A-4575-AABD-884BA89D051B}"/>
              </a:ext>
            </a:extLst>
          </p:cNvPr>
          <p:cNvSpPr>
            <a:spLocks noGrp="1"/>
          </p:cNvSpPr>
          <p:nvPr>
            <p:ph type="sldNum" sz="quarter" idx="12"/>
          </p:nvPr>
        </p:nvSpPr>
        <p:spPr/>
        <p:txBody>
          <a:bodyPr/>
          <a:lstStyle/>
          <a:p>
            <a:fld id="{6D22F896-40B5-4ADD-8801-0D06FADFA095}" type="slidenum">
              <a:rPr lang="en-US" smtClean="0"/>
              <a:t>12</a:t>
            </a:fld>
            <a:endParaRPr lang="en-US" dirty="0"/>
          </a:p>
        </p:txBody>
      </p:sp>
      <p:graphicFrame>
        <p:nvGraphicFramePr>
          <p:cNvPr id="8" name="Table 7">
            <a:extLst>
              <a:ext uri="{FF2B5EF4-FFF2-40B4-BE49-F238E27FC236}">
                <a16:creationId xmlns:a16="http://schemas.microsoft.com/office/drawing/2014/main" id="{7313E862-4D18-4323-A571-77377FB69D9B}"/>
              </a:ext>
            </a:extLst>
          </p:cNvPr>
          <p:cNvGraphicFramePr>
            <a:graphicFrameLocks noGrp="1"/>
          </p:cNvGraphicFramePr>
          <p:nvPr>
            <p:extLst>
              <p:ext uri="{D42A27DB-BD31-4B8C-83A1-F6EECF244321}">
                <p14:modId xmlns:p14="http://schemas.microsoft.com/office/powerpoint/2010/main" val="2161660224"/>
              </p:ext>
            </p:extLst>
          </p:nvPr>
        </p:nvGraphicFramePr>
        <p:xfrm>
          <a:off x="1094690" y="157021"/>
          <a:ext cx="10002618" cy="5212080"/>
        </p:xfrm>
        <a:graphic>
          <a:graphicData uri="http://schemas.openxmlformats.org/drawingml/2006/table">
            <a:tbl>
              <a:tblPr firstRow="1" bandRow="1">
                <a:tableStyleId>{37CE84F3-28C3-443E-9E96-99CF82512B78}</a:tableStyleId>
              </a:tblPr>
              <a:tblGrid>
                <a:gridCol w="3969371">
                  <a:extLst>
                    <a:ext uri="{9D8B030D-6E8A-4147-A177-3AD203B41FA5}">
                      <a16:colId xmlns:a16="http://schemas.microsoft.com/office/drawing/2014/main" val="1306086594"/>
                    </a:ext>
                  </a:extLst>
                </a:gridCol>
                <a:gridCol w="6033247">
                  <a:extLst>
                    <a:ext uri="{9D8B030D-6E8A-4147-A177-3AD203B41FA5}">
                      <a16:colId xmlns:a16="http://schemas.microsoft.com/office/drawing/2014/main" val="3417304516"/>
                    </a:ext>
                  </a:extLst>
                </a:gridCol>
              </a:tblGrid>
              <a:tr h="558188">
                <a:tc gridSpan="2">
                  <a:txBody>
                    <a:bodyPr/>
                    <a:lstStyle/>
                    <a:p>
                      <a:pPr algn="l"/>
                      <a:r>
                        <a:rPr lang="en-US" sz="3200" b="0" u="none" dirty="0">
                          <a:solidFill>
                            <a:srgbClr val="FF0000"/>
                          </a:solidFill>
                          <a:latin typeface="+mj-lt"/>
                        </a:rPr>
                        <a:t>PERICARDIUM &amp; HEART WALL</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extLst>
                  <a:ext uri="{0D108BD9-81ED-4DB2-BD59-A6C34878D82A}">
                    <a16:rowId xmlns:a16="http://schemas.microsoft.com/office/drawing/2014/main" val="2266222648"/>
                  </a:ext>
                </a:extLst>
              </a:tr>
              <a:tr h="3819179">
                <a:tc>
                  <a:txBody>
                    <a:bodyPr/>
                    <a:lstStyle/>
                    <a:p>
                      <a:pPr marL="114300" marR="0" indent="0">
                        <a:spcBef>
                          <a:spcPts val="0"/>
                        </a:spcBef>
                        <a:spcAft>
                          <a:spcPts val="0"/>
                        </a:spcAft>
                        <a:buFont typeface="Arial" panose="020B0604020202020204" pitchFamily="34" charset="0"/>
                        <a:buNone/>
                      </a:pPr>
                      <a:r>
                        <a:rPr lang="en-US" sz="2400" b="0" u="sng" dirty="0">
                          <a:latin typeface="+mj-lt"/>
                          <a:ea typeface="MS Mincho" panose="02020609040205080304" pitchFamily="49" charset="-128"/>
                          <a:cs typeface="Times New Roman" panose="02020603050405020304" pitchFamily="18" charset="0"/>
                        </a:rPr>
                        <a:t>PERICARDIUM</a:t>
                      </a:r>
                      <a:endParaRPr lang="en-US" sz="900" b="0" dirty="0">
                        <a:ea typeface="MS Mincho" panose="02020609040205080304" pitchFamily="49" charset="-128"/>
                      </a:endParaRPr>
                    </a:p>
                    <a:p>
                      <a:pPr marL="114300" lvl="1" indent="0">
                        <a:buFont typeface="Arial" panose="020B0604020202020204" pitchFamily="34" charset="0"/>
                        <a:buNone/>
                      </a:pPr>
                      <a:endParaRPr lang="en-US" sz="1400" b="0" dirty="0">
                        <a:ea typeface="MS Mincho" panose="02020609040205080304" pitchFamily="49" charset="-128"/>
                        <a:cs typeface="Times New Roman" panose="02020603050405020304" pitchFamily="18" charset="0"/>
                      </a:endParaRPr>
                    </a:p>
                    <a:p>
                      <a:pPr marL="114300" lvl="1" indent="0">
                        <a:buFont typeface="Arial" panose="020B0604020202020204" pitchFamily="34" charset="0"/>
                        <a:buNone/>
                      </a:pPr>
                      <a:r>
                        <a:rPr lang="en-US" sz="2000" b="0" dirty="0">
                          <a:ea typeface="MS Mincho" panose="02020609040205080304" pitchFamily="49" charset="-128"/>
                          <a:cs typeface="Times New Roman" panose="02020603050405020304" pitchFamily="18" charset="0"/>
                        </a:rPr>
                        <a:t>1) fibrous pericardium</a:t>
                      </a:r>
                    </a:p>
                    <a:p>
                      <a:pPr marL="114300" lvl="1" indent="0">
                        <a:buFont typeface="Arial" panose="020B0604020202020204" pitchFamily="34" charset="0"/>
                        <a:buNone/>
                      </a:pPr>
                      <a:r>
                        <a:rPr lang="en-US" sz="2000" b="0" dirty="0">
                          <a:ea typeface="MS Mincho" panose="02020609040205080304" pitchFamily="49" charset="-128"/>
                          <a:cs typeface="Times New Roman" panose="02020603050405020304" pitchFamily="18" charset="0"/>
                        </a:rPr>
                        <a:t>2) serous pericardium </a:t>
                      </a:r>
                    </a:p>
                    <a:p>
                      <a:pPr marL="114300" lvl="1" indent="0">
                        <a:buFont typeface="Arial" panose="020B0604020202020204" pitchFamily="34" charset="0"/>
                        <a:buNone/>
                      </a:pPr>
                      <a:endParaRPr lang="en-US" sz="1400" b="0" dirty="0">
                        <a:ea typeface="MS Mincho" panose="02020609040205080304" pitchFamily="49" charset="-128"/>
                        <a:cs typeface="Times New Roman" panose="02020603050405020304" pitchFamily="18" charset="0"/>
                      </a:endParaRPr>
                    </a:p>
                    <a:p>
                      <a:pPr marL="625475" lvl="1" indent="-228600">
                        <a:buFont typeface="Arial" panose="020B0604020202020204" pitchFamily="34" charset="0"/>
                        <a:buChar char="•"/>
                      </a:pPr>
                      <a:r>
                        <a:rPr lang="en-US" sz="2000" b="0" dirty="0">
                          <a:ea typeface="MS Mincho" panose="02020609040205080304" pitchFamily="49" charset="-128"/>
                          <a:cs typeface="Times New Roman" panose="02020603050405020304" pitchFamily="18" charset="0"/>
                        </a:rPr>
                        <a:t>parietal layer</a:t>
                      </a:r>
                    </a:p>
                    <a:p>
                      <a:pPr marL="457200" lvl="2" indent="0">
                        <a:buFont typeface="Courier New" panose="02070309020205020404" pitchFamily="49" charset="0"/>
                        <a:buNone/>
                        <a:tabLst>
                          <a:tab pos="690563" algn="l"/>
                        </a:tabLst>
                      </a:pPr>
                      <a:r>
                        <a:rPr lang="en-US" sz="2000" b="0" i="1" dirty="0">
                          <a:ea typeface="MS Mincho" panose="02020609040205080304" pitchFamily="49" charset="-128"/>
                          <a:cs typeface="Times New Roman" panose="02020603050405020304" pitchFamily="18" charset="0"/>
                        </a:rPr>
                        <a:t>  </a:t>
                      </a:r>
                      <a:r>
                        <a:rPr lang="en-US" sz="2000" b="0" i="0" dirty="0">
                          <a:ea typeface="MS Mincho" panose="02020609040205080304" pitchFamily="49" charset="-128"/>
                          <a:cs typeface="Times New Roman" panose="02020603050405020304" pitchFamily="18" charset="0"/>
                        </a:rPr>
                        <a:t>(pericardial space &amp; fluid) </a:t>
                      </a:r>
                    </a:p>
                    <a:p>
                      <a:pPr marL="625475" lvl="2" indent="-168275">
                        <a:buFont typeface="Arial" panose="020B0604020202020204" pitchFamily="34" charset="0"/>
                        <a:buChar char="•"/>
                        <a:tabLst>
                          <a:tab pos="690563" algn="l"/>
                        </a:tabLst>
                      </a:pPr>
                      <a:r>
                        <a:rPr lang="en-US" sz="2000" b="0" dirty="0">
                          <a:ea typeface="MS Mincho" panose="02020609040205080304" pitchFamily="49" charset="-128"/>
                          <a:cs typeface="Times New Roman" panose="02020603050405020304" pitchFamily="18" charset="0"/>
                        </a:rPr>
                        <a:t>visceral layer</a:t>
                      </a:r>
                    </a:p>
                    <a:p>
                      <a:pPr marL="1085850" marR="0" indent="-342900">
                        <a:spcBef>
                          <a:spcPts val="0"/>
                        </a:spcBef>
                        <a:spcAft>
                          <a:spcPts val="0"/>
                        </a:spcAft>
                        <a:tabLst>
                          <a:tab pos="742950" algn="l"/>
                        </a:tabLst>
                      </a:pPr>
                      <a:endParaRPr lang="en-US" sz="2400" b="0" dirty="0">
                        <a:ea typeface="Times New Roman" panose="02020603050405020304" pitchFamily="18" charset="0"/>
                      </a:endParaRPr>
                    </a:p>
                    <a:p>
                      <a:pPr marL="114300" marR="0" indent="0">
                        <a:spcBef>
                          <a:spcPts val="0"/>
                        </a:spcBef>
                        <a:spcAft>
                          <a:spcPts val="0"/>
                        </a:spcAft>
                        <a:buFont typeface="Arial" panose="020B0604020202020204" pitchFamily="34" charset="0"/>
                        <a:buNone/>
                      </a:pPr>
                      <a:r>
                        <a:rPr lang="en-US" sz="2400" b="0" u="sng" dirty="0">
                          <a:latin typeface="+mj-lt"/>
                          <a:ea typeface="MS Mincho" panose="02020609040205080304" pitchFamily="49" charset="-128"/>
                          <a:cs typeface="Times New Roman" panose="02020603050405020304" pitchFamily="18" charset="0"/>
                        </a:rPr>
                        <a:t>HEART WALL</a:t>
                      </a:r>
                      <a:endParaRPr lang="en-US" sz="900" dirty="0">
                        <a:ea typeface="MS Mincho" panose="02020609040205080304" pitchFamily="49" charset="-128"/>
                        <a:cs typeface="Times New Roman" panose="02020603050405020304" pitchFamily="18" charset="0"/>
                      </a:endParaRPr>
                    </a:p>
                    <a:p>
                      <a:pPr marL="114300" lvl="1" indent="0">
                        <a:buFont typeface="Arial" panose="020B0604020202020204" pitchFamily="34" charset="0"/>
                        <a:buNone/>
                      </a:pPr>
                      <a:endParaRPr lang="en-US" sz="1400" dirty="0">
                        <a:ea typeface="MS Mincho" panose="02020609040205080304" pitchFamily="49" charset="-128"/>
                        <a:cs typeface="Times New Roman" panose="02020603050405020304" pitchFamily="18" charset="0"/>
                      </a:endParaRPr>
                    </a:p>
                    <a:p>
                      <a:pPr marL="114300" lvl="1" indent="0">
                        <a:buFont typeface="Arial" panose="020B0604020202020204" pitchFamily="34" charset="0"/>
                        <a:buNone/>
                      </a:pPr>
                      <a:r>
                        <a:rPr lang="en-US" sz="2000" dirty="0">
                          <a:ea typeface="MS Mincho" panose="02020609040205080304" pitchFamily="49" charset="-128"/>
                          <a:cs typeface="Times New Roman" panose="02020603050405020304" pitchFamily="18" charset="0"/>
                        </a:rPr>
                        <a:t>1) epicardium </a:t>
                      </a:r>
                    </a:p>
                    <a:p>
                      <a:pPr marL="114300" lvl="1" indent="0">
                        <a:buFont typeface="Arial" panose="020B0604020202020204" pitchFamily="34" charset="0"/>
                        <a:buNone/>
                      </a:pPr>
                      <a:r>
                        <a:rPr lang="en-US" sz="2000" dirty="0">
                          <a:ea typeface="MS Mincho" panose="02020609040205080304" pitchFamily="49" charset="-128"/>
                          <a:cs typeface="Times New Roman" panose="02020603050405020304" pitchFamily="18" charset="0"/>
                        </a:rPr>
                        <a:t>2) myocardium</a:t>
                      </a:r>
                    </a:p>
                    <a:p>
                      <a:pPr marL="114300" lvl="1" indent="0">
                        <a:buFont typeface="Arial" panose="020B0604020202020204" pitchFamily="34" charset="0"/>
                        <a:buNone/>
                      </a:pPr>
                      <a:r>
                        <a:rPr lang="en-US" sz="2000" dirty="0">
                          <a:ea typeface="MS Mincho" panose="02020609040205080304" pitchFamily="49" charset="-128"/>
                          <a:cs typeface="Times New Roman" panose="02020603050405020304" pitchFamily="18" charset="0"/>
                        </a:rPr>
                        <a:t>3) endocardium</a:t>
                      </a:r>
                      <a:endParaRPr lang="en-US" sz="2000" dirty="0">
                        <a:ea typeface="Times New Roman" panose="02020603050405020304" pitchFamily="18" charset="0"/>
                      </a:endParaRPr>
                    </a:p>
                    <a:p>
                      <a:pPr marL="344488" lvl="1" indent="-290513">
                        <a:buFont typeface="Arial" panose="020B0604020202020204" pitchFamily="34" charset="0"/>
                        <a:buChar char="•"/>
                        <a:tabLst>
                          <a:tab pos="53975" algn="l"/>
                          <a:tab pos="742950" algn="l"/>
                        </a:tabLst>
                      </a:pPr>
                      <a:endParaRPr lang="en-US" sz="2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graphicFrame>
        <p:nvGraphicFramePr>
          <p:cNvPr id="5" name="Object 4">
            <a:extLst>
              <a:ext uri="{FF2B5EF4-FFF2-40B4-BE49-F238E27FC236}">
                <a16:creationId xmlns:a16="http://schemas.microsoft.com/office/drawing/2014/main" id="{538D7529-8415-4CBB-B0D7-4616CCE56793}"/>
              </a:ext>
            </a:extLst>
          </p:cNvPr>
          <p:cNvGraphicFramePr>
            <a:graphicFrameLocks noChangeAspect="1"/>
          </p:cNvGraphicFramePr>
          <p:nvPr>
            <p:extLst>
              <p:ext uri="{D42A27DB-BD31-4B8C-83A1-F6EECF244321}">
                <p14:modId xmlns:p14="http://schemas.microsoft.com/office/powerpoint/2010/main" val="4005940888"/>
              </p:ext>
            </p:extLst>
          </p:nvPr>
        </p:nvGraphicFramePr>
        <p:xfrm>
          <a:off x="5143314" y="812164"/>
          <a:ext cx="5893668" cy="4424735"/>
        </p:xfrm>
        <a:graphic>
          <a:graphicData uri="http://schemas.openxmlformats.org/presentationml/2006/ole">
            <mc:AlternateContent xmlns:mc="http://schemas.openxmlformats.org/markup-compatibility/2006">
              <mc:Choice xmlns:v="urn:schemas-microsoft-com:vml" Requires="v">
                <p:oleObj name="Bitmap Image" r:id="rId2" imgW="4743360" imgH="3571920" progId="Paint.Picture">
                  <p:embed/>
                </p:oleObj>
              </mc:Choice>
              <mc:Fallback>
                <p:oleObj name="Bitmap Image" r:id="rId2" imgW="4743360" imgH="3571920" progId="Paint.Picture">
                  <p:embed/>
                  <p:pic>
                    <p:nvPicPr>
                      <p:cNvPr id="5" name="Object 4">
                        <a:extLst>
                          <a:ext uri="{FF2B5EF4-FFF2-40B4-BE49-F238E27FC236}">
                            <a16:creationId xmlns:a16="http://schemas.microsoft.com/office/drawing/2014/main" id="{538D7529-8415-4CBB-B0D7-4616CCE56793}"/>
                          </a:ext>
                        </a:extLst>
                      </p:cNvPr>
                      <p:cNvPicPr>
                        <a:picLocks noChangeAspect="1" noChangeArrowheads="1"/>
                      </p:cNvPicPr>
                      <p:nvPr/>
                    </p:nvPicPr>
                    <p:blipFill>
                      <a:blip r:embed="rId3"/>
                      <a:srcRect/>
                      <a:stretch>
                        <a:fillRect/>
                      </a:stretch>
                    </p:blipFill>
                    <p:spPr bwMode="auto">
                      <a:xfrm>
                        <a:off x="5143314" y="812164"/>
                        <a:ext cx="5893668" cy="4424735"/>
                      </a:xfrm>
                      <a:prstGeom prst="rect">
                        <a:avLst/>
                      </a:prstGeom>
                      <a:noFill/>
                    </p:spPr>
                  </p:pic>
                </p:oleObj>
              </mc:Fallback>
            </mc:AlternateContent>
          </a:graphicData>
        </a:graphic>
      </p:graphicFrame>
      <p:sp>
        <p:nvSpPr>
          <p:cNvPr id="7" name="TextBox 6">
            <a:extLst>
              <a:ext uri="{FF2B5EF4-FFF2-40B4-BE49-F238E27FC236}">
                <a16:creationId xmlns:a16="http://schemas.microsoft.com/office/drawing/2014/main" id="{964CB603-0D3C-4796-8D05-D264906D0455}"/>
              </a:ext>
            </a:extLst>
          </p:cNvPr>
          <p:cNvSpPr txBox="1"/>
          <p:nvPr/>
        </p:nvSpPr>
        <p:spPr>
          <a:xfrm>
            <a:off x="1094690" y="5490288"/>
            <a:ext cx="3988297" cy="707886"/>
          </a:xfrm>
          <a:prstGeom prst="rect">
            <a:avLst/>
          </a:prstGeom>
          <a:noFill/>
        </p:spPr>
        <p:txBody>
          <a:bodyPr wrap="square" rtlCol="0">
            <a:spAutoFit/>
          </a:bodyPr>
          <a:lstStyle/>
          <a:p>
            <a:pPr algn="ctr"/>
            <a:r>
              <a:rPr lang="en-US" sz="2000" dirty="0">
                <a:solidFill>
                  <a:srgbClr val="FF0000"/>
                </a:solidFill>
                <a:latin typeface="Gabriola" pitchFamily="82" charset="0"/>
              </a:rPr>
              <a:t>POP QUIZ!</a:t>
            </a:r>
          </a:p>
          <a:p>
            <a:pPr algn="ctr"/>
            <a:r>
              <a:rPr lang="en-US" sz="2000" dirty="0">
                <a:solidFill>
                  <a:srgbClr val="FF0000"/>
                </a:solidFill>
                <a:latin typeface="Gabriola" pitchFamily="82" charset="0"/>
              </a:rPr>
              <a:t>Where does a pericardial effusion accumulate?</a:t>
            </a:r>
          </a:p>
        </p:txBody>
      </p:sp>
      <p:sp>
        <p:nvSpPr>
          <p:cNvPr id="9" name="TextBox 8">
            <a:extLst>
              <a:ext uri="{FF2B5EF4-FFF2-40B4-BE49-F238E27FC236}">
                <a16:creationId xmlns:a16="http://schemas.microsoft.com/office/drawing/2014/main" id="{DF7AF9C4-DFCE-4CA6-A618-B0AD3C785760}"/>
              </a:ext>
            </a:extLst>
          </p:cNvPr>
          <p:cNvSpPr txBox="1"/>
          <p:nvPr/>
        </p:nvSpPr>
        <p:spPr>
          <a:xfrm>
            <a:off x="8765926" y="2316645"/>
            <a:ext cx="2269064" cy="707886"/>
          </a:xfrm>
          <a:prstGeom prst="rect">
            <a:avLst/>
          </a:prstGeom>
          <a:noFill/>
        </p:spPr>
        <p:txBody>
          <a:bodyPr wrap="square">
            <a:spAutoFit/>
          </a:bodyPr>
          <a:lstStyle/>
          <a:p>
            <a:pPr algn="ctr"/>
            <a:r>
              <a:rPr lang="en-US" sz="2000" dirty="0">
                <a:solidFill>
                  <a:srgbClr val="FF0000"/>
                </a:solidFill>
                <a:latin typeface="Gabriola" pitchFamily="82" charset="0"/>
              </a:rPr>
              <a:t>POP QUIZ!</a:t>
            </a:r>
          </a:p>
          <a:p>
            <a:pPr algn="ctr"/>
            <a:r>
              <a:rPr lang="en-US" sz="2000" dirty="0">
                <a:solidFill>
                  <a:srgbClr val="FF0000"/>
                </a:solidFill>
                <a:latin typeface="Gabriola" pitchFamily="82" charset="0"/>
              </a:rPr>
              <a:t>Identify the layers #1 - 4.</a:t>
            </a:r>
            <a:endParaRPr lang="en-US" sz="2000" dirty="0"/>
          </a:p>
        </p:txBody>
      </p:sp>
    </p:spTree>
    <p:extLst>
      <p:ext uri="{BB962C8B-B14F-4D97-AF65-F5344CB8AC3E}">
        <p14:creationId xmlns:p14="http://schemas.microsoft.com/office/powerpoint/2010/main" val="2001614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E0B158-D56F-459A-B9B5-2310F334DBD1}"/>
              </a:ext>
            </a:extLst>
          </p:cNvPr>
          <p:cNvSpPr>
            <a:spLocks noGrp="1"/>
          </p:cNvSpPr>
          <p:nvPr>
            <p:ph type="sldNum" sz="quarter" idx="12"/>
          </p:nvPr>
        </p:nvSpPr>
        <p:spPr/>
        <p:txBody>
          <a:bodyPr/>
          <a:lstStyle/>
          <a:p>
            <a:fld id="{6D22F896-40B5-4ADD-8801-0D06FADFA095}" type="slidenum">
              <a:rPr lang="en-US" smtClean="0"/>
              <a:t>13</a:t>
            </a:fld>
            <a:endParaRPr lang="en-US" dirty="0"/>
          </a:p>
        </p:txBody>
      </p:sp>
      <p:graphicFrame>
        <p:nvGraphicFramePr>
          <p:cNvPr id="8" name="Table 7">
            <a:extLst>
              <a:ext uri="{FF2B5EF4-FFF2-40B4-BE49-F238E27FC236}">
                <a16:creationId xmlns:a16="http://schemas.microsoft.com/office/drawing/2014/main" id="{2947AA93-D2B6-4706-B44E-64FDE6C89FE9}"/>
              </a:ext>
            </a:extLst>
          </p:cNvPr>
          <p:cNvGraphicFramePr>
            <a:graphicFrameLocks noGrp="1"/>
          </p:cNvGraphicFramePr>
          <p:nvPr>
            <p:extLst>
              <p:ext uri="{D42A27DB-BD31-4B8C-83A1-F6EECF244321}">
                <p14:modId xmlns:p14="http://schemas.microsoft.com/office/powerpoint/2010/main" val="13885399"/>
              </p:ext>
            </p:extLst>
          </p:nvPr>
        </p:nvGraphicFramePr>
        <p:xfrm>
          <a:off x="3214046" y="8965"/>
          <a:ext cx="5763906" cy="6320118"/>
        </p:xfrm>
        <a:graphic>
          <a:graphicData uri="http://schemas.openxmlformats.org/drawingml/2006/table">
            <a:tbl>
              <a:tblPr firstRow="1" bandRow="1">
                <a:tableStyleId>{37CE84F3-28C3-443E-9E96-99CF82512B78}</a:tableStyleId>
              </a:tblPr>
              <a:tblGrid>
                <a:gridCol w="5763906">
                  <a:extLst>
                    <a:ext uri="{9D8B030D-6E8A-4147-A177-3AD203B41FA5}">
                      <a16:colId xmlns:a16="http://schemas.microsoft.com/office/drawing/2014/main" val="1306086594"/>
                    </a:ext>
                  </a:extLst>
                </a:gridCol>
              </a:tblGrid>
              <a:tr h="588733">
                <a:tc>
                  <a:txBody>
                    <a:bodyPr/>
                    <a:lstStyle/>
                    <a:p>
                      <a:pPr algn="l"/>
                      <a:r>
                        <a:rPr lang="en-US" sz="3200" b="0" u="none" dirty="0">
                          <a:solidFill>
                            <a:srgbClr val="FF0000"/>
                          </a:solidFill>
                          <a:latin typeface="+mj-lt"/>
                        </a:rPr>
                        <a:t>CHAMBERS, VESSELS &amp; VALVES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66222648"/>
                  </a:ext>
                </a:extLst>
              </a:tr>
              <a:tr h="5731385">
                <a:tc>
                  <a:txBody>
                    <a:bodyPr/>
                    <a:lstStyle/>
                    <a:p>
                      <a:pPr marL="396875" lvl="1" indent="-342900">
                        <a:buFont typeface="Arial" panose="020B0604020202020204" pitchFamily="34" charset="0"/>
                        <a:buChar char="•"/>
                        <a:tabLst>
                          <a:tab pos="53975" algn="l"/>
                          <a:tab pos="742950" algn="l"/>
                        </a:tabLst>
                      </a:pPr>
                      <a:endParaRPr lang="en-US" sz="2000" u="none" dirty="0">
                        <a:solidFill>
                          <a:schemeClr val="tx1"/>
                        </a:solidFill>
                        <a:latin typeface="+mn-lt"/>
                      </a:endParaRPr>
                    </a:p>
                    <a:p>
                      <a:pPr marL="457200" lvl="1" indent="-341313">
                        <a:buFont typeface="Arial" panose="020B0604020202020204" pitchFamily="34" charset="0"/>
                        <a:buChar char="•"/>
                        <a:tabLst>
                          <a:tab pos="53975" algn="l"/>
                          <a:tab pos="457200" algn="l"/>
                        </a:tabLst>
                      </a:pPr>
                      <a:endParaRPr lang="en-US" sz="2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7" name="TextBox 6">
            <a:extLst>
              <a:ext uri="{FF2B5EF4-FFF2-40B4-BE49-F238E27FC236}">
                <a16:creationId xmlns:a16="http://schemas.microsoft.com/office/drawing/2014/main" id="{536EDE6F-8374-47CE-AC5F-F948E39FD4F6}"/>
              </a:ext>
            </a:extLst>
          </p:cNvPr>
          <p:cNvSpPr txBox="1"/>
          <p:nvPr/>
        </p:nvSpPr>
        <p:spPr>
          <a:xfrm>
            <a:off x="8977951" y="2479656"/>
            <a:ext cx="3214049" cy="1015663"/>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is the primary function </a:t>
            </a:r>
          </a:p>
          <a:p>
            <a:pPr algn="ctr"/>
            <a:r>
              <a:rPr lang="en-US" sz="2000" dirty="0">
                <a:solidFill>
                  <a:srgbClr val="FF0000"/>
                </a:solidFill>
                <a:latin typeface="Gabriola" panose="04040605051002020D02" pitchFamily="82" charset="0"/>
              </a:rPr>
              <a:t>of  the atria &amp; ventricles?</a:t>
            </a:r>
          </a:p>
        </p:txBody>
      </p:sp>
      <p:pic>
        <p:nvPicPr>
          <p:cNvPr id="5" name="Picture 4">
            <a:extLst>
              <a:ext uri="{FF2B5EF4-FFF2-40B4-BE49-F238E27FC236}">
                <a16:creationId xmlns:a16="http://schemas.microsoft.com/office/drawing/2014/main" id="{1F94028B-6F7C-409F-1134-F7E479DC8D7C}"/>
              </a:ext>
            </a:extLst>
          </p:cNvPr>
          <p:cNvPicPr>
            <a:picLocks noChangeAspect="1"/>
          </p:cNvPicPr>
          <p:nvPr/>
        </p:nvPicPr>
        <p:blipFill>
          <a:blip r:embed="rId2"/>
          <a:stretch>
            <a:fillRect/>
          </a:stretch>
        </p:blipFill>
        <p:spPr>
          <a:xfrm>
            <a:off x="3538359" y="748335"/>
            <a:ext cx="5115279" cy="5361329"/>
          </a:xfrm>
          <a:prstGeom prst="rect">
            <a:avLst/>
          </a:prstGeom>
        </p:spPr>
      </p:pic>
    </p:spTree>
    <p:extLst>
      <p:ext uri="{BB962C8B-B14F-4D97-AF65-F5344CB8AC3E}">
        <p14:creationId xmlns:p14="http://schemas.microsoft.com/office/powerpoint/2010/main" val="1728213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C54948-D293-4A12-ACD8-B45C74836931}"/>
              </a:ext>
            </a:extLst>
          </p:cNvPr>
          <p:cNvSpPr>
            <a:spLocks noGrp="1"/>
          </p:cNvSpPr>
          <p:nvPr>
            <p:ph type="sldNum" sz="quarter" idx="12"/>
          </p:nvPr>
        </p:nvSpPr>
        <p:spPr/>
        <p:txBody>
          <a:bodyPr/>
          <a:lstStyle/>
          <a:p>
            <a:fld id="{6D22F896-40B5-4ADD-8801-0D06FADFA095}" type="slidenum">
              <a:rPr lang="en-US" smtClean="0"/>
              <a:t>14</a:t>
            </a:fld>
            <a:endParaRPr lang="en-US" dirty="0"/>
          </a:p>
        </p:txBody>
      </p:sp>
      <p:graphicFrame>
        <p:nvGraphicFramePr>
          <p:cNvPr id="6" name="Table 5">
            <a:extLst>
              <a:ext uri="{FF2B5EF4-FFF2-40B4-BE49-F238E27FC236}">
                <a16:creationId xmlns:a16="http://schemas.microsoft.com/office/drawing/2014/main" id="{2DD595C9-A7AF-4568-8E99-5C6DCC67F277}"/>
              </a:ext>
            </a:extLst>
          </p:cNvPr>
          <p:cNvGraphicFramePr>
            <a:graphicFrameLocks noGrp="1"/>
          </p:cNvGraphicFramePr>
          <p:nvPr>
            <p:extLst>
              <p:ext uri="{D42A27DB-BD31-4B8C-83A1-F6EECF244321}">
                <p14:modId xmlns:p14="http://schemas.microsoft.com/office/powerpoint/2010/main" val="163156899"/>
              </p:ext>
            </p:extLst>
          </p:nvPr>
        </p:nvGraphicFramePr>
        <p:xfrm>
          <a:off x="824752" y="302031"/>
          <a:ext cx="10542496" cy="5669280"/>
        </p:xfrm>
        <a:graphic>
          <a:graphicData uri="http://schemas.openxmlformats.org/drawingml/2006/table">
            <a:tbl>
              <a:tblPr firstRow="1" bandRow="1">
                <a:tableStyleId>{37CE84F3-28C3-443E-9E96-99CF82512B78}</a:tableStyleId>
              </a:tblPr>
              <a:tblGrid>
                <a:gridCol w="2229089">
                  <a:extLst>
                    <a:ext uri="{9D8B030D-6E8A-4147-A177-3AD203B41FA5}">
                      <a16:colId xmlns:a16="http://schemas.microsoft.com/office/drawing/2014/main" val="1306086594"/>
                    </a:ext>
                  </a:extLst>
                </a:gridCol>
                <a:gridCol w="2495312">
                  <a:extLst>
                    <a:ext uri="{9D8B030D-6E8A-4147-A177-3AD203B41FA5}">
                      <a16:colId xmlns:a16="http://schemas.microsoft.com/office/drawing/2014/main" val="2470143822"/>
                    </a:ext>
                  </a:extLst>
                </a:gridCol>
                <a:gridCol w="5818095">
                  <a:extLst>
                    <a:ext uri="{9D8B030D-6E8A-4147-A177-3AD203B41FA5}">
                      <a16:colId xmlns:a16="http://schemas.microsoft.com/office/drawing/2014/main" val="2722847369"/>
                    </a:ext>
                  </a:extLst>
                </a:gridCol>
              </a:tblGrid>
              <a:tr h="389612">
                <a:tc>
                  <a:txBody>
                    <a:bodyPr/>
                    <a:lstStyle/>
                    <a:p>
                      <a:pPr algn="ctr"/>
                      <a:r>
                        <a:rPr lang="en-US" sz="2400" b="0" dirty="0">
                          <a:solidFill>
                            <a:schemeClr val="accent6"/>
                          </a:solidFill>
                          <a:latin typeface="+mj-lt"/>
                        </a:rPr>
                        <a:t>4 CHAMBERS</a:t>
                      </a:r>
                      <a:endParaRPr lang="en-US" sz="2400" b="0" u="sng" dirty="0">
                        <a:solidFill>
                          <a:schemeClr val="accent6"/>
                        </a:solidFill>
                        <a:latin typeface="+mj-lt"/>
                      </a:endParaRPr>
                    </a:p>
                  </a:txBody>
                  <a:tcP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sz="2400" b="0" u="none" dirty="0">
                          <a:solidFill>
                            <a:schemeClr val="accent6"/>
                          </a:solidFill>
                          <a:latin typeface="+mj-lt"/>
                        </a:rPr>
                        <a:t>8 GREAT VESSELS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sz="2400" b="0" u="none" dirty="0">
                          <a:solidFill>
                            <a:schemeClr val="accent6"/>
                          </a:solidFill>
                          <a:latin typeface="+mj-lt"/>
                        </a:rPr>
                        <a:t>4 VALVES</a:t>
                      </a:r>
                    </a:p>
                  </a:txBody>
                  <a:tcP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66222648"/>
                  </a:ext>
                </a:extLst>
              </a:tr>
              <a:tr h="2502465">
                <a:tc>
                  <a:txBody>
                    <a:bodyPr/>
                    <a:lstStyle/>
                    <a:p>
                      <a:pPr marL="114300" marR="0" indent="0">
                        <a:spcBef>
                          <a:spcPts val="0"/>
                        </a:spcBef>
                        <a:spcAft>
                          <a:spcPts val="0"/>
                        </a:spcAft>
                        <a:buFont typeface="Arial" panose="020B0604020202020204" pitchFamily="34" charset="0"/>
                        <a:buNone/>
                      </a:pPr>
                      <a:r>
                        <a:rPr lang="en-US" sz="2400" b="0" u="sng" dirty="0">
                          <a:solidFill>
                            <a:schemeClr val="tx1"/>
                          </a:solidFill>
                          <a:latin typeface="+mj-lt"/>
                          <a:ea typeface="MS Mincho" panose="02020609040205080304" pitchFamily="49" charset="-128"/>
                          <a:cs typeface="Times New Roman" panose="02020603050405020304" pitchFamily="18" charset="0"/>
                        </a:rPr>
                        <a:t>2 ATRIA</a:t>
                      </a:r>
                      <a:endParaRPr lang="en-US" sz="2000" b="0" u="sng" dirty="0">
                        <a:solidFill>
                          <a:schemeClr val="tx1"/>
                        </a:solidFill>
                        <a:latin typeface="+mj-lt"/>
                        <a:ea typeface="MS Mincho" panose="02020609040205080304" pitchFamily="49" charset="-128"/>
                        <a:cs typeface="Times New Roman" panose="02020603050405020304" pitchFamily="18" charset="0"/>
                      </a:endParaRPr>
                    </a:p>
                    <a:p>
                      <a:pPr marL="114300" marR="0" indent="0">
                        <a:spcBef>
                          <a:spcPts val="0"/>
                        </a:spcBef>
                        <a:spcAft>
                          <a:spcPts val="0"/>
                        </a:spcAft>
                        <a:buFont typeface="Arial" panose="020B0604020202020204" pitchFamily="34" charset="0"/>
                        <a:buNone/>
                      </a:pPr>
                      <a:endParaRPr lang="en-US" sz="1600" b="0" u="sng" dirty="0">
                        <a:solidFill>
                          <a:schemeClr val="tx1"/>
                        </a:solidFill>
                        <a:latin typeface="+mj-lt"/>
                        <a:ea typeface="MS Mincho" panose="02020609040205080304" pitchFamily="49" charset="-128"/>
                        <a:cs typeface="Times New Roman" panose="02020603050405020304" pitchFamily="18" charset="0"/>
                      </a:endParaRPr>
                    </a:p>
                    <a:p>
                      <a:pPr marL="457200" marR="0" indent="-342900">
                        <a:spcBef>
                          <a:spcPts val="0"/>
                        </a:spcBef>
                        <a:spcAft>
                          <a:spcPts val="0"/>
                        </a:spcAft>
                        <a:buFont typeface="Arial" panose="020B0604020202020204" pitchFamily="34" charset="0"/>
                        <a:buChar char="•"/>
                      </a:pPr>
                      <a:r>
                        <a:rPr lang="en-US" sz="2000" b="0" u="none" dirty="0">
                          <a:solidFill>
                            <a:schemeClr val="tx1"/>
                          </a:solidFill>
                          <a:latin typeface="+mn-lt"/>
                          <a:ea typeface="MS Mincho" panose="02020609040205080304" pitchFamily="49" charset="-128"/>
                          <a:cs typeface="Times New Roman" panose="02020603050405020304" pitchFamily="18" charset="0"/>
                        </a:rPr>
                        <a:t>RA &amp; LA</a:t>
                      </a:r>
                    </a:p>
                    <a:p>
                      <a:pPr marL="457200" marR="0" indent="-342900">
                        <a:spcBef>
                          <a:spcPts val="0"/>
                        </a:spcBef>
                        <a:spcAft>
                          <a:spcPts val="0"/>
                        </a:spcAft>
                        <a:buFont typeface="Arial" panose="020B0604020202020204" pitchFamily="34" charset="0"/>
                        <a:buChar char="•"/>
                      </a:pPr>
                      <a:r>
                        <a:rPr lang="en-US" sz="2000" b="0" u="none" dirty="0">
                          <a:solidFill>
                            <a:schemeClr val="tx1"/>
                          </a:solidFill>
                          <a:latin typeface="+mn-lt"/>
                          <a:ea typeface="MS Mincho" panose="02020609040205080304" pitchFamily="49" charset="-128"/>
                          <a:cs typeface="Times New Roman" panose="02020603050405020304" pitchFamily="18" charset="0"/>
                        </a:rPr>
                        <a:t>RAA &amp; LAA</a:t>
                      </a:r>
                    </a:p>
                    <a:p>
                      <a:pPr marL="457200" marR="0" indent="-342900">
                        <a:spcBef>
                          <a:spcPts val="0"/>
                        </a:spcBef>
                        <a:spcAft>
                          <a:spcPts val="0"/>
                        </a:spcAft>
                        <a:buFont typeface="Arial" panose="020B0604020202020204" pitchFamily="34" charset="0"/>
                        <a:buChar char="•"/>
                      </a:pPr>
                      <a:r>
                        <a:rPr lang="en-US" sz="2000" b="0" u="none" dirty="0">
                          <a:solidFill>
                            <a:schemeClr val="tx1"/>
                          </a:solidFill>
                          <a:latin typeface="+mn-lt"/>
                          <a:ea typeface="MS Mincho" panose="02020609040205080304" pitchFamily="49" charset="-128"/>
                          <a:cs typeface="Times New Roman" panose="02020603050405020304" pitchFamily="18" charset="0"/>
                        </a:rPr>
                        <a:t>IAS</a:t>
                      </a:r>
                    </a:p>
                    <a:p>
                      <a:pPr marL="457200" marR="0" indent="-342900">
                        <a:spcBef>
                          <a:spcPts val="0"/>
                        </a:spcBef>
                        <a:spcAft>
                          <a:spcPts val="0"/>
                        </a:spcAft>
                        <a:buFont typeface="Arial" panose="020B0604020202020204" pitchFamily="34" charset="0"/>
                        <a:buChar char="•"/>
                      </a:pPr>
                      <a:r>
                        <a:rPr lang="en-US" sz="2000" b="0" u="none" dirty="0">
                          <a:solidFill>
                            <a:schemeClr val="tx1"/>
                          </a:solidFill>
                          <a:latin typeface="+mn-lt"/>
                          <a:ea typeface="MS Mincho" panose="02020609040205080304" pitchFamily="49" charset="-128"/>
                          <a:cs typeface="Times New Roman" panose="02020603050405020304" pitchFamily="18" charset="0"/>
                        </a:rPr>
                        <a:t>fossa ovalis</a:t>
                      </a:r>
                      <a:endParaRPr lang="en-US" sz="2000" u="none" dirty="0">
                        <a:solidFill>
                          <a:schemeClr val="tx1"/>
                        </a:solidFill>
                        <a:latin typeface="+mn-lt"/>
                        <a:ea typeface="MS Mincho" panose="02020609040205080304" pitchFamily="49" charset="-128"/>
                        <a:cs typeface="Times New Roman" panose="02020603050405020304" pitchFamily="18" charset="0"/>
                      </a:endParaRPr>
                    </a:p>
                    <a:p>
                      <a:pPr marL="457200" marR="0">
                        <a:spcBef>
                          <a:spcPts val="0"/>
                        </a:spcBef>
                        <a:spcAft>
                          <a:spcPts val="0"/>
                        </a:spcAft>
                      </a:pPr>
                      <a:endParaRPr lang="en-US" sz="2000" dirty="0">
                        <a:solidFill>
                          <a:schemeClr val="tx1"/>
                        </a:solidFill>
                        <a:ea typeface="MS Mincho" panose="02020609040205080304" pitchFamily="49" charset="-128"/>
                        <a:cs typeface="Times New Roman" panose="02020603050405020304" pitchFamily="18" charset="0"/>
                      </a:endParaRPr>
                    </a:p>
                    <a:p>
                      <a:pPr marL="114300" marR="0" indent="0">
                        <a:spcBef>
                          <a:spcPts val="0"/>
                        </a:spcBef>
                        <a:spcAft>
                          <a:spcPts val="0"/>
                        </a:spcAft>
                        <a:buFont typeface="Arial" panose="020B0604020202020204" pitchFamily="34" charset="0"/>
                        <a:buNone/>
                      </a:pPr>
                      <a:r>
                        <a:rPr lang="en-US" sz="2400" b="0" u="sng" dirty="0">
                          <a:solidFill>
                            <a:schemeClr val="tx1"/>
                          </a:solidFill>
                          <a:latin typeface="+mj-lt"/>
                          <a:ea typeface="MS Mincho" panose="02020609040205080304" pitchFamily="49" charset="-128"/>
                          <a:cs typeface="Times New Roman" panose="02020603050405020304" pitchFamily="18" charset="0"/>
                        </a:rPr>
                        <a:t>2 VENTRICLES</a:t>
                      </a:r>
                      <a:endParaRPr lang="en-US" sz="2000" b="0" u="sng" dirty="0">
                        <a:solidFill>
                          <a:schemeClr val="tx1"/>
                        </a:solidFill>
                        <a:latin typeface="+mj-lt"/>
                        <a:ea typeface="MS Mincho" panose="02020609040205080304" pitchFamily="49" charset="-128"/>
                        <a:cs typeface="Times New Roman" panose="02020603050405020304" pitchFamily="18" charset="0"/>
                      </a:endParaRPr>
                    </a:p>
                    <a:p>
                      <a:pPr marL="114300" marR="0" indent="0">
                        <a:spcBef>
                          <a:spcPts val="0"/>
                        </a:spcBef>
                        <a:spcAft>
                          <a:spcPts val="0"/>
                        </a:spcAft>
                        <a:buFont typeface="Arial" panose="020B0604020202020204" pitchFamily="34" charset="0"/>
                        <a:buNone/>
                      </a:pPr>
                      <a:endParaRPr lang="en-US" sz="1600" b="0" u="sng" dirty="0">
                        <a:solidFill>
                          <a:schemeClr val="tx1"/>
                        </a:solidFill>
                        <a:latin typeface="+mj-lt"/>
                        <a:ea typeface="MS Mincho" panose="02020609040205080304" pitchFamily="49" charset="-128"/>
                        <a:cs typeface="Times New Roman" panose="02020603050405020304" pitchFamily="18" charset="0"/>
                      </a:endParaRPr>
                    </a:p>
                    <a:p>
                      <a:pPr marL="457200" marR="0" indent="-342900">
                        <a:spcBef>
                          <a:spcPts val="0"/>
                        </a:spcBef>
                        <a:spcAft>
                          <a:spcPts val="0"/>
                        </a:spcAft>
                        <a:buFont typeface="Arial" panose="020B0604020202020204" pitchFamily="34" charset="0"/>
                        <a:buChar char="•"/>
                      </a:pPr>
                      <a:r>
                        <a:rPr lang="en-US" sz="2000" b="0" u="none" dirty="0">
                          <a:solidFill>
                            <a:schemeClr val="tx1"/>
                          </a:solidFill>
                          <a:latin typeface="+mn-lt"/>
                          <a:ea typeface="MS Mincho" panose="02020609040205080304" pitchFamily="49" charset="-128"/>
                          <a:cs typeface="Times New Roman" panose="02020603050405020304" pitchFamily="18" charset="0"/>
                        </a:rPr>
                        <a:t>RV &amp; LV</a:t>
                      </a:r>
                    </a:p>
                    <a:p>
                      <a:pPr marL="457200" marR="0" indent="-342900">
                        <a:spcBef>
                          <a:spcPts val="0"/>
                        </a:spcBef>
                        <a:spcAft>
                          <a:spcPts val="0"/>
                        </a:spcAft>
                        <a:buFont typeface="Arial" panose="020B0604020202020204" pitchFamily="34" charset="0"/>
                        <a:buChar char="•"/>
                      </a:pPr>
                      <a:r>
                        <a:rPr lang="en-US" sz="2000" b="0" u="none" dirty="0">
                          <a:solidFill>
                            <a:schemeClr val="tx1"/>
                          </a:solidFill>
                          <a:latin typeface="+mn-lt"/>
                          <a:ea typeface="MS Mincho" panose="02020609040205080304" pitchFamily="49" charset="-128"/>
                          <a:cs typeface="Times New Roman" panose="02020603050405020304" pitchFamily="18" charset="0"/>
                        </a:rPr>
                        <a:t>IVS</a:t>
                      </a:r>
                    </a:p>
                    <a:p>
                      <a:pPr marL="457200" marR="0" indent="-342900">
                        <a:spcBef>
                          <a:spcPts val="0"/>
                        </a:spcBef>
                        <a:spcAft>
                          <a:spcPts val="0"/>
                        </a:spcAft>
                        <a:buFont typeface="Arial" panose="020B0604020202020204" pitchFamily="34" charset="0"/>
                        <a:buChar char="•"/>
                      </a:pPr>
                      <a:r>
                        <a:rPr lang="en-US" sz="2000" b="0" u="none" dirty="0">
                          <a:solidFill>
                            <a:schemeClr val="tx1"/>
                          </a:solidFill>
                          <a:latin typeface="+mn-lt"/>
                          <a:ea typeface="MS Mincho" panose="02020609040205080304" pitchFamily="49" charset="-128"/>
                          <a:cs typeface="Times New Roman" panose="02020603050405020304" pitchFamily="18" charset="0"/>
                        </a:rPr>
                        <a:t>walls</a:t>
                      </a:r>
                    </a:p>
                    <a:p>
                      <a:pPr marL="457200" marR="0" indent="-342900">
                        <a:spcBef>
                          <a:spcPts val="0"/>
                        </a:spcBef>
                        <a:spcAft>
                          <a:spcPts val="0"/>
                        </a:spcAft>
                        <a:buFont typeface="Arial" panose="020B0604020202020204" pitchFamily="34" charset="0"/>
                        <a:buChar char="•"/>
                      </a:pPr>
                      <a:r>
                        <a:rPr lang="en-US" sz="2000" b="0" u="none" dirty="0">
                          <a:solidFill>
                            <a:schemeClr val="tx1"/>
                          </a:solidFill>
                          <a:latin typeface="+mn-lt"/>
                          <a:ea typeface="MS Mincho" panose="02020609040205080304" pitchFamily="49" charset="-128"/>
                          <a:cs typeface="Times New Roman" panose="02020603050405020304" pitchFamily="18" charset="0"/>
                        </a:rPr>
                        <a:t>apex</a:t>
                      </a:r>
                    </a:p>
                    <a:p>
                      <a:pPr marL="742950" marR="0" indent="-285750">
                        <a:spcBef>
                          <a:spcPts val="0"/>
                        </a:spcBef>
                        <a:spcAft>
                          <a:spcPts val="0"/>
                        </a:spcAft>
                        <a:buFont typeface="Arial" panose="020B0604020202020204" pitchFamily="34" charset="0"/>
                        <a:buChar char="•"/>
                      </a:pPr>
                      <a:endParaRPr lang="en-US" sz="2000" dirty="0">
                        <a:solidFill>
                          <a:schemeClr val="tx1"/>
                        </a:solidFill>
                        <a:ea typeface="MS Mincho" panose="02020609040205080304" pitchFamily="49" charset="-128"/>
                        <a:cs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53975" lvl="1" indent="0">
                        <a:buFont typeface="Arial" panose="020B0604020202020204" pitchFamily="34" charset="0"/>
                        <a:buNone/>
                        <a:tabLst>
                          <a:tab pos="53975" algn="l"/>
                          <a:tab pos="742950" algn="l"/>
                        </a:tabLst>
                      </a:pPr>
                      <a:endParaRPr lang="en-US" sz="2000" u="sng" dirty="0">
                        <a:solidFill>
                          <a:schemeClr val="tx1"/>
                        </a:solidFill>
                        <a:latin typeface="+mj-lt"/>
                      </a:endParaRPr>
                    </a:p>
                    <a:p>
                      <a:pPr marL="53975" lvl="1" indent="0">
                        <a:buFont typeface="Arial" panose="020B0604020202020204" pitchFamily="34" charset="0"/>
                        <a:buNone/>
                        <a:tabLst>
                          <a:tab pos="53975" algn="l"/>
                          <a:tab pos="742950" algn="l"/>
                        </a:tabLst>
                      </a:pPr>
                      <a:endParaRPr lang="en-US" sz="1800" u="sng" dirty="0">
                        <a:solidFill>
                          <a:schemeClr val="tx1"/>
                        </a:solidFill>
                        <a:latin typeface="+mj-lt"/>
                      </a:endParaRPr>
                    </a:p>
                    <a:p>
                      <a:pPr marL="403225" lvl="1" indent="-349250">
                        <a:buFont typeface="Arial" panose="020B0604020202020204" pitchFamily="34" charset="0"/>
                        <a:buChar char="•"/>
                        <a:tabLst>
                          <a:tab pos="53975" algn="l"/>
                          <a:tab pos="742950" algn="l"/>
                        </a:tabLst>
                      </a:pPr>
                      <a:r>
                        <a:rPr lang="en-US" sz="2000" u="none" dirty="0">
                          <a:solidFill>
                            <a:schemeClr val="tx1"/>
                          </a:solidFill>
                          <a:latin typeface="+mn-lt"/>
                        </a:rPr>
                        <a:t>SVC &amp; IVC</a:t>
                      </a:r>
                    </a:p>
                    <a:p>
                      <a:pPr marL="403225" lvl="1" indent="-349250">
                        <a:buFont typeface="Arial" panose="020B0604020202020204" pitchFamily="34" charset="0"/>
                        <a:buChar char="•"/>
                        <a:tabLst>
                          <a:tab pos="53975" algn="l"/>
                          <a:tab pos="742950" algn="l"/>
                        </a:tabLst>
                      </a:pPr>
                      <a:r>
                        <a:rPr lang="en-US" sz="2000" u="none" dirty="0">
                          <a:solidFill>
                            <a:schemeClr val="tx1"/>
                          </a:solidFill>
                          <a:latin typeface="+mn-lt"/>
                        </a:rPr>
                        <a:t>PA </a:t>
                      </a:r>
                    </a:p>
                    <a:p>
                      <a:pPr marL="403225" lvl="1" indent="-349250">
                        <a:buFont typeface="Arial" panose="020B0604020202020204" pitchFamily="34" charset="0"/>
                        <a:buChar char="•"/>
                        <a:tabLst>
                          <a:tab pos="53975" algn="l"/>
                          <a:tab pos="742950" algn="l"/>
                        </a:tabLst>
                      </a:pPr>
                      <a:r>
                        <a:rPr lang="en-US" sz="2000" u="none" dirty="0">
                          <a:solidFill>
                            <a:schemeClr val="tx1"/>
                          </a:solidFill>
                          <a:latin typeface="+mn-lt"/>
                        </a:rPr>
                        <a:t>PV4</a:t>
                      </a:r>
                    </a:p>
                    <a:p>
                      <a:pPr marL="403225" lvl="1" indent="-349250">
                        <a:buFont typeface="Arial" panose="020B0604020202020204" pitchFamily="34" charset="0"/>
                        <a:buChar char="•"/>
                        <a:tabLst>
                          <a:tab pos="53975" algn="l"/>
                          <a:tab pos="742950" algn="l"/>
                        </a:tabLst>
                      </a:pPr>
                      <a:r>
                        <a:rPr lang="en-US" sz="2000" u="none" dirty="0">
                          <a:solidFill>
                            <a:schemeClr val="tx1"/>
                          </a:solidFill>
                          <a:latin typeface="+mn-lt"/>
                        </a:rPr>
                        <a:t>AO</a:t>
                      </a:r>
                    </a:p>
                    <a:p>
                      <a:pPr marL="396875" lvl="1" indent="-342900">
                        <a:buFont typeface="Arial" panose="020B0604020202020204" pitchFamily="34" charset="0"/>
                        <a:buChar char="•"/>
                        <a:tabLst>
                          <a:tab pos="53975" algn="l"/>
                          <a:tab pos="742950" algn="l"/>
                        </a:tabLst>
                      </a:pPr>
                      <a:endParaRPr lang="en-US" sz="2000" u="none" dirty="0">
                        <a:solidFill>
                          <a:schemeClr val="tx1"/>
                        </a:solidFill>
                        <a:latin typeface="+mn-lt"/>
                      </a:endParaRPr>
                    </a:p>
                    <a:p>
                      <a:pPr marL="53975" lvl="1" indent="0">
                        <a:buFont typeface="Arial" panose="020B0604020202020204" pitchFamily="34" charset="0"/>
                        <a:buNone/>
                        <a:tabLst>
                          <a:tab pos="53975" algn="l"/>
                          <a:tab pos="742950" algn="l"/>
                        </a:tabLst>
                      </a:pP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4300" marR="0" indent="0">
                        <a:spcBef>
                          <a:spcPts val="0"/>
                        </a:spcBef>
                        <a:spcAft>
                          <a:spcPts val="0"/>
                        </a:spcAft>
                        <a:buFont typeface="Arial" panose="020B0604020202020204" pitchFamily="34" charset="0"/>
                        <a:buNone/>
                      </a:pPr>
                      <a:r>
                        <a:rPr lang="en-US" sz="2400" b="0" u="sng" kern="1200" dirty="0">
                          <a:solidFill>
                            <a:schemeClr val="tx1"/>
                          </a:solidFill>
                          <a:latin typeface="+mj-lt"/>
                          <a:ea typeface="MS Mincho" panose="02020609040205080304" pitchFamily="49" charset="-128"/>
                          <a:cs typeface="Times New Roman" panose="02020603050405020304" pitchFamily="18" charset="0"/>
                        </a:rPr>
                        <a:t>2 AV</a:t>
                      </a:r>
                      <a:r>
                        <a:rPr lang="en-US" sz="2000" b="0" u="sng" kern="1200" dirty="0">
                          <a:solidFill>
                            <a:schemeClr val="tx1"/>
                          </a:solidFill>
                          <a:latin typeface="+mj-lt"/>
                          <a:ea typeface="MS Mincho" panose="02020609040205080304" pitchFamily="49" charset="-128"/>
                          <a:cs typeface="Times New Roman" panose="02020603050405020304" pitchFamily="18" charset="0"/>
                        </a:rPr>
                        <a:t> </a:t>
                      </a:r>
                      <a:r>
                        <a:rPr lang="en-US" sz="2400" b="0" u="sng" kern="1200" dirty="0">
                          <a:solidFill>
                            <a:schemeClr val="tx1"/>
                          </a:solidFill>
                          <a:latin typeface="+mj-lt"/>
                          <a:ea typeface="MS Mincho" panose="02020609040205080304" pitchFamily="49" charset="-128"/>
                          <a:cs typeface="Times New Roman" panose="02020603050405020304" pitchFamily="18" charset="0"/>
                        </a:rPr>
                        <a:t>VALVES</a:t>
                      </a:r>
                      <a:endParaRPr lang="en-US" sz="2000" b="0" u="sng" kern="1200" dirty="0">
                        <a:solidFill>
                          <a:schemeClr val="tx1"/>
                        </a:solidFill>
                        <a:latin typeface="+mj-lt"/>
                        <a:ea typeface="MS Mincho" panose="02020609040205080304" pitchFamily="49" charset="-128"/>
                        <a:cs typeface="Times New Roman" panose="02020603050405020304" pitchFamily="18" charset="0"/>
                      </a:endParaRPr>
                    </a:p>
                    <a:p>
                      <a:pPr marL="742950" marR="0" indent="-285750">
                        <a:spcBef>
                          <a:spcPts val="0"/>
                        </a:spcBef>
                        <a:spcAft>
                          <a:spcPts val="0"/>
                        </a:spcAft>
                        <a:buFont typeface="Arial" panose="020B0604020202020204" pitchFamily="34" charset="0"/>
                        <a:buChar char="•"/>
                      </a:pPr>
                      <a:endParaRPr lang="en-US" sz="1600" dirty="0">
                        <a:solidFill>
                          <a:schemeClr val="tx1"/>
                        </a:solidFill>
                        <a:ea typeface="MS Mincho" panose="02020609040205080304" pitchFamily="49" charset="-128"/>
                        <a:cs typeface="Times New Roman" panose="02020603050405020304" pitchFamily="18" charset="0"/>
                      </a:endParaRPr>
                    </a:p>
                    <a:p>
                      <a:pPr marL="457200" lvl="1" indent="-341313">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between atria &amp; ventricles</a:t>
                      </a:r>
                    </a:p>
                    <a:p>
                      <a:pPr marL="457200" lvl="1" indent="-341313">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TV &amp; MV</a:t>
                      </a:r>
                    </a:p>
                    <a:p>
                      <a:pPr marL="457200" lvl="1" indent="-341313">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diastolic valves </a:t>
                      </a:r>
                    </a:p>
                    <a:p>
                      <a:pPr marL="457200" lvl="1" indent="-341313">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components:  annulus fibrosus, valvular tissue, chordae tendineae &amp; papillary muscles</a:t>
                      </a:r>
                    </a:p>
                    <a:p>
                      <a:pPr marL="457200" marR="0">
                        <a:spcBef>
                          <a:spcPts val="0"/>
                        </a:spcBef>
                        <a:spcAft>
                          <a:spcPts val="0"/>
                        </a:spcAft>
                      </a:pPr>
                      <a:endParaRPr lang="en-US" sz="2000" dirty="0">
                        <a:solidFill>
                          <a:schemeClr val="tx1"/>
                        </a:solidFill>
                        <a:ea typeface="MS Mincho" panose="02020609040205080304" pitchFamily="49" charset="-128"/>
                        <a:cs typeface="Times New Roman" panose="02020603050405020304" pitchFamily="18" charset="0"/>
                      </a:endParaRPr>
                    </a:p>
                    <a:p>
                      <a:pPr marL="114300" marR="0" indent="0">
                        <a:spcBef>
                          <a:spcPts val="0"/>
                        </a:spcBef>
                        <a:spcAft>
                          <a:spcPts val="0"/>
                        </a:spcAft>
                        <a:buFont typeface="Arial" panose="020B0604020202020204" pitchFamily="34" charset="0"/>
                        <a:buNone/>
                      </a:pPr>
                      <a:r>
                        <a:rPr lang="en-US" sz="2400" b="0" u="sng" kern="1200" dirty="0">
                          <a:solidFill>
                            <a:schemeClr val="tx1"/>
                          </a:solidFill>
                          <a:latin typeface="+mj-lt"/>
                          <a:ea typeface="MS Mincho" panose="02020609040205080304" pitchFamily="49" charset="-128"/>
                          <a:cs typeface="Times New Roman" panose="02020603050405020304" pitchFamily="18" charset="0"/>
                        </a:rPr>
                        <a:t>2 SL</a:t>
                      </a:r>
                      <a:r>
                        <a:rPr lang="en-US" sz="2000" b="0" u="sng" kern="1200" dirty="0">
                          <a:solidFill>
                            <a:schemeClr val="tx1"/>
                          </a:solidFill>
                          <a:latin typeface="+mj-lt"/>
                          <a:ea typeface="MS Mincho" panose="02020609040205080304" pitchFamily="49" charset="-128"/>
                          <a:cs typeface="Times New Roman" panose="02020603050405020304" pitchFamily="18" charset="0"/>
                        </a:rPr>
                        <a:t> </a:t>
                      </a:r>
                      <a:r>
                        <a:rPr lang="en-US" sz="2400" b="0" u="sng" kern="1200" dirty="0">
                          <a:solidFill>
                            <a:schemeClr val="tx1"/>
                          </a:solidFill>
                          <a:latin typeface="+mj-lt"/>
                          <a:ea typeface="MS Mincho" panose="02020609040205080304" pitchFamily="49" charset="-128"/>
                          <a:cs typeface="Times New Roman" panose="02020603050405020304" pitchFamily="18" charset="0"/>
                        </a:rPr>
                        <a:t>VALVES</a:t>
                      </a:r>
                      <a:endParaRPr lang="en-US" sz="2000" b="0" u="sng" kern="1200" dirty="0">
                        <a:solidFill>
                          <a:schemeClr val="tx1"/>
                        </a:solidFill>
                        <a:latin typeface="+mj-lt"/>
                        <a:ea typeface="MS Mincho" panose="02020609040205080304" pitchFamily="49" charset="-128"/>
                        <a:cs typeface="Times New Roman" panose="02020603050405020304" pitchFamily="18" charset="0"/>
                      </a:endParaRPr>
                    </a:p>
                    <a:p>
                      <a:pPr marL="742950" marR="0" indent="-285750">
                        <a:spcBef>
                          <a:spcPts val="0"/>
                        </a:spcBef>
                        <a:spcAft>
                          <a:spcPts val="0"/>
                        </a:spcAft>
                        <a:buFont typeface="Arial" panose="020B0604020202020204" pitchFamily="34" charset="0"/>
                        <a:buChar char="•"/>
                      </a:pPr>
                      <a:endParaRPr lang="en-US" sz="1600" dirty="0">
                        <a:solidFill>
                          <a:schemeClr val="tx1"/>
                        </a:solidFill>
                        <a:ea typeface="MS Mincho" panose="02020609040205080304" pitchFamily="49" charset="-128"/>
                        <a:cs typeface="Times New Roman" panose="02020603050405020304" pitchFamily="18" charset="0"/>
                      </a:endParaRPr>
                    </a:p>
                    <a:p>
                      <a:pPr marL="457200" lvl="1" indent="-342900">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between ventricles &amp; great arteries</a:t>
                      </a:r>
                    </a:p>
                    <a:p>
                      <a:pPr marL="457200" lvl="1" indent="-342900">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PV &amp; AOV</a:t>
                      </a:r>
                    </a:p>
                    <a:p>
                      <a:pPr marL="457200" lvl="1" indent="-342900">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systolic valves</a:t>
                      </a:r>
                    </a:p>
                    <a:p>
                      <a:pPr marL="457200" lvl="1" indent="-342900">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3 pocket-like cusps surrounded by annulus</a:t>
                      </a:r>
                    </a:p>
                    <a:p>
                      <a:pPr marL="457200" lvl="1" indent="-342900">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similar size</a:t>
                      </a:r>
                    </a:p>
                    <a:p>
                      <a:pPr marL="457200" lvl="1" indent="-342900">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significantly smaller than AV valves </a:t>
                      </a:r>
                    </a:p>
                    <a:p>
                      <a:pPr marL="115887" lvl="1" indent="0">
                        <a:buFont typeface="Arial" panose="020B0604020202020204" pitchFamily="34" charset="0"/>
                        <a:buNone/>
                      </a:pPr>
                      <a:endParaRPr lang="en-US" sz="1600"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56073998"/>
                  </a:ext>
                </a:extLst>
              </a:tr>
            </a:tbl>
          </a:graphicData>
        </a:graphic>
      </p:graphicFrame>
      <p:sp>
        <p:nvSpPr>
          <p:cNvPr id="7" name="TextBox 6">
            <a:extLst>
              <a:ext uri="{FF2B5EF4-FFF2-40B4-BE49-F238E27FC236}">
                <a16:creationId xmlns:a16="http://schemas.microsoft.com/office/drawing/2014/main" id="{F4B03278-61A7-F821-FF4C-DBE063E449DA}"/>
              </a:ext>
            </a:extLst>
          </p:cNvPr>
          <p:cNvSpPr txBox="1"/>
          <p:nvPr/>
        </p:nvSpPr>
        <p:spPr>
          <a:xfrm>
            <a:off x="3053924" y="4962128"/>
            <a:ext cx="2504193" cy="707886"/>
          </a:xfrm>
          <a:prstGeom prst="rect">
            <a:avLst/>
          </a:prstGeom>
          <a:noFill/>
        </p:spPr>
        <p:txBody>
          <a:bodyPr wrap="square" rtlCol="0">
            <a:spAutoFit/>
          </a:bodyPr>
          <a:lstStyle/>
          <a:p>
            <a:pPr algn="ctr"/>
            <a:r>
              <a:rPr lang="en-US" sz="2000" dirty="0">
                <a:solidFill>
                  <a:srgbClr val="FF0000"/>
                </a:solidFill>
                <a:latin typeface="Gabriola" pitchFamily="82" charset="0"/>
              </a:rPr>
              <a:t>POP QUIZ!</a:t>
            </a:r>
          </a:p>
          <a:p>
            <a:pPr algn="ctr"/>
            <a:r>
              <a:rPr lang="en-US" sz="2000" dirty="0">
                <a:solidFill>
                  <a:srgbClr val="FF0000"/>
                </a:solidFill>
                <a:latin typeface="Gabriola" pitchFamily="82" charset="0"/>
              </a:rPr>
              <a:t>What are the great arteries?</a:t>
            </a:r>
          </a:p>
        </p:txBody>
      </p:sp>
    </p:spTree>
    <p:extLst>
      <p:ext uri="{BB962C8B-B14F-4D97-AF65-F5344CB8AC3E}">
        <p14:creationId xmlns:p14="http://schemas.microsoft.com/office/powerpoint/2010/main" val="3031277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C54948-D293-4A12-ACD8-B45C74836931}"/>
              </a:ext>
            </a:extLst>
          </p:cNvPr>
          <p:cNvSpPr>
            <a:spLocks noGrp="1"/>
          </p:cNvSpPr>
          <p:nvPr>
            <p:ph type="sldNum" sz="quarter" idx="12"/>
          </p:nvPr>
        </p:nvSpPr>
        <p:spPr/>
        <p:txBody>
          <a:bodyPr/>
          <a:lstStyle/>
          <a:p>
            <a:fld id="{6D22F896-40B5-4ADD-8801-0D06FADFA095}" type="slidenum">
              <a:rPr lang="en-US" smtClean="0"/>
              <a:t>15</a:t>
            </a:fld>
            <a:endParaRPr lang="en-US" dirty="0"/>
          </a:p>
        </p:txBody>
      </p:sp>
      <p:graphicFrame>
        <p:nvGraphicFramePr>
          <p:cNvPr id="6" name="Table 5">
            <a:extLst>
              <a:ext uri="{FF2B5EF4-FFF2-40B4-BE49-F238E27FC236}">
                <a16:creationId xmlns:a16="http://schemas.microsoft.com/office/drawing/2014/main" id="{2DD595C9-A7AF-4568-8E99-5C6DCC67F277}"/>
              </a:ext>
            </a:extLst>
          </p:cNvPr>
          <p:cNvGraphicFramePr>
            <a:graphicFrameLocks noGrp="1"/>
          </p:cNvGraphicFramePr>
          <p:nvPr>
            <p:extLst>
              <p:ext uri="{D42A27DB-BD31-4B8C-83A1-F6EECF244321}">
                <p14:modId xmlns:p14="http://schemas.microsoft.com/office/powerpoint/2010/main" val="2053971097"/>
              </p:ext>
            </p:extLst>
          </p:nvPr>
        </p:nvGraphicFramePr>
        <p:xfrm>
          <a:off x="728866" y="296256"/>
          <a:ext cx="10734261" cy="5045235"/>
        </p:xfrm>
        <a:graphic>
          <a:graphicData uri="http://schemas.openxmlformats.org/drawingml/2006/table">
            <a:tbl>
              <a:tblPr firstRow="1" bandRow="1">
                <a:tableStyleId>{37CE84F3-28C3-443E-9E96-99CF82512B78}</a:tableStyleId>
              </a:tblPr>
              <a:tblGrid>
                <a:gridCol w="10734261">
                  <a:extLst>
                    <a:ext uri="{9D8B030D-6E8A-4147-A177-3AD203B41FA5}">
                      <a16:colId xmlns:a16="http://schemas.microsoft.com/office/drawing/2014/main" val="1306086594"/>
                    </a:ext>
                  </a:extLst>
                </a:gridCol>
              </a:tblGrid>
              <a:tr h="383319">
                <a:tc>
                  <a:txBody>
                    <a:bodyPr/>
                    <a:lstStyle/>
                    <a:p>
                      <a:pPr algn="ctr"/>
                      <a:r>
                        <a:rPr lang="en-US" sz="2400" b="0" dirty="0">
                          <a:solidFill>
                            <a:srgbClr val="FF0000"/>
                          </a:solidFill>
                        </a:rPr>
                        <a:t> </a:t>
                      </a:r>
                      <a:r>
                        <a:rPr lang="en-US" sz="2400" b="0" dirty="0">
                          <a:solidFill>
                            <a:srgbClr val="FF0000"/>
                          </a:solidFill>
                          <a:latin typeface="+mj-lt"/>
                        </a:rPr>
                        <a:t>VALVES</a:t>
                      </a:r>
                      <a:endParaRPr lang="en-US" sz="2400" b="0" u="sng" dirty="0">
                        <a:solidFill>
                          <a:srgbClr val="FF0000"/>
                        </a:solidFill>
                        <a:latin typeface="+mj-l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66222648"/>
                  </a:ext>
                </a:extLst>
              </a:tr>
              <a:tr h="4588035">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56073998"/>
                  </a:ext>
                </a:extLst>
              </a:tr>
            </a:tbl>
          </a:graphicData>
        </a:graphic>
      </p:graphicFrame>
      <p:sp>
        <p:nvSpPr>
          <p:cNvPr id="5" name="TextBox 4">
            <a:extLst>
              <a:ext uri="{FF2B5EF4-FFF2-40B4-BE49-F238E27FC236}">
                <a16:creationId xmlns:a16="http://schemas.microsoft.com/office/drawing/2014/main" id="{6430C012-DBE8-47E7-BEE5-CF7394931426}"/>
              </a:ext>
            </a:extLst>
          </p:cNvPr>
          <p:cNvSpPr txBox="1"/>
          <p:nvPr/>
        </p:nvSpPr>
        <p:spPr>
          <a:xfrm>
            <a:off x="8184776" y="5452662"/>
            <a:ext cx="3278351"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Identify the valve leaflets &amp; cusps #1 - 11.</a:t>
            </a:r>
          </a:p>
        </p:txBody>
      </p:sp>
      <p:sp>
        <p:nvSpPr>
          <p:cNvPr id="9" name="TextBox 8">
            <a:extLst>
              <a:ext uri="{FF2B5EF4-FFF2-40B4-BE49-F238E27FC236}">
                <a16:creationId xmlns:a16="http://schemas.microsoft.com/office/drawing/2014/main" id="{8BD551C1-114F-C44C-9ECE-866EFCAA027A}"/>
              </a:ext>
            </a:extLst>
          </p:cNvPr>
          <p:cNvSpPr txBox="1"/>
          <p:nvPr/>
        </p:nvSpPr>
        <p:spPr>
          <a:xfrm>
            <a:off x="728866" y="5452662"/>
            <a:ext cx="2271745"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type of valve is this?</a:t>
            </a:r>
          </a:p>
        </p:txBody>
      </p:sp>
      <p:pic>
        <p:nvPicPr>
          <p:cNvPr id="13" name="Picture 12">
            <a:extLst>
              <a:ext uri="{FF2B5EF4-FFF2-40B4-BE49-F238E27FC236}">
                <a16:creationId xmlns:a16="http://schemas.microsoft.com/office/drawing/2014/main" id="{5553CCE6-DA03-09CB-A8B0-11620306AE5B}"/>
              </a:ext>
            </a:extLst>
          </p:cNvPr>
          <p:cNvPicPr>
            <a:picLocks noChangeAspect="1"/>
          </p:cNvPicPr>
          <p:nvPr/>
        </p:nvPicPr>
        <p:blipFill>
          <a:blip r:embed="rId2"/>
          <a:stretch>
            <a:fillRect/>
          </a:stretch>
        </p:blipFill>
        <p:spPr>
          <a:xfrm>
            <a:off x="1106525" y="1051395"/>
            <a:ext cx="5142918" cy="3909778"/>
          </a:xfrm>
          <a:prstGeom prst="rect">
            <a:avLst/>
          </a:prstGeom>
        </p:spPr>
      </p:pic>
      <p:pic>
        <p:nvPicPr>
          <p:cNvPr id="7" name="Picture 6">
            <a:extLst>
              <a:ext uri="{FF2B5EF4-FFF2-40B4-BE49-F238E27FC236}">
                <a16:creationId xmlns:a16="http://schemas.microsoft.com/office/drawing/2014/main" id="{E42292F4-BBA8-DEAF-3D77-A33D09CC51FF}"/>
              </a:ext>
            </a:extLst>
          </p:cNvPr>
          <p:cNvPicPr>
            <a:picLocks noChangeAspect="1"/>
          </p:cNvPicPr>
          <p:nvPr/>
        </p:nvPicPr>
        <p:blipFill>
          <a:blip r:embed="rId3"/>
          <a:stretch>
            <a:fillRect/>
          </a:stretch>
        </p:blipFill>
        <p:spPr>
          <a:xfrm>
            <a:off x="6670637" y="1051395"/>
            <a:ext cx="4414838" cy="3907631"/>
          </a:xfrm>
          <a:prstGeom prst="rect">
            <a:avLst/>
          </a:prstGeom>
        </p:spPr>
      </p:pic>
    </p:spTree>
    <p:extLst>
      <p:ext uri="{BB962C8B-B14F-4D97-AF65-F5344CB8AC3E}">
        <p14:creationId xmlns:p14="http://schemas.microsoft.com/office/powerpoint/2010/main" val="3675528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FF2E8-0345-4EB1-AE44-71B98CF61C1F}"/>
              </a:ext>
            </a:extLst>
          </p:cNvPr>
          <p:cNvSpPr>
            <a:spLocks noGrp="1"/>
          </p:cNvSpPr>
          <p:nvPr>
            <p:ph type="sldNum" sz="quarter" idx="12"/>
          </p:nvPr>
        </p:nvSpPr>
        <p:spPr/>
        <p:txBody>
          <a:bodyPr/>
          <a:lstStyle/>
          <a:p>
            <a:fld id="{6D22F896-40B5-4ADD-8801-0D06FADFA095}" type="slidenum">
              <a:rPr lang="en-US" smtClean="0"/>
              <a:t>16</a:t>
            </a:fld>
            <a:endParaRPr lang="en-US" dirty="0"/>
          </a:p>
        </p:txBody>
      </p:sp>
      <p:graphicFrame>
        <p:nvGraphicFramePr>
          <p:cNvPr id="4" name="Table 3">
            <a:extLst>
              <a:ext uri="{FF2B5EF4-FFF2-40B4-BE49-F238E27FC236}">
                <a16:creationId xmlns:a16="http://schemas.microsoft.com/office/drawing/2014/main" id="{3164EF16-861C-423D-A17C-54D503A52EB3}"/>
              </a:ext>
            </a:extLst>
          </p:cNvPr>
          <p:cNvGraphicFramePr>
            <a:graphicFrameLocks noGrp="1"/>
          </p:cNvGraphicFramePr>
          <p:nvPr>
            <p:extLst>
              <p:ext uri="{D42A27DB-BD31-4B8C-83A1-F6EECF244321}">
                <p14:modId xmlns:p14="http://schemas.microsoft.com/office/powerpoint/2010/main" val="2777383231"/>
              </p:ext>
            </p:extLst>
          </p:nvPr>
        </p:nvGraphicFramePr>
        <p:xfrm>
          <a:off x="1055472" y="1216152"/>
          <a:ext cx="10157011" cy="4515104"/>
        </p:xfrm>
        <a:graphic>
          <a:graphicData uri="http://schemas.openxmlformats.org/drawingml/2006/table">
            <a:tbl>
              <a:tblPr firstRow="1" bandRow="1">
                <a:tableStyleId>{5C22544A-7EE6-4342-B048-85BDC9FD1C3A}</a:tableStyleId>
              </a:tblPr>
              <a:tblGrid>
                <a:gridCol w="5031563">
                  <a:extLst>
                    <a:ext uri="{9D8B030D-6E8A-4147-A177-3AD203B41FA5}">
                      <a16:colId xmlns:a16="http://schemas.microsoft.com/office/drawing/2014/main" val="95967159"/>
                    </a:ext>
                  </a:extLst>
                </a:gridCol>
                <a:gridCol w="5125448">
                  <a:extLst>
                    <a:ext uri="{9D8B030D-6E8A-4147-A177-3AD203B41FA5}">
                      <a16:colId xmlns:a16="http://schemas.microsoft.com/office/drawing/2014/main" val="3758891396"/>
                    </a:ext>
                  </a:extLst>
                </a:gridCol>
              </a:tblGrid>
              <a:tr h="2443480">
                <a:tc>
                  <a:txBody>
                    <a:body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186954540"/>
                  </a:ext>
                </a:extLst>
              </a:tr>
              <a:tr h="1954784">
                <a:tc>
                  <a:txBody>
                    <a:bodyPr/>
                    <a:lstStyle/>
                    <a:p>
                      <a:endParaRPr lang="en-US" sz="1800" dirty="0">
                        <a:solidFill>
                          <a:schemeClr val="bg1"/>
                        </a:solidFill>
                      </a:endParaRPr>
                    </a:p>
                    <a:p>
                      <a:endParaRPr lang="en-US" sz="1800" dirty="0">
                        <a:solidFill>
                          <a:schemeClr val="bg1"/>
                        </a:solidFill>
                      </a:endParaRPr>
                    </a:p>
                    <a:p>
                      <a:endParaRPr lang="en-US" sz="1800" dirty="0">
                        <a:solidFill>
                          <a:schemeClr val="bg1"/>
                        </a:solidFill>
                      </a:endParaRPr>
                    </a:p>
                    <a:p>
                      <a:endParaRPr lang="en-US" sz="1800" dirty="0">
                        <a:solidFill>
                          <a:schemeClr val="bg1"/>
                        </a:solidFill>
                      </a:endParaRPr>
                    </a:p>
                    <a:p>
                      <a:endParaRPr lang="en-US" sz="1800" dirty="0">
                        <a:solidFill>
                          <a:schemeClr val="bg1"/>
                        </a:solidFill>
                      </a:endParaRPr>
                    </a:p>
                    <a:p>
                      <a:endParaRPr lang="en-US" sz="18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8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949514577"/>
                  </a:ext>
                </a:extLst>
              </a:tr>
            </a:tbl>
          </a:graphicData>
        </a:graphic>
      </p:graphicFrame>
      <p:sp>
        <p:nvSpPr>
          <p:cNvPr id="13" name="TextBox 12">
            <a:extLst>
              <a:ext uri="{FF2B5EF4-FFF2-40B4-BE49-F238E27FC236}">
                <a16:creationId xmlns:a16="http://schemas.microsoft.com/office/drawing/2014/main" id="{9F57EDC2-6828-439E-8EDA-6A20EA2BA234}"/>
              </a:ext>
            </a:extLst>
          </p:cNvPr>
          <p:cNvSpPr txBox="1"/>
          <p:nvPr/>
        </p:nvSpPr>
        <p:spPr>
          <a:xfrm>
            <a:off x="4974042" y="299048"/>
            <a:ext cx="2243915" cy="707886"/>
          </a:xfrm>
          <a:prstGeom prst="rect">
            <a:avLst/>
          </a:prstGeom>
          <a:noFill/>
        </p:spPr>
        <p:txBody>
          <a:bodyPr wrap="square" rtlCol="0">
            <a:spAutoFit/>
          </a:bodyPr>
          <a:lstStyle/>
          <a:p>
            <a:pPr algn="ctr"/>
            <a:r>
              <a:rPr lang="en-US" sz="2000" dirty="0">
                <a:solidFill>
                  <a:srgbClr val="FF0000"/>
                </a:solidFill>
                <a:latin typeface="Gabriola" pitchFamily="82" charset="0"/>
              </a:rPr>
              <a:t>POP QUIZ!</a:t>
            </a:r>
          </a:p>
          <a:p>
            <a:pPr algn="ctr"/>
            <a:r>
              <a:rPr lang="en-US" sz="2000" dirty="0">
                <a:solidFill>
                  <a:srgbClr val="FF0000"/>
                </a:solidFill>
                <a:latin typeface="Gabriola" pitchFamily="82" charset="0"/>
              </a:rPr>
              <a:t>Identify the valves #1 - 4.</a:t>
            </a:r>
            <a:endParaRPr lang="en-US" dirty="0">
              <a:solidFill>
                <a:srgbClr val="FF0000"/>
              </a:solidFill>
              <a:latin typeface="Gabriola" pitchFamily="82" charset="0"/>
            </a:endParaRPr>
          </a:p>
        </p:txBody>
      </p:sp>
      <p:pic>
        <p:nvPicPr>
          <p:cNvPr id="30" name="Picture 29">
            <a:extLst>
              <a:ext uri="{FF2B5EF4-FFF2-40B4-BE49-F238E27FC236}">
                <a16:creationId xmlns:a16="http://schemas.microsoft.com/office/drawing/2014/main" id="{B803AB03-F1A8-9781-F212-B53362E596F8}"/>
              </a:ext>
            </a:extLst>
          </p:cNvPr>
          <p:cNvPicPr>
            <a:picLocks noChangeAspect="1"/>
          </p:cNvPicPr>
          <p:nvPr/>
        </p:nvPicPr>
        <p:blipFill>
          <a:blip r:embed="rId2"/>
          <a:stretch>
            <a:fillRect/>
          </a:stretch>
        </p:blipFill>
        <p:spPr>
          <a:xfrm>
            <a:off x="6646210" y="1612756"/>
            <a:ext cx="4071938" cy="1807369"/>
          </a:xfrm>
          <a:prstGeom prst="rect">
            <a:avLst/>
          </a:prstGeom>
        </p:spPr>
      </p:pic>
      <p:pic>
        <p:nvPicPr>
          <p:cNvPr id="40" name="Picture 39">
            <a:extLst>
              <a:ext uri="{FF2B5EF4-FFF2-40B4-BE49-F238E27FC236}">
                <a16:creationId xmlns:a16="http://schemas.microsoft.com/office/drawing/2014/main" id="{58EC4306-5CB1-FB9A-7B55-2509CAA80F1C}"/>
              </a:ext>
            </a:extLst>
          </p:cNvPr>
          <p:cNvPicPr>
            <a:picLocks noChangeAspect="1"/>
          </p:cNvPicPr>
          <p:nvPr/>
        </p:nvPicPr>
        <p:blipFill>
          <a:blip r:embed="rId3"/>
          <a:stretch>
            <a:fillRect/>
          </a:stretch>
        </p:blipFill>
        <p:spPr>
          <a:xfrm>
            <a:off x="1450037" y="1559179"/>
            <a:ext cx="4271963" cy="1914525"/>
          </a:xfrm>
          <a:prstGeom prst="rect">
            <a:avLst/>
          </a:prstGeom>
        </p:spPr>
      </p:pic>
      <p:pic>
        <p:nvPicPr>
          <p:cNvPr id="9" name="Picture 8">
            <a:extLst>
              <a:ext uri="{FF2B5EF4-FFF2-40B4-BE49-F238E27FC236}">
                <a16:creationId xmlns:a16="http://schemas.microsoft.com/office/drawing/2014/main" id="{A43599E7-FE75-DC70-BA13-4BF962F7324A}"/>
              </a:ext>
            </a:extLst>
          </p:cNvPr>
          <p:cNvPicPr>
            <a:picLocks noChangeAspect="1"/>
          </p:cNvPicPr>
          <p:nvPr/>
        </p:nvPicPr>
        <p:blipFill>
          <a:blip r:embed="rId4"/>
          <a:stretch>
            <a:fillRect/>
          </a:stretch>
        </p:blipFill>
        <p:spPr>
          <a:xfrm>
            <a:off x="1912724" y="4109388"/>
            <a:ext cx="3346588" cy="1272320"/>
          </a:xfrm>
          <a:prstGeom prst="rect">
            <a:avLst/>
          </a:prstGeom>
        </p:spPr>
      </p:pic>
      <p:pic>
        <p:nvPicPr>
          <p:cNvPr id="11" name="Picture 10">
            <a:extLst>
              <a:ext uri="{FF2B5EF4-FFF2-40B4-BE49-F238E27FC236}">
                <a16:creationId xmlns:a16="http://schemas.microsoft.com/office/drawing/2014/main" id="{92AA7D1A-AC6A-534A-04E5-BE46F0D46A19}"/>
              </a:ext>
            </a:extLst>
          </p:cNvPr>
          <p:cNvPicPr>
            <a:picLocks noChangeAspect="1"/>
          </p:cNvPicPr>
          <p:nvPr/>
        </p:nvPicPr>
        <p:blipFill>
          <a:blip r:embed="rId5"/>
          <a:stretch>
            <a:fillRect/>
          </a:stretch>
        </p:blipFill>
        <p:spPr>
          <a:xfrm>
            <a:off x="6932690" y="4109388"/>
            <a:ext cx="3504883" cy="1272320"/>
          </a:xfrm>
          <a:prstGeom prst="rect">
            <a:avLst/>
          </a:prstGeom>
        </p:spPr>
      </p:pic>
    </p:spTree>
    <p:extLst>
      <p:ext uri="{BB962C8B-B14F-4D97-AF65-F5344CB8AC3E}">
        <p14:creationId xmlns:p14="http://schemas.microsoft.com/office/powerpoint/2010/main" val="2391099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D2A6FD-FB0D-4905-846B-079CBD02BB51}"/>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2" name="Heart 1">
            <a:extLst>
              <a:ext uri="{FF2B5EF4-FFF2-40B4-BE49-F238E27FC236}">
                <a16:creationId xmlns:a16="http://schemas.microsoft.com/office/drawing/2014/main" id="{4BDE7804-C411-4A7A-B993-AACAFA09740C}"/>
              </a:ext>
            </a:extLst>
          </p:cNvPr>
          <p:cNvSpPr/>
          <p:nvPr/>
        </p:nvSpPr>
        <p:spPr>
          <a:xfrm>
            <a:off x="4854387" y="1961040"/>
            <a:ext cx="2483225" cy="2935920"/>
          </a:xfrm>
          <a:prstGeom prst="heart">
            <a:avLst/>
          </a:prstGeom>
          <a:solidFill>
            <a:schemeClr val="bg2">
              <a:lumMod val="90000"/>
            </a:schemeClr>
          </a:solidFill>
          <a:ln w="76200">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Diagram 7">
            <a:extLst>
              <a:ext uri="{FF2B5EF4-FFF2-40B4-BE49-F238E27FC236}">
                <a16:creationId xmlns:a16="http://schemas.microsoft.com/office/drawing/2014/main" id="{F8DBB9C1-1A1C-4665-ABAA-0E1620F98E11}"/>
              </a:ext>
            </a:extLst>
          </p:cNvPr>
          <p:cNvGraphicFramePr/>
          <p:nvPr>
            <p:extLst>
              <p:ext uri="{D42A27DB-BD31-4B8C-83A1-F6EECF244321}">
                <p14:modId xmlns:p14="http://schemas.microsoft.com/office/powerpoint/2010/main" val="1396878661"/>
              </p:ext>
            </p:extLst>
          </p:nvPr>
        </p:nvGraphicFramePr>
        <p:xfrm>
          <a:off x="2196263" y="880794"/>
          <a:ext cx="7799471" cy="5096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7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440115-DC17-4F4C-A472-56EC35D47401}"/>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4" name="Rectangle 2">
            <a:extLst>
              <a:ext uri="{FF2B5EF4-FFF2-40B4-BE49-F238E27FC236}">
                <a16:creationId xmlns:a16="http://schemas.microsoft.com/office/drawing/2014/main" id="{0649CBC3-5D6B-407D-844E-A6E3CA11AD50}"/>
              </a:ext>
            </a:extLst>
          </p:cNvPr>
          <p:cNvSpPr>
            <a:spLocks noChangeArrowheads="1"/>
          </p:cNvSpPr>
          <p:nvPr/>
        </p:nvSpPr>
        <p:spPr bwMode="auto">
          <a:xfrm>
            <a:off x="4478694" y="18474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2" name="Picture 1">
            <a:extLst>
              <a:ext uri="{FF2B5EF4-FFF2-40B4-BE49-F238E27FC236}">
                <a16:creationId xmlns:a16="http://schemas.microsoft.com/office/drawing/2014/main" id="{105426E2-166D-3BD8-5B84-010B5B3043D7}"/>
              </a:ext>
            </a:extLst>
          </p:cNvPr>
          <p:cNvPicPr>
            <a:picLocks noChangeAspect="1"/>
          </p:cNvPicPr>
          <p:nvPr/>
        </p:nvPicPr>
        <p:blipFill>
          <a:blip r:embed="rId2"/>
          <a:stretch>
            <a:fillRect/>
          </a:stretch>
        </p:blipFill>
        <p:spPr>
          <a:xfrm>
            <a:off x="1517060" y="278639"/>
            <a:ext cx="4918478" cy="5772205"/>
          </a:xfrm>
          <a:prstGeom prst="rect">
            <a:avLst/>
          </a:prstGeom>
          <a:ln>
            <a:solidFill>
              <a:schemeClr val="tx1"/>
            </a:solidFill>
          </a:ln>
        </p:spPr>
      </p:pic>
      <p:sp>
        <p:nvSpPr>
          <p:cNvPr id="7" name="TextBox 6">
            <a:extLst>
              <a:ext uri="{FF2B5EF4-FFF2-40B4-BE49-F238E27FC236}">
                <a16:creationId xmlns:a16="http://schemas.microsoft.com/office/drawing/2014/main" id="{348AC9EE-97A9-D0E6-CAF7-23D6A77FCB15}"/>
              </a:ext>
            </a:extLst>
          </p:cNvPr>
          <p:cNvSpPr txBox="1"/>
          <p:nvPr/>
        </p:nvSpPr>
        <p:spPr>
          <a:xfrm>
            <a:off x="6738909" y="855406"/>
            <a:ext cx="4154870" cy="4708981"/>
          </a:xfrm>
          <a:prstGeom prst="rect">
            <a:avLst/>
          </a:prstGeom>
          <a:noFill/>
        </p:spPr>
        <p:txBody>
          <a:bodyPr wrap="square">
            <a:spAutoFit/>
          </a:bodyPr>
          <a:lstStyle/>
          <a:p>
            <a:pPr marL="0" marR="0">
              <a:spcBef>
                <a:spcPts val="0"/>
              </a:spcBef>
              <a:spcAft>
                <a:spcPts val="0"/>
              </a:spcAft>
            </a:pPr>
            <a:r>
              <a:rPr lang="en-US" sz="2000" dirty="0">
                <a:solidFill>
                  <a:schemeClr val="bg2">
                    <a:lumMod val="50000"/>
                  </a:schemeClr>
                </a:solidFill>
                <a:effectLst/>
                <a:ea typeface="Times New Roman" panose="02020603050405020304" pitchFamily="18" charset="0"/>
                <a:cs typeface="Times New Roman" panose="02020603050405020304" pitchFamily="18" charset="0"/>
              </a:rPr>
              <a:t>(1) SUPERIOR VENA CAVA (SVC) </a:t>
            </a:r>
            <a:endParaRPr lang="en-US" sz="2000" dirty="0">
              <a:solidFill>
                <a:schemeClr val="bg2">
                  <a:lumMod val="50000"/>
                </a:schemeClr>
              </a:solidFill>
              <a:effectLst/>
              <a:ea typeface="Times New Roman" panose="02020603050405020304" pitchFamily="18" charset="0"/>
            </a:endParaRPr>
          </a:p>
          <a:p>
            <a:pPr marL="0" marR="0">
              <a:spcBef>
                <a:spcPts val="0"/>
              </a:spcBef>
              <a:spcAft>
                <a:spcPts val="0"/>
              </a:spcAft>
            </a:pPr>
            <a:r>
              <a:rPr lang="en-US" sz="2000" dirty="0">
                <a:solidFill>
                  <a:schemeClr val="bg2">
                    <a:lumMod val="50000"/>
                  </a:schemeClr>
                </a:solidFill>
                <a:effectLst/>
                <a:ea typeface="Times New Roman" panose="02020603050405020304" pitchFamily="18" charset="0"/>
                <a:cs typeface="Times New Roman" panose="02020603050405020304" pitchFamily="18" charset="0"/>
              </a:rPr>
              <a:t>(2) INFERIOR VENA CAVA (IVC)</a:t>
            </a:r>
            <a:endParaRPr lang="en-US" sz="2000" dirty="0">
              <a:solidFill>
                <a:schemeClr val="bg2">
                  <a:lumMod val="50000"/>
                </a:schemeClr>
              </a:solidFill>
              <a:effectLst/>
              <a:ea typeface="Times New Roman" panose="02020603050405020304" pitchFamily="18" charset="0"/>
            </a:endParaRPr>
          </a:p>
          <a:p>
            <a:pPr marL="0" marR="0">
              <a:spcBef>
                <a:spcPts val="0"/>
              </a:spcBef>
              <a:spcAft>
                <a:spcPts val="0"/>
              </a:spcAft>
            </a:pPr>
            <a:r>
              <a:rPr lang="en-US" sz="2000" dirty="0">
                <a:solidFill>
                  <a:schemeClr val="bg2">
                    <a:lumMod val="50000"/>
                  </a:schemeClr>
                </a:solidFill>
                <a:effectLst/>
                <a:ea typeface="Times New Roman" panose="02020603050405020304" pitchFamily="18" charset="0"/>
                <a:cs typeface="Times New Roman" panose="02020603050405020304" pitchFamily="18" charset="0"/>
              </a:rPr>
              <a:t>(3) RIGHT ATRIUM (RA)</a:t>
            </a:r>
            <a:endParaRPr lang="en-US" sz="2000" dirty="0">
              <a:solidFill>
                <a:schemeClr val="bg2">
                  <a:lumMod val="50000"/>
                </a:schemeClr>
              </a:solidFill>
              <a:effectLst/>
              <a:ea typeface="Times New Roman" panose="02020603050405020304" pitchFamily="18" charset="0"/>
            </a:endParaRPr>
          </a:p>
          <a:p>
            <a:pPr marL="0" marR="0">
              <a:spcBef>
                <a:spcPts val="0"/>
              </a:spcBef>
              <a:spcAft>
                <a:spcPts val="0"/>
              </a:spcAft>
            </a:pPr>
            <a:r>
              <a:rPr lang="en-US" sz="2000" dirty="0">
                <a:solidFill>
                  <a:schemeClr val="bg2">
                    <a:lumMod val="50000"/>
                  </a:schemeClr>
                </a:solidFill>
                <a:effectLst/>
                <a:ea typeface="Times New Roman" panose="02020603050405020304" pitchFamily="18" charset="0"/>
                <a:cs typeface="Times New Roman" panose="02020603050405020304" pitchFamily="18" charset="0"/>
              </a:rPr>
              <a:t>(4) TRICUSPID VALVE (TV)</a:t>
            </a:r>
            <a:endParaRPr lang="en-US" sz="2000" dirty="0">
              <a:solidFill>
                <a:schemeClr val="bg2">
                  <a:lumMod val="50000"/>
                </a:schemeClr>
              </a:solidFill>
              <a:effectLst/>
              <a:ea typeface="Times New Roman" panose="02020603050405020304" pitchFamily="18" charset="0"/>
            </a:endParaRPr>
          </a:p>
          <a:p>
            <a:pPr marL="0" marR="0">
              <a:spcBef>
                <a:spcPts val="0"/>
              </a:spcBef>
              <a:spcAft>
                <a:spcPts val="0"/>
              </a:spcAft>
            </a:pPr>
            <a:r>
              <a:rPr lang="en-US" sz="2000" dirty="0">
                <a:solidFill>
                  <a:schemeClr val="bg2">
                    <a:lumMod val="50000"/>
                  </a:schemeClr>
                </a:solidFill>
                <a:effectLst/>
                <a:ea typeface="Times New Roman" panose="02020603050405020304" pitchFamily="18" charset="0"/>
                <a:cs typeface="Times New Roman" panose="02020603050405020304" pitchFamily="18" charset="0"/>
              </a:rPr>
              <a:t>(5) RIGHT VENTRICLE (RV)</a:t>
            </a:r>
            <a:endParaRPr lang="en-US" sz="2000" dirty="0">
              <a:solidFill>
                <a:schemeClr val="bg2">
                  <a:lumMod val="50000"/>
                </a:schemeClr>
              </a:solidFill>
              <a:effectLst/>
              <a:ea typeface="Times New Roman" panose="02020603050405020304" pitchFamily="18" charset="0"/>
            </a:endParaRPr>
          </a:p>
          <a:p>
            <a:pPr marL="0" marR="0">
              <a:spcBef>
                <a:spcPts val="0"/>
              </a:spcBef>
              <a:spcAft>
                <a:spcPts val="0"/>
              </a:spcAft>
            </a:pPr>
            <a:r>
              <a:rPr lang="en-US" sz="2000" dirty="0">
                <a:solidFill>
                  <a:schemeClr val="bg2">
                    <a:lumMod val="50000"/>
                  </a:schemeClr>
                </a:solidFill>
                <a:effectLst/>
                <a:ea typeface="Times New Roman" panose="02020603050405020304" pitchFamily="18" charset="0"/>
                <a:cs typeface="Times New Roman" panose="02020603050405020304" pitchFamily="18" charset="0"/>
              </a:rPr>
              <a:t>(6) PULMONIC VALVE (PV)</a:t>
            </a:r>
            <a:endParaRPr lang="en-US" sz="2000" dirty="0">
              <a:solidFill>
                <a:schemeClr val="bg2">
                  <a:lumMod val="50000"/>
                </a:schemeClr>
              </a:solidFill>
              <a:effectLst/>
              <a:ea typeface="Times New Roman" panose="02020603050405020304" pitchFamily="18" charset="0"/>
            </a:endParaRPr>
          </a:p>
          <a:p>
            <a:pPr marL="0" marR="0">
              <a:spcBef>
                <a:spcPts val="0"/>
              </a:spcBef>
              <a:spcAft>
                <a:spcPts val="0"/>
              </a:spcAft>
            </a:pPr>
            <a:r>
              <a:rPr lang="en-US" sz="2000" dirty="0">
                <a:solidFill>
                  <a:schemeClr val="bg2">
                    <a:lumMod val="50000"/>
                  </a:schemeClr>
                </a:solidFill>
                <a:effectLst/>
                <a:ea typeface="Times New Roman" panose="02020603050405020304" pitchFamily="18" charset="0"/>
                <a:cs typeface="Times New Roman" panose="02020603050405020304" pitchFamily="18" charset="0"/>
              </a:rPr>
              <a:t>(7) PULMONARY ARTERY (PA)</a:t>
            </a:r>
            <a:endParaRPr lang="en-US" sz="2000" dirty="0">
              <a:solidFill>
                <a:schemeClr val="bg2">
                  <a:lumMod val="50000"/>
                </a:schemeClr>
              </a:solidFill>
              <a:effectLst/>
              <a:ea typeface="Times New Roman" panose="02020603050405020304" pitchFamily="18" charset="0"/>
            </a:endParaRPr>
          </a:p>
          <a:p>
            <a:pPr marL="0" marR="0">
              <a:spcBef>
                <a:spcPts val="0"/>
              </a:spcBef>
              <a:spcAft>
                <a:spcPts val="0"/>
              </a:spcAft>
            </a:pPr>
            <a:r>
              <a:rPr lang="en-US" sz="2000" dirty="0">
                <a:solidFill>
                  <a:schemeClr val="bg2">
                    <a:lumMod val="50000"/>
                  </a:schemeClr>
                </a:solidFill>
                <a:effectLst/>
                <a:ea typeface="Times New Roman" panose="02020603050405020304" pitchFamily="18" charset="0"/>
                <a:cs typeface="Times New Roman" panose="02020603050405020304" pitchFamily="18" charset="0"/>
              </a:rPr>
              <a:t>(8) RIGHT PULMONARY ARTERY (RPA)</a:t>
            </a:r>
            <a:endParaRPr lang="en-US" sz="2000" dirty="0">
              <a:solidFill>
                <a:schemeClr val="bg2">
                  <a:lumMod val="50000"/>
                </a:schemeClr>
              </a:solidFill>
              <a:effectLst/>
              <a:ea typeface="Times New Roman" panose="02020603050405020304" pitchFamily="18" charset="0"/>
            </a:endParaRPr>
          </a:p>
          <a:p>
            <a:pPr marL="0" marR="0">
              <a:spcBef>
                <a:spcPts val="0"/>
              </a:spcBef>
              <a:spcAft>
                <a:spcPts val="0"/>
              </a:spcAft>
            </a:pPr>
            <a:r>
              <a:rPr lang="en-US" sz="2000" dirty="0">
                <a:solidFill>
                  <a:schemeClr val="bg2">
                    <a:lumMod val="50000"/>
                  </a:schemeClr>
                </a:solidFill>
                <a:effectLst/>
                <a:ea typeface="Times New Roman" panose="02020603050405020304" pitchFamily="18" charset="0"/>
                <a:cs typeface="Times New Roman" panose="02020603050405020304" pitchFamily="18" charset="0"/>
              </a:rPr>
              <a:t>(9) LEFT PULMONARY ARTERY (LPA)</a:t>
            </a:r>
            <a:endParaRPr lang="en-US" sz="2000" dirty="0">
              <a:solidFill>
                <a:schemeClr val="bg2">
                  <a:lumMod val="50000"/>
                </a:schemeClr>
              </a:solidFill>
              <a:effectLst/>
              <a:ea typeface="Times New Roman" panose="02020603050405020304" pitchFamily="18" charset="0"/>
            </a:endParaRPr>
          </a:p>
          <a:p>
            <a:pPr marL="0" marR="0">
              <a:spcBef>
                <a:spcPts val="0"/>
              </a:spcBef>
              <a:spcAft>
                <a:spcPts val="0"/>
              </a:spcAft>
            </a:pPr>
            <a:r>
              <a:rPr lang="en-US" sz="2000" dirty="0">
                <a:solidFill>
                  <a:srgbClr val="FF0000"/>
                </a:solidFill>
                <a:effectLst/>
                <a:ea typeface="Times New Roman" panose="02020603050405020304" pitchFamily="18" charset="0"/>
                <a:cs typeface="Times New Roman" panose="02020603050405020304" pitchFamily="18" charset="0"/>
              </a:rPr>
              <a:t>(10) PULMONARY VEINS (PV4)</a:t>
            </a:r>
            <a:endParaRPr lang="en-US" sz="2000" dirty="0">
              <a:solidFill>
                <a:srgbClr val="FF0000"/>
              </a:solidFill>
              <a:effectLst/>
              <a:ea typeface="Times New Roman" panose="02020603050405020304" pitchFamily="18" charset="0"/>
            </a:endParaRPr>
          </a:p>
          <a:p>
            <a:pPr marL="0" marR="0">
              <a:spcBef>
                <a:spcPts val="0"/>
              </a:spcBef>
              <a:spcAft>
                <a:spcPts val="0"/>
              </a:spcAft>
            </a:pPr>
            <a:r>
              <a:rPr lang="en-US" sz="2000" dirty="0">
                <a:solidFill>
                  <a:srgbClr val="FF0000"/>
                </a:solidFill>
                <a:effectLst/>
                <a:ea typeface="Times New Roman" panose="02020603050405020304" pitchFamily="18" charset="0"/>
                <a:cs typeface="Times New Roman" panose="02020603050405020304" pitchFamily="18" charset="0"/>
              </a:rPr>
              <a:t>(11) LEFT ATRIUM (LA)</a:t>
            </a:r>
            <a:endParaRPr lang="en-US" sz="2000" dirty="0">
              <a:solidFill>
                <a:srgbClr val="FF0000"/>
              </a:solidFill>
              <a:effectLst/>
              <a:ea typeface="Times New Roman" panose="02020603050405020304" pitchFamily="18" charset="0"/>
            </a:endParaRPr>
          </a:p>
          <a:p>
            <a:pPr marL="0" marR="0">
              <a:spcBef>
                <a:spcPts val="0"/>
              </a:spcBef>
              <a:spcAft>
                <a:spcPts val="0"/>
              </a:spcAft>
            </a:pPr>
            <a:r>
              <a:rPr lang="en-US" sz="2000" dirty="0">
                <a:solidFill>
                  <a:srgbClr val="FF0000"/>
                </a:solidFill>
                <a:effectLst/>
                <a:ea typeface="Times New Roman" panose="02020603050405020304" pitchFamily="18" charset="0"/>
                <a:cs typeface="Times New Roman" panose="02020603050405020304" pitchFamily="18" charset="0"/>
              </a:rPr>
              <a:t>(12) MITRAL VALVE (MV)</a:t>
            </a:r>
            <a:endParaRPr lang="en-US" sz="2000" dirty="0">
              <a:solidFill>
                <a:srgbClr val="FF0000"/>
              </a:solidFill>
              <a:effectLst/>
              <a:ea typeface="Times New Roman" panose="02020603050405020304" pitchFamily="18" charset="0"/>
            </a:endParaRPr>
          </a:p>
          <a:p>
            <a:pPr marL="0" marR="0">
              <a:spcBef>
                <a:spcPts val="0"/>
              </a:spcBef>
              <a:spcAft>
                <a:spcPts val="0"/>
              </a:spcAft>
            </a:pPr>
            <a:r>
              <a:rPr lang="en-US" sz="2000" dirty="0">
                <a:solidFill>
                  <a:srgbClr val="FF0000"/>
                </a:solidFill>
                <a:effectLst/>
                <a:ea typeface="Times New Roman" panose="02020603050405020304" pitchFamily="18" charset="0"/>
                <a:cs typeface="Times New Roman" panose="02020603050405020304" pitchFamily="18" charset="0"/>
              </a:rPr>
              <a:t>(13) LEFT VENTRICLE (LV)</a:t>
            </a:r>
            <a:endParaRPr lang="en-US" sz="2000" dirty="0">
              <a:solidFill>
                <a:srgbClr val="FF0000"/>
              </a:solidFill>
              <a:effectLst/>
              <a:ea typeface="Times New Roman" panose="02020603050405020304" pitchFamily="18" charset="0"/>
            </a:endParaRPr>
          </a:p>
          <a:p>
            <a:pPr marL="0" marR="0">
              <a:spcBef>
                <a:spcPts val="0"/>
              </a:spcBef>
              <a:spcAft>
                <a:spcPts val="0"/>
              </a:spcAft>
            </a:pPr>
            <a:r>
              <a:rPr lang="en-US" sz="2000" dirty="0">
                <a:solidFill>
                  <a:srgbClr val="FF0000"/>
                </a:solidFill>
                <a:effectLst/>
                <a:ea typeface="Times New Roman" panose="02020603050405020304" pitchFamily="18" charset="0"/>
                <a:cs typeface="Times New Roman" panose="02020603050405020304" pitchFamily="18" charset="0"/>
              </a:rPr>
              <a:t>(14) AORTIC VALVE (AOV)</a:t>
            </a:r>
            <a:endParaRPr lang="en-US" sz="2000" dirty="0">
              <a:solidFill>
                <a:srgbClr val="FF0000"/>
              </a:solidFill>
              <a:effectLst/>
              <a:ea typeface="Times New Roman" panose="02020603050405020304" pitchFamily="18" charset="0"/>
            </a:endParaRPr>
          </a:p>
          <a:p>
            <a:pPr marL="0" marR="0">
              <a:spcBef>
                <a:spcPts val="0"/>
              </a:spcBef>
              <a:spcAft>
                <a:spcPts val="0"/>
              </a:spcAft>
            </a:pPr>
            <a:r>
              <a:rPr lang="en-US" sz="2000" dirty="0">
                <a:solidFill>
                  <a:srgbClr val="FF0000"/>
                </a:solidFill>
                <a:effectLst/>
                <a:ea typeface="Times New Roman" panose="02020603050405020304" pitchFamily="18" charset="0"/>
                <a:cs typeface="Times New Roman" panose="02020603050405020304" pitchFamily="18" charset="0"/>
              </a:rPr>
              <a:t>(15 - 19) AORTA (AO) SEGMENTS</a:t>
            </a:r>
            <a:endParaRPr lang="en-US" sz="2000" dirty="0">
              <a:solidFill>
                <a:srgbClr val="FF0000"/>
              </a:solidFill>
              <a:effectLst/>
              <a:ea typeface="Times New Roman" panose="02020603050405020304" pitchFamily="18" charset="0"/>
            </a:endParaRPr>
          </a:p>
        </p:txBody>
      </p:sp>
    </p:spTree>
    <p:extLst>
      <p:ext uri="{BB962C8B-B14F-4D97-AF65-F5344CB8AC3E}">
        <p14:creationId xmlns:p14="http://schemas.microsoft.com/office/powerpoint/2010/main" val="1713159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4484E-6B96-4164-B78E-ADED5F739302}"/>
              </a:ext>
            </a:extLst>
          </p:cNvPr>
          <p:cNvSpPr>
            <a:spLocks noGrp="1"/>
          </p:cNvSpPr>
          <p:nvPr>
            <p:ph type="sldNum" sz="quarter" idx="12"/>
          </p:nvPr>
        </p:nvSpPr>
        <p:spPr/>
        <p:txBody>
          <a:bodyPr/>
          <a:lstStyle/>
          <a:p>
            <a:fld id="{6D22F896-40B5-4ADD-8801-0D06FADFA095}" type="slidenum">
              <a:rPr lang="en-US" smtClean="0"/>
              <a:t>19</a:t>
            </a:fld>
            <a:endParaRPr lang="en-US" dirty="0"/>
          </a:p>
        </p:txBody>
      </p:sp>
      <p:graphicFrame>
        <p:nvGraphicFramePr>
          <p:cNvPr id="6" name="Table 5">
            <a:extLst>
              <a:ext uri="{FF2B5EF4-FFF2-40B4-BE49-F238E27FC236}">
                <a16:creationId xmlns:a16="http://schemas.microsoft.com/office/drawing/2014/main" id="{D74D99ED-BDFB-4C49-BA8C-1C598F28082E}"/>
              </a:ext>
            </a:extLst>
          </p:cNvPr>
          <p:cNvGraphicFramePr>
            <a:graphicFrameLocks noGrp="1"/>
          </p:cNvGraphicFramePr>
          <p:nvPr>
            <p:extLst>
              <p:ext uri="{D42A27DB-BD31-4B8C-83A1-F6EECF244321}">
                <p14:modId xmlns:p14="http://schemas.microsoft.com/office/powerpoint/2010/main" val="1067090930"/>
              </p:ext>
            </p:extLst>
          </p:nvPr>
        </p:nvGraphicFramePr>
        <p:xfrm>
          <a:off x="1734220" y="440532"/>
          <a:ext cx="8723560" cy="4720373"/>
        </p:xfrm>
        <a:graphic>
          <a:graphicData uri="http://schemas.openxmlformats.org/drawingml/2006/table">
            <a:tbl>
              <a:tblPr firstRow="1" bandRow="1">
                <a:tableStyleId>{37CE84F3-28C3-443E-9E96-99CF82512B78}</a:tableStyleId>
              </a:tblPr>
              <a:tblGrid>
                <a:gridCol w="5212930">
                  <a:extLst>
                    <a:ext uri="{9D8B030D-6E8A-4147-A177-3AD203B41FA5}">
                      <a16:colId xmlns:a16="http://schemas.microsoft.com/office/drawing/2014/main" val="1306086594"/>
                    </a:ext>
                  </a:extLst>
                </a:gridCol>
                <a:gridCol w="3510630">
                  <a:extLst>
                    <a:ext uri="{9D8B030D-6E8A-4147-A177-3AD203B41FA5}">
                      <a16:colId xmlns:a16="http://schemas.microsoft.com/office/drawing/2014/main" val="2579457230"/>
                    </a:ext>
                  </a:extLst>
                </a:gridCol>
              </a:tblGrid>
              <a:tr h="531441">
                <a:tc gridSpan="2">
                  <a:txBody>
                    <a:bodyPr/>
                    <a:lstStyle/>
                    <a:p>
                      <a:pPr marL="0" indent="0" algn="l"/>
                      <a:r>
                        <a:rPr lang="en-US" sz="3200" b="0" u="none" dirty="0">
                          <a:solidFill>
                            <a:srgbClr val="FF0000"/>
                          </a:solidFill>
                          <a:latin typeface="+mj-lt"/>
                        </a:rPr>
                        <a:t>ORDER OF FLOW</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4141253">
                <a:tc>
                  <a:txBody>
                    <a:bodyPr/>
                    <a:lstStyle/>
                    <a:p>
                      <a:pPr marL="0" indent="0">
                        <a:buFont typeface="+mj-lt"/>
                        <a:buNone/>
                      </a:pPr>
                      <a:r>
                        <a:rPr lang="en-US" sz="2400" b="0" u="none" dirty="0">
                          <a:solidFill>
                            <a:schemeClr val="bg1"/>
                          </a:solidFill>
                          <a:latin typeface="+mj-lt"/>
                          <a:ea typeface="Times New Roman" panose="02020603050405020304" pitchFamily="18" charset="0"/>
                          <a:cs typeface="Times New Roman" panose="02020603050405020304" pitchFamily="18" charset="0"/>
                        </a:rPr>
                        <a:t>(1) </a:t>
                      </a:r>
                      <a:r>
                        <a:rPr lang="en-US" sz="2400" b="0" u="sng" dirty="0">
                          <a:solidFill>
                            <a:schemeClr val="bg1"/>
                          </a:solidFill>
                          <a:latin typeface="+mj-lt"/>
                          <a:ea typeface="Times New Roman" panose="02020603050405020304" pitchFamily="18" charset="0"/>
                          <a:cs typeface="Times New Roman" panose="02020603050405020304" pitchFamily="18" charset="0"/>
                        </a:rPr>
                        <a:t>SVC</a:t>
                      </a:r>
                    </a:p>
                    <a:p>
                      <a:pPr marL="342900" indent="-342900">
                        <a:buAutoNum type="arabicParenR"/>
                      </a:pPr>
                      <a:endParaRPr lang="en-US" sz="1400" b="0" dirty="0">
                        <a:solidFill>
                          <a:schemeClr val="bg1"/>
                        </a:solidFill>
                        <a:ea typeface="Times New Roman" panose="02020603050405020304" pitchFamily="18" charset="0"/>
                        <a:cs typeface="Times New Roman" panose="02020603050405020304" pitchFamily="18" charset="0"/>
                      </a:endParaRPr>
                    </a:p>
                    <a:p>
                      <a:pPr marL="628650" lvl="1" indent="-285750">
                        <a:lnSpc>
                          <a:spcPct val="100000"/>
                        </a:lnSpc>
                        <a:buFont typeface="Arial" panose="020B0604020202020204" pitchFamily="34" charset="0"/>
                        <a:buChar char="•"/>
                      </a:pPr>
                      <a:r>
                        <a:rPr lang="en-US" sz="2000" b="0" dirty="0">
                          <a:solidFill>
                            <a:schemeClr val="bg1"/>
                          </a:solidFill>
                          <a:ea typeface="Times New Roman" panose="02020603050405020304" pitchFamily="18" charset="0"/>
                          <a:cs typeface="Times New Roman" panose="02020603050405020304" pitchFamily="18" charset="0"/>
                        </a:rPr>
                        <a:t>receives venous blood from upper body</a:t>
                      </a:r>
                    </a:p>
                    <a:p>
                      <a:pPr marL="628650" lvl="1" indent="-285750">
                        <a:lnSpc>
                          <a:spcPct val="100000"/>
                        </a:lnSpc>
                        <a:buFont typeface="Arial" panose="020B0604020202020204" pitchFamily="34" charset="0"/>
                        <a:buChar char="•"/>
                      </a:pPr>
                      <a:r>
                        <a:rPr lang="en-US" sz="2000" b="0" dirty="0">
                          <a:solidFill>
                            <a:schemeClr val="bg1"/>
                          </a:solidFill>
                          <a:ea typeface="Times New Roman" panose="02020603050405020304" pitchFamily="18" charset="0"/>
                          <a:cs typeface="Times New Roman" panose="02020603050405020304" pitchFamily="18" charset="0"/>
                        </a:rPr>
                        <a:t>~ 2 x 7 cm</a:t>
                      </a:r>
                    </a:p>
                    <a:p>
                      <a:pPr marL="0" indent="0">
                        <a:buFont typeface="+mj-lt"/>
                        <a:buNone/>
                      </a:pPr>
                      <a:endParaRPr lang="en-US" sz="2400" b="0" u="none" dirty="0">
                        <a:solidFill>
                          <a:schemeClr val="bg1"/>
                        </a:solidFill>
                        <a:latin typeface="+mn-lt"/>
                        <a:ea typeface="Times New Roman" panose="02020603050405020304" pitchFamily="18" charset="0"/>
                        <a:cs typeface="Times New Roman" panose="02020603050405020304" pitchFamily="18" charset="0"/>
                      </a:endParaRPr>
                    </a:p>
                    <a:p>
                      <a:pPr marL="0" indent="0">
                        <a:buFont typeface="+mj-lt"/>
                        <a:buNone/>
                      </a:pPr>
                      <a:r>
                        <a:rPr lang="en-US" sz="2400" b="0" u="none" dirty="0">
                          <a:solidFill>
                            <a:schemeClr val="bg1"/>
                          </a:solidFill>
                          <a:latin typeface="+mj-lt"/>
                          <a:ea typeface="Times New Roman" panose="02020603050405020304" pitchFamily="18" charset="0"/>
                          <a:cs typeface="Times New Roman" panose="02020603050405020304" pitchFamily="18" charset="0"/>
                        </a:rPr>
                        <a:t>(2) </a:t>
                      </a:r>
                      <a:r>
                        <a:rPr lang="en-US" sz="2400" b="0" u="sng" dirty="0">
                          <a:solidFill>
                            <a:schemeClr val="bg1"/>
                          </a:solidFill>
                          <a:latin typeface="+mj-lt"/>
                          <a:ea typeface="Times New Roman" panose="02020603050405020304" pitchFamily="18" charset="0"/>
                          <a:cs typeface="Times New Roman" panose="02020603050405020304" pitchFamily="18" charset="0"/>
                        </a:rPr>
                        <a:t>IVC</a:t>
                      </a:r>
                    </a:p>
                    <a:p>
                      <a:pPr marL="0" indent="0">
                        <a:buNone/>
                      </a:pPr>
                      <a:endParaRPr lang="en-US" sz="1400" dirty="0">
                        <a:solidFill>
                          <a:schemeClr val="bg1"/>
                        </a:solidFill>
                        <a:ea typeface="Times New Roman" panose="02020603050405020304" pitchFamily="18" charset="0"/>
                        <a:cs typeface="Times New Roman" panose="02020603050405020304" pitchFamily="18" charset="0"/>
                      </a:endParaRPr>
                    </a:p>
                    <a:p>
                      <a:pPr marL="628650" lvl="1" indent="-285750">
                        <a:lnSpc>
                          <a:spcPct val="100000"/>
                        </a:lnSpc>
                        <a:buFont typeface="Arial" panose="020B0604020202020204" pitchFamily="34" charset="0"/>
                        <a:buChar char="•"/>
                        <a:tabLst>
                          <a:tab pos="628650" algn="l"/>
                        </a:tabLst>
                      </a:pPr>
                      <a:r>
                        <a:rPr lang="en-US" sz="2000" dirty="0">
                          <a:solidFill>
                            <a:schemeClr val="bg1"/>
                          </a:solidFill>
                          <a:ea typeface="Times New Roman" panose="02020603050405020304" pitchFamily="18" charset="0"/>
                          <a:cs typeface="Times New Roman" panose="02020603050405020304" pitchFamily="18" charset="0"/>
                        </a:rPr>
                        <a:t>passes along right side of AO</a:t>
                      </a:r>
                    </a:p>
                    <a:p>
                      <a:pPr marL="628650" lvl="1" indent="-285750">
                        <a:lnSpc>
                          <a:spcPct val="100000"/>
                        </a:lnSpc>
                        <a:buFont typeface="Arial" panose="020B0604020202020204" pitchFamily="34" charset="0"/>
                        <a:buChar char="•"/>
                        <a:tabLst>
                          <a:tab pos="628650" algn="l"/>
                        </a:tabLst>
                      </a:pPr>
                      <a:r>
                        <a:rPr lang="en-US" sz="2000" dirty="0">
                          <a:solidFill>
                            <a:schemeClr val="bg1"/>
                          </a:solidFill>
                          <a:ea typeface="Times New Roman" panose="02020603050405020304" pitchFamily="18" charset="0"/>
                          <a:cs typeface="Times New Roman" panose="02020603050405020304" pitchFamily="18" charset="0"/>
                        </a:rPr>
                        <a:t>in front of spine</a:t>
                      </a:r>
                    </a:p>
                    <a:p>
                      <a:pPr marL="628650" lvl="1" indent="-285750">
                        <a:lnSpc>
                          <a:spcPct val="100000"/>
                        </a:lnSpc>
                        <a:buFont typeface="Arial" panose="020B0604020202020204" pitchFamily="34" charset="0"/>
                        <a:buChar char="•"/>
                        <a:tabLst>
                          <a:tab pos="628650" algn="l"/>
                        </a:tabLst>
                      </a:pPr>
                      <a:r>
                        <a:rPr lang="en-US" sz="2000" dirty="0">
                          <a:solidFill>
                            <a:schemeClr val="bg1"/>
                          </a:solidFill>
                          <a:ea typeface="Times New Roman" panose="02020603050405020304" pitchFamily="18" charset="0"/>
                          <a:cs typeface="Times New Roman" panose="02020603050405020304" pitchFamily="18" charset="0"/>
                        </a:rPr>
                        <a:t>receives venous blood from lower body</a:t>
                      </a:r>
                    </a:p>
                    <a:p>
                      <a:pPr marL="628650" lvl="1" indent="-285750">
                        <a:lnSpc>
                          <a:spcPct val="100000"/>
                        </a:lnSpc>
                        <a:buFont typeface="Arial" panose="020B0604020202020204" pitchFamily="34" charset="0"/>
                        <a:buChar char="•"/>
                        <a:tabLst>
                          <a:tab pos="628650" algn="l"/>
                        </a:tabLst>
                      </a:pPr>
                      <a:r>
                        <a:rPr lang="en-US" sz="2000" dirty="0">
                          <a:solidFill>
                            <a:schemeClr val="bg1"/>
                          </a:solidFill>
                          <a:ea typeface="Times New Roman" panose="02020603050405020304" pitchFamily="18" charset="0"/>
                          <a:cs typeface="Times New Roman" panose="02020603050405020304" pitchFamily="18" charset="0"/>
                        </a:rPr>
                        <a:t>diastolic diameter = 1.2 - 2.1 cm</a:t>
                      </a:r>
                    </a:p>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5" name="TextBox 4">
            <a:extLst>
              <a:ext uri="{FF2B5EF4-FFF2-40B4-BE49-F238E27FC236}">
                <a16:creationId xmlns:a16="http://schemas.microsoft.com/office/drawing/2014/main" id="{F5CBEE51-1D1A-4D1A-B602-87D75362DC43}"/>
              </a:ext>
            </a:extLst>
          </p:cNvPr>
          <p:cNvSpPr txBox="1"/>
          <p:nvPr/>
        </p:nvSpPr>
        <p:spPr>
          <a:xfrm>
            <a:off x="6546425" y="5301458"/>
            <a:ext cx="4302493"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Where exactly do the SVC &amp; IVC drain?</a:t>
            </a:r>
          </a:p>
        </p:txBody>
      </p:sp>
      <p:pic>
        <p:nvPicPr>
          <p:cNvPr id="3" name="Picture 2">
            <a:extLst>
              <a:ext uri="{FF2B5EF4-FFF2-40B4-BE49-F238E27FC236}">
                <a16:creationId xmlns:a16="http://schemas.microsoft.com/office/drawing/2014/main" id="{FD609BFE-E4C4-6EEB-4EBA-DDFAFB8EA862}"/>
              </a:ext>
            </a:extLst>
          </p:cNvPr>
          <p:cNvPicPr>
            <a:picLocks noChangeAspect="1"/>
          </p:cNvPicPr>
          <p:nvPr/>
        </p:nvPicPr>
        <p:blipFill>
          <a:blip r:embed="rId2"/>
          <a:stretch>
            <a:fillRect/>
          </a:stretch>
        </p:blipFill>
        <p:spPr>
          <a:xfrm>
            <a:off x="7227147" y="1285360"/>
            <a:ext cx="2938645" cy="3448565"/>
          </a:xfrm>
          <a:prstGeom prst="rect">
            <a:avLst/>
          </a:prstGeom>
        </p:spPr>
      </p:pic>
    </p:spTree>
    <p:extLst>
      <p:ext uri="{BB962C8B-B14F-4D97-AF65-F5344CB8AC3E}">
        <p14:creationId xmlns:p14="http://schemas.microsoft.com/office/powerpoint/2010/main" val="388697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2BCF11-2C81-4CA4-95C3-838D265BCFC3}"/>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3" name="Rectangle 2">
            <a:extLst>
              <a:ext uri="{FF2B5EF4-FFF2-40B4-BE49-F238E27FC236}">
                <a16:creationId xmlns:a16="http://schemas.microsoft.com/office/drawing/2014/main" id="{B28F7D4C-92A5-44E6-8EB4-A32F61DF46A7}"/>
              </a:ext>
            </a:extLst>
          </p:cNvPr>
          <p:cNvSpPr/>
          <p:nvPr/>
        </p:nvSpPr>
        <p:spPr>
          <a:xfrm>
            <a:off x="1198245" y="1613118"/>
            <a:ext cx="9795510" cy="3631763"/>
          </a:xfrm>
          <a:prstGeom prst="rect">
            <a:avLst/>
          </a:prstGeom>
        </p:spPr>
        <p:txBody>
          <a:bodyPr wrap="square">
            <a:spAutoFit/>
          </a:bodyPr>
          <a:lstStyle/>
          <a:p>
            <a:pPr algn="ctr"/>
            <a:r>
              <a:rPr lang="en-US" sz="2400" dirty="0">
                <a:solidFill>
                  <a:schemeClr val="bg1"/>
                </a:solidFill>
                <a:latin typeface="+mj-lt"/>
              </a:rPr>
              <a:t>COPYRIGHT INFRINGEMENT IS A SERIOUS CRIME. </a:t>
            </a:r>
          </a:p>
          <a:p>
            <a:pPr algn="ctr"/>
            <a:endParaRPr lang="en-US" sz="1200" dirty="0">
              <a:solidFill>
                <a:schemeClr val="bg1"/>
              </a:solidFill>
              <a:latin typeface="Lucida Handwriting" pitchFamily="66" charset="0"/>
            </a:endParaRPr>
          </a:p>
          <a:p>
            <a:pPr algn="ctr"/>
            <a:r>
              <a:rPr lang="en-US" sz="1600" dirty="0">
                <a:solidFill>
                  <a:schemeClr val="bg1"/>
                </a:solidFill>
                <a:latin typeface="Lucida Handwriting" pitchFamily="66" charset="0"/>
              </a:rPr>
              <a:t>Please respect my U.S. Copyright &amp; hard work—do not copy/distribute/edit.</a:t>
            </a:r>
          </a:p>
          <a:p>
            <a:pPr algn="ctr"/>
            <a:endParaRPr lang="en-US" sz="1200" dirty="0">
              <a:solidFill>
                <a:schemeClr val="bg1"/>
              </a:solidFill>
              <a:latin typeface="Lucida Handwriting" pitchFamily="66" charset="0"/>
            </a:endParaRPr>
          </a:p>
          <a:p>
            <a:pPr algn="ctr"/>
            <a:endParaRPr lang="en-US" sz="1200" dirty="0">
              <a:solidFill>
                <a:schemeClr val="bg1"/>
              </a:solidFill>
            </a:endParaRPr>
          </a:p>
          <a:p>
            <a:pPr algn="just">
              <a:tabLst>
                <a:tab pos="3200400" algn="l"/>
                <a:tab pos="3486150" algn="l"/>
              </a:tabLst>
            </a:pPr>
            <a:r>
              <a:rPr lang="en-US" sz="1400" kern="1200" dirty="0">
                <a:solidFill>
                  <a:schemeClr val="bg1"/>
                </a:solidFill>
                <a:effectLst/>
                <a:ea typeface="MS Mincho" panose="02020609040205080304" pitchFamily="49" charset="-128"/>
                <a:cs typeface="Times New Roman" panose="02020603050405020304" pitchFamily="18" charset="0"/>
              </a:rPr>
              <a:t>Copyright © 1996, 2002, 2009, 2010, 2011, 2018, 2022.  All rights reserved.  Library of Congress Catalog Card Numbers:  TX0006951179 and </a:t>
            </a:r>
            <a:r>
              <a:rPr lang="en-US" sz="1400" dirty="0">
                <a:solidFill>
                  <a:schemeClr val="bg1"/>
                </a:solidFill>
                <a:ea typeface="MS Mincho" panose="02020609040205080304" pitchFamily="49" charset="-128"/>
                <a:cs typeface="Times New Roman" panose="02020603050405020304" pitchFamily="18" charset="0"/>
              </a:rPr>
              <a:t>TX0008635753</a:t>
            </a:r>
            <a:r>
              <a:rPr lang="en-US" sz="1400" kern="1200" dirty="0">
                <a:solidFill>
                  <a:schemeClr val="bg1"/>
                </a:solidFill>
                <a:effectLst/>
                <a:ea typeface="MS Mincho" panose="02020609040205080304" pitchFamily="49" charset="-128"/>
                <a:cs typeface="Times New Roman" panose="02020603050405020304" pitchFamily="18" charset="0"/>
              </a:rPr>
              <a:t>.</a:t>
            </a:r>
            <a:endParaRPr lang="en-US" sz="1400" dirty="0">
              <a:solidFill>
                <a:schemeClr val="bg1"/>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chemeClr val="bg1"/>
                </a:solidFill>
                <a:effectLst/>
                <a:ea typeface="MS Mincho" panose="02020609040205080304" pitchFamily="49" charset="-128"/>
                <a:cs typeface="Times New Roman" panose="02020603050405020304" pitchFamily="18" charset="0"/>
              </a:rPr>
              <a:t> </a:t>
            </a:r>
            <a:endParaRPr lang="en-US" sz="1400" dirty="0">
              <a:solidFill>
                <a:schemeClr val="bg1"/>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chemeClr val="bg1"/>
                </a:solidFill>
                <a:effectLst/>
                <a:ea typeface="MS Mincho" panose="02020609040205080304" pitchFamily="49" charset="-128"/>
                <a:cs typeface="Times New Roman" panose="02020603050405020304" pitchFamily="18" charset="0"/>
              </a:rPr>
              <a:t>No part of this publication may be published, shared, edited, voiced over, reproduced, stored in a retrieval system, or transmitted, in any form or by any means, electronic, mechanical, photocopying, recording, or otherwise.  </a:t>
            </a:r>
            <a:endParaRPr lang="en-US" sz="1400" dirty="0">
              <a:solidFill>
                <a:schemeClr val="bg1"/>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chemeClr val="bg1"/>
                </a:solidFill>
                <a:effectLst/>
                <a:ea typeface="MS Mincho" panose="02020609040205080304" pitchFamily="49" charset="-128"/>
                <a:cs typeface="Times New Roman" panose="02020603050405020304" pitchFamily="18" charset="0"/>
              </a:rPr>
              <a:t> </a:t>
            </a:r>
            <a:endParaRPr lang="en-US" sz="1400" dirty="0">
              <a:solidFill>
                <a:schemeClr val="bg1"/>
              </a:solidFill>
              <a:effectLst/>
              <a:ea typeface="Times New Roman" panose="02020603050405020304" pitchFamily="18" charset="0"/>
            </a:endParaRPr>
          </a:p>
          <a:p>
            <a:pPr algn="just">
              <a:tabLst>
                <a:tab pos="2834640" algn="l"/>
                <a:tab pos="3486150" algn="l"/>
              </a:tabLst>
            </a:pPr>
            <a:r>
              <a:rPr lang="en-US" sz="1400" kern="1200" dirty="0">
                <a:solidFill>
                  <a:schemeClr val="bg1"/>
                </a:solidFill>
                <a:effectLst/>
                <a:ea typeface="MS Mincho" panose="02020609040205080304" pitchFamily="49" charset="-128"/>
                <a:cs typeface="Times New Roman" panose="02020603050405020304" pitchFamily="18" charset="0"/>
              </a:rPr>
              <a:t>The information in this material is designed to provide education in the field of echocardiography </a:t>
            </a:r>
            <a:r>
              <a:rPr lang="en-US" sz="1400" dirty="0">
                <a:solidFill>
                  <a:schemeClr val="bg1"/>
                </a:solidFill>
                <a:ea typeface="MS Mincho" panose="02020609040205080304" pitchFamily="49" charset="-128"/>
                <a:cs typeface="Times New Roman" panose="02020603050405020304" pitchFamily="18" charset="0"/>
              </a:rPr>
              <a:t>and</a:t>
            </a:r>
            <a:r>
              <a:rPr lang="en-US" sz="1400" kern="1200" dirty="0">
                <a:solidFill>
                  <a:schemeClr val="bg1"/>
                </a:solidFill>
                <a:effectLst/>
                <a:ea typeface="MS Mincho" panose="02020609040205080304" pitchFamily="49" charset="-128"/>
                <a:cs typeface="Times New Roman" panose="02020603050405020304" pitchFamily="18" charset="0"/>
              </a:rPr>
              <a:t> related topics.  It was written, edited, and published by Susan King DeWitt, Author, LLC—a registered cardiac sonographer, not a physician, professional editor, or publishing company. This material does not guarantee a passing grade on the registry exam(s); however, it does discuss most of the test material. References provided do not constitute endorsement of any websites or other sources.  Readers should be aware the information </a:t>
            </a:r>
            <a:r>
              <a:rPr lang="en-US" sz="1400" dirty="0">
                <a:solidFill>
                  <a:schemeClr val="bg1"/>
                </a:solidFill>
                <a:ea typeface="MS Mincho" panose="02020609040205080304" pitchFamily="49" charset="-128"/>
                <a:cs typeface="Times New Roman" panose="02020603050405020304" pitchFamily="18" charset="0"/>
              </a:rPr>
              <a:t>and websites </a:t>
            </a:r>
            <a:r>
              <a:rPr lang="en-US" sz="1400" kern="1200" dirty="0">
                <a:solidFill>
                  <a:schemeClr val="bg1"/>
                </a:solidFill>
                <a:effectLst/>
                <a:ea typeface="MS Mincho" panose="02020609040205080304" pitchFamily="49" charset="-128"/>
                <a:cs typeface="Times New Roman" panose="02020603050405020304" pitchFamily="18" charset="0"/>
              </a:rPr>
              <a:t>listed may change.</a:t>
            </a:r>
            <a:endParaRPr lang="en-US" sz="140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35262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F41D59-3A75-4857-8731-A856F0D49680}"/>
              </a:ext>
            </a:extLst>
          </p:cNvPr>
          <p:cNvSpPr>
            <a:spLocks noGrp="1"/>
          </p:cNvSpPr>
          <p:nvPr>
            <p:ph type="sldNum" sz="quarter" idx="12"/>
          </p:nvPr>
        </p:nvSpPr>
        <p:spPr/>
        <p:txBody>
          <a:bodyPr/>
          <a:lstStyle/>
          <a:p>
            <a:fld id="{6D22F896-40B5-4ADD-8801-0D06FADFA095}" type="slidenum">
              <a:rPr lang="en-US" smtClean="0"/>
              <a:t>20</a:t>
            </a:fld>
            <a:endParaRPr lang="en-US" dirty="0"/>
          </a:p>
        </p:txBody>
      </p:sp>
      <p:graphicFrame>
        <p:nvGraphicFramePr>
          <p:cNvPr id="7" name="Table 6">
            <a:extLst>
              <a:ext uri="{FF2B5EF4-FFF2-40B4-BE49-F238E27FC236}">
                <a16:creationId xmlns:a16="http://schemas.microsoft.com/office/drawing/2014/main" id="{7E58C6C3-648F-44B6-86D3-A85D08E0EFE4}"/>
              </a:ext>
            </a:extLst>
          </p:cNvPr>
          <p:cNvGraphicFramePr>
            <a:graphicFrameLocks noGrp="1"/>
          </p:cNvGraphicFramePr>
          <p:nvPr>
            <p:extLst>
              <p:ext uri="{D42A27DB-BD31-4B8C-83A1-F6EECF244321}">
                <p14:modId xmlns:p14="http://schemas.microsoft.com/office/powerpoint/2010/main" val="3747679675"/>
              </p:ext>
            </p:extLst>
          </p:nvPr>
        </p:nvGraphicFramePr>
        <p:xfrm>
          <a:off x="1449543" y="657399"/>
          <a:ext cx="9292913" cy="4541520"/>
        </p:xfrm>
        <a:graphic>
          <a:graphicData uri="http://schemas.openxmlformats.org/drawingml/2006/table">
            <a:tbl>
              <a:tblPr firstRow="1" bandRow="1">
                <a:tableStyleId>{37CE84F3-28C3-443E-9E96-99CF82512B78}</a:tableStyleId>
              </a:tblPr>
              <a:tblGrid>
                <a:gridCol w="5970494">
                  <a:extLst>
                    <a:ext uri="{9D8B030D-6E8A-4147-A177-3AD203B41FA5}">
                      <a16:colId xmlns:a16="http://schemas.microsoft.com/office/drawing/2014/main" val="1306086594"/>
                    </a:ext>
                  </a:extLst>
                </a:gridCol>
                <a:gridCol w="3322419">
                  <a:extLst>
                    <a:ext uri="{9D8B030D-6E8A-4147-A177-3AD203B41FA5}">
                      <a16:colId xmlns:a16="http://schemas.microsoft.com/office/drawing/2014/main" val="582016488"/>
                    </a:ext>
                  </a:extLst>
                </a:gridCol>
              </a:tblGrid>
              <a:tr h="42480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1676147">
                <a:tc>
                  <a:txBody>
                    <a:bodyPr/>
                    <a:lstStyle/>
                    <a:p>
                      <a:pPr marL="0" indent="0">
                        <a:buNone/>
                      </a:pPr>
                      <a:r>
                        <a:rPr lang="en-US" sz="2400" b="0" u="none" dirty="0">
                          <a:solidFill>
                            <a:schemeClr val="bg1"/>
                          </a:solidFill>
                          <a:latin typeface="+mj-lt"/>
                          <a:ea typeface="Times New Roman" panose="02020603050405020304" pitchFamily="18" charset="0"/>
                          <a:cs typeface="Times New Roman" panose="02020603050405020304" pitchFamily="18" charset="0"/>
                        </a:rPr>
                        <a:t>(3) </a:t>
                      </a:r>
                      <a:r>
                        <a:rPr lang="en-US" sz="2400" b="0" u="sng" dirty="0">
                          <a:solidFill>
                            <a:schemeClr val="bg1"/>
                          </a:solidFill>
                          <a:latin typeface="+mj-lt"/>
                          <a:ea typeface="Times New Roman" panose="02020603050405020304" pitchFamily="18" charset="0"/>
                          <a:cs typeface="Times New Roman" panose="02020603050405020304" pitchFamily="18" charset="0"/>
                        </a:rPr>
                        <a:t>RA</a:t>
                      </a:r>
                    </a:p>
                    <a:p>
                      <a:pPr marL="342900" indent="-342900">
                        <a:buAutoNum type="arabicPeriod" startAt="3"/>
                      </a:pPr>
                      <a:endParaRPr lang="en-US" sz="1400" dirty="0">
                        <a:solidFill>
                          <a:schemeClr val="bg1"/>
                        </a:solidFill>
                        <a:ea typeface="Times New Roman" panose="02020603050405020304" pitchFamily="18" charset="0"/>
                        <a:cs typeface="Times New Roman" panose="02020603050405020304" pitchFamily="18" charset="0"/>
                      </a:endParaRPr>
                    </a:p>
                    <a:p>
                      <a:pPr marL="628650" lvl="1" indent="-341313">
                        <a:buFont typeface="Arial" panose="020B0604020202020204" pitchFamily="34" charset="0"/>
                        <a:buChar char="•"/>
                      </a:pPr>
                      <a:r>
                        <a:rPr lang="en-US" sz="2000" dirty="0">
                          <a:solidFill>
                            <a:schemeClr val="bg1"/>
                          </a:solidFill>
                          <a:ea typeface="MS Mincho" panose="02020609040205080304" pitchFamily="49" charset="-128"/>
                        </a:rPr>
                        <a:t>reservoir for systemic &amp; coronary venous return</a:t>
                      </a:r>
                    </a:p>
                    <a:p>
                      <a:pPr marL="628650" lvl="1" indent="-341313">
                        <a:buFont typeface="Arial" panose="020B0604020202020204" pitchFamily="34" charset="0"/>
                        <a:buChar char="•"/>
                      </a:pPr>
                      <a:r>
                        <a:rPr lang="en-US" sz="2000" dirty="0">
                          <a:solidFill>
                            <a:schemeClr val="bg1"/>
                          </a:solidFill>
                          <a:ea typeface="MS Mincho" panose="02020609040205080304" pitchFamily="49" charset="-128"/>
                        </a:rPr>
                        <a:t>assists in RV filling </a:t>
                      </a:r>
                    </a:p>
                    <a:p>
                      <a:pPr marL="628650" lvl="1" indent="-341313">
                        <a:buFont typeface="Arial" panose="020B0604020202020204" pitchFamily="34" charset="0"/>
                        <a:buChar char="•"/>
                      </a:pPr>
                      <a:r>
                        <a:rPr lang="en-US" sz="2000" dirty="0">
                          <a:solidFill>
                            <a:schemeClr val="bg1"/>
                          </a:solidFill>
                          <a:ea typeface="MS Mincho" panose="02020609040205080304" pitchFamily="49" charset="-128"/>
                        </a:rPr>
                        <a:t>RA filling increases with inspiration</a:t>
                      </a:r>
                      <a:r>
                        <a:rPr lang="en-US" sz="2000" dirty="0">
                          <a:solidFill>
                            <a:schemeClr val="bg1"/>
                          </a:solidFill>
                          <a:ea typeface="MS Mincho" panose="02020609040205080304" pitchFamily="49" charset="-128"/>
                          <a:sym typeface="Wingdings" panose="05000000000000000000" pitchFamily="2" charset="2"/>
                        </a:rPr>
                        <a:t> </a:t>
                      </a:r>
                      <a:endParaRPr lang="en-US" sz="2000" dirty="0">
                        <a:solidFill>
                          <a:schemeClr val="bg1"/>
                        </a:solidFill>
                        <a:ea typeface="MS Mincho" panose="02020609040205080304" pitchFamily="49" charset="-128"/>
                      </a:endParaRPr>
                    </a:p>
                    <a:p>
                      <a:pPr marL="628650" lvl="1"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coronary venous system </a:t>
                      </a:r>
                    </a:p>
                    <a:p>
                      <a:pPr marL="628650" lvl="1"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fossa ovalis</a:t>
                      </a:r>
                    </a:p>
                    <a:p>
                      <a:pPr marL="628650" lvl="1"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eustachian valve</a:t>
                      </a:r>
                    </a:p>
                    <a:p>
                      <a:pPr marL="628650" lvl="1"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Chiari network</a:t>
                      </a:r>
                    </a:p>
                    <a:p>
                      <a:pPr marL="628650" lvl="1"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RAA</a:t>
                      </a:r>
                    </a:p>
                    <a:p>
                      <a:pPr marL="628650" lvl="1"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mean RAP = 2 - 8 mmHg</a:t>
                      </a:r>
                    </a:p>
                    <a:p>
                      <a:pPr marL="628650" lvl="1"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O</a:t>
                      </a:r>
                      <a:r>
                        <a:rPr lang="en-US" sz="2000" baseline="-25000" dirty="0">
                          <a:solidFill>
                            <a:schemeClr val="bg1"/>
                          </a:solidFill>
                          <a:ea typeface="MS Mincho" panose="02020609040205080304" pitchFamily="49" charset="-128"/>
                          <a:cs typeface="Times New Roman" panose="02020603050405020304" pitchFamily="18" charset="0"/>
                        </a:rPr>
                        <a:t>2</a:t>
                      </a:r>
                      <a:r>
                        <a:rPr lang="en-US" sz="2000" dirty="0">
                          <a:solidFill>
                            <a:schemeClr val="bg1"/>
                          </a:solidFill>
                          <a:ea typeface="MS Mincho" panose="02020609040205080304" pitchFamily="49" charset="-128"/>
                          <a:cs typeface="Times New Roman" panose="02020603050405020304" pitchFamily="18" charset="0"/>
                        </a:rPr>
                        <a:t> sat = 75%</a:t>
                      </a:r>
                    </a:p>
                    <a:p>
                      <a:pPr marL="344488" lvl="1" indent="-290513">
                        <a:buFont typeface="Arial" panose="020B0604020202020204" pitchFamily="34" charset="0"/>
                        <a:buChar char="•"/>
                        <a:tabLst>
                          <a:tab pos="53975" algn="l"/>
                          <a:tab pos="742950" algn="l"/>
                        </a:tabLst>
                      </a:pPr>
                      <a:endParaRPr lang="en-US" sz="2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5" name="TextBox 4">
            <a:extLst>
              <a:ext uri="{FF2B5EF4-FFF2-40B4-BE49-F238E27FC236}">
                <a16:creationId xmlns:a16="http://schemas.microsoft.com/office/drawing/2014/main" id="{47CF1A4F-5F38-4205-89B7-55255B9C5821}"/>
              </a:ext>
            </a:extLst>
          </p:cNvPr>
          <p:cNvSpPr txBox="1"/>
          <p:nvPr/>
        </p:nvSpPr>
        <p:spPr>
          <a:xfrm>
            <a:off x="7378058" y="5331179"/>
            <a:ext cx="3418291"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is the O2 sat in the coronary sinus?</a:t>
            </a:r>
          </a:p>
        </p:txBody>
      </p:sp>
      <p:pic>
        <p:nvPicPr>
          <p:cNvPr id="3" name="Picture 2">
            <a:extLst>
              <a:ext uri="{FF2B5EF4-FFF2-40B4-BE49-F238E27FC236}">
                <a16:creationId xmlns:a16="http://schemas.microsoft.com/office/drawing/2014/main" id="{0950F895-FE58-9B48-131C-7614923398DE}"/>
              </a:ext>
            </a:extLst>
          </p:cNvPr>
          <p:cNvPicPr>
            <a:picLocks noChangeAspect="1"/>
          </p:cNvPicPr>
          <p:nvPr/>
        </p:nvPicPr>
        <p:blipFill>
          <a:blip r:embed="rId2"/>
          <a:stretch>
            <a:fillRect/>
          </a:stretch>
        </p:blipFill>
        <p:spPr>
          <a:xfrm>
            <a:off x="7617941" y="1419048"/>
            <a:ext cx="2938527" cy="3450635"/>
          </a:xfrm>
          <a:prstGeom prst="rect">
            <a:avLst/>
          </a:prstGeom>
        </p:spPr>
      </p:pic>
    </p:spTree>
    <p:extLst>
      <p:ext uri="{BB962C8B-B14F-4D97-AF65-F5344CB8AC3E}">
        <p14:creationId xmlns:p14="http://schemas.microsoft.com/office/powerpoint/2010/main" val="1191297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095415-56C7-EBEF-3CD9-E7637F1096BC}"/>
              </a:ext>
            </a:extLst>
          </p:cNvPr>
          <p:cNvSpPr>
            <a:spLocks noGrp="1"/>
          </p:cNvSpPr>
          <p:nvPr>
            <p:ph type="sldNum" sz="quarter" idx="12"/>
          </p:nvPr>
        </p:nvSpPr>
        <p:spPr/>
        <p:txBody>
          <a:bodyPr/>
          <a:lstStyle/>
          <a:p>
            <a:fld id="{6D22F896-40B5-4ADD-8801-0D06FADFA095}" type="slidenum">
              <a:rPr lang="en-US" smtClean="0"/>
              <a:t>21</a:t>
            </a:fld>
            <a:endParaRPr lang="en-US" dirty="0"/>
          </a:p>
        </p:txBody>
      </p:sp>
      <p:graphicFrame>
        <p:nvGraphicFramePr>
          <p:cNvPr id="6" name="Diagram 5">
            <a:extLst>
              <a:ext uri="{FF2B5EF4-FFF2-40B4-BE49-F238E27FC236}">
                <a16:creationId xmlns:a16="http://schemas.microsoft.com/office/drawing/2014/main" id="{DC4CC4A4-C644-A5E7-BF30-A21C9537ABD4}"/>
              </a:ext>
            </a:extLst>
          </p:cNvPr>
          <p:cNvGraphicFramePr/>
          <p:nvPr>
            <p:extLst>
              <p:ext uri="{D42A27DB-BD31-4B8C-83A1-F6EECF244321}">
                <p14:modId xmlns:p14="http://schemas.microsoft.com/office/powerpoint/2010/main" val="1276714575"/>
              </p:ext>
            </p:extLst>
          </p:nvPr>
        </p:nvGraphicFramePr>
        <p:xfrm>
          <a:off x="2031999" y="297657"/>
          <a:ext cx="8128000" cy="50434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3864BC1-609C-F2D2-14A3-35877D2327CD}"/>
              </a:ext>
            </a:extLst>
          </p:cNvPr>
          <p:cNvSpPr txBox="1"/>
          <p:nvPr/>
        </p:nvSpPr>
        <p:spPr>
          <a:xfrm>
            <a:off x="4326421" y="3114523"/>
            <a:ext cx="1174379" cy="1107996"/>
          </a:xfrm>
          <a:prstGeom prst="rect">
            <a:avLst/>
          </a:prstGeom>
          <a:noFill/>
        </p:spPr>
        <p:txBody>
          <a:bodyPr wrap="square" rtlCol="0">
            <a:spAutoFit/>
          </a:bodyPr>
          <a:lstStyle/>
          <a:p>
            <a:r>
              <a:rPr lang="en-US" sz="6600" dirty="0">
                <a:solidFill>
                  <a:schemeClr val="bg2"/>
                </a:solidFill>
                <a:latin typeface="+mj-lt"/>
              </a:rPr>
              <a:t>RA</a:t>
            </a:r>
          </a:p>
        </p:txBody>
      </p:sp>
      <p:sp>
        <p:nvSpPr>
          <p:cNvPr id="5" name="TextBox 4">
            <a:extLst>
              <a:ext uri="{FF2B5EF4-FFF2-40B4-BE49-F238E27FC236}">
                <a16:creationId xmlns:a16="http://schemas.microsoft.com/office/drawing/2014/main" id="{47991A45-95DB-DCB3-52D4-F6FFE7F8D35B}"/>
              </a:ext>
            </a:extLst>
          </p:cNvPr>
          <p:cNvSpPr txBox="1"/>
          <p:nvPr/>
        </p:nvSpPr>
        <p:spPr>
          <a:xfrm>
            <a:off x="1434138" y="4586959"/>
            <a:ext cx="9323723" cy="1508386"/>
          </a:xfrm>
          <a:prstGeom prst="rect">
            <a:avLst/>
          </a:prstGeom>
          <a:noFill/>
        </p:spPr>
        <p:txBody>
          <a:bodyPr wrap="square" rtlCol="0">
            <a:prstTxWarp prst="textArchDown">
              <a:avLst/>
            </a:prstTxWarp>
            <a:spAutoFit/>
          </a:bodyPr>
          <a:lstStyle/>
          <a:p>
            <a:r>
              <a:rPr lang="en-US" sz="5400" dirty="0">
                <a:solidFill>
                  <a:schemeClr val="accent1">
                    <a:lumMod val="50000"/>
                  </a:schemeClr>
                </a:solidFill>
                <a:latin typeface="Jokerman" panose="04090605060D06020702" pitchFamily="82" charset="0"/>
              </a:rPr>
              <a:t>CORONARY VENOUS SYSTEM</a:t>
            </a:r>
          </a:p>
        </p:txBody>
      </p:sp>
    </p:spTree>
    <p:extLst>
      <p:ext uri="{BB962C8B-B14F-4D97-AF65-F5344CB8AC3E}">
        <p14:creationId xmlns:p14="http://schemas.microsoft.com/office/powerpoint/2010/main" val="2688315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F41D59-3A75-4857-8731-A856F0D49680}"/>
              </a:ext>
            </a:extLst>
          </p:cNvPr>
          <p:cNvSpPr>
            <a:spLocks noGrp="1"/>
          </p:cNvSpPr>
          <p:nvPr>
            <p:ph type="sldNum" sz="quarter" idx="12"/>
          </p:nvPr>
        </p:nvSpPr>
        <p:spPr/>
        <p:txBody>
          <a:bodyPr/>
          <a:lstStyle/>
          <a:p>
            <a:fld id="{6D22F896-40B5-4ADD-8801-0D06FADFA095}" type="slidenum">
              <a:rPr lang="en-US" smtClean="0"/>
              <a:t>22</a:t>
            </a:fld>
            <a:endParaRPr lang="en-US" dirty="0"/>
          </a:p>
        </p:txBody>
      </p:sp>
      <p:graphicFrame>
        <p:nvGraphicFramePr>
          <p:cNvPr id="7" name="Table 6">
            <a:extLst>
              <a:ext uri="{FF2B5EF4-FFF2-40B4-BE49-F238E27FC236}">
                <a16:creationId xmlns:a16="http://schemas.microsoft.com/office/drawing/2014/main" id="{7E58C6C3-648F-44B6-86D3-A85D08E0EFE4}"/>
              </a:ext>
            </a:extLst>
          </p:cNvPr>
          <p:cNvGraphicFramePr>
            <a:graphicFrameLocks noGrp="1"/>
          </p:cNvGraphicFramePr>
          <p:nvPr>
            <p:extLst>
              <p:ext uri="{D42A27DB-BD31-4B8C-83A1-F6EECF244321}">
                <p14:modId xmlns:p14="http://schemas.microsoft.com/office/powerpoint/2010/main" val="3029505307"/>
              </p:ext>
            </p:extLst>
          </p:nvPr>
        </p:nvGraphicFramePr>
        <p:xfrm>
          <a:off x="822236" y="272612"/>
          <a:ext cx="10547528" cy="5899588"/>
        </p:xfrm>
        <a:graphic>
          <a:graphicData uri="http://schemas.openxmlformats.org/drawingml/2006/table">
            <a:tbl>
              <a:tblPr firstRow="1" bandRow="1">
                <a:tableStyleId>{37CE84F3-28C3-443E-9E96-99CF82512B78}</a:tableStyleId>
              </a:tblPr>
              <a:tblGrid>
                <a:gridCol w="7317717">
                  <a:extLst>
                    <a:ext uri="{9D8B030D-6E8A-4147-A177-3AD203B41FA5}">
                      <a16:colId xmlns:a16="http://schemas.microsoft.com/office/drawing/2014/main" val="1306086594"/>
                    </a:ext>
                  </a:extLst>
                </a:gridCol>
                <a:gridCol w="3229811">
                  <a:extLst>
                    <a:ext uri="{9D8B030D-6E8A-4147-A177-3AD203B41FA5}">
                      <a16:colId xmlns:a16="http://schemas.microsoft.com/office/drawing/2014/main" val="582016488"/>
                    </a:ext>
                  </a:extLst>
                </a:gridCol>
              </a:tblGrid>
              <a:tr h="47322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5426359">
                <a:tc>
                  <a:txBody>
                    <a:bodyPr/>
                    <a:lstStyle/>
                    <a:p>
                      <a:pPr marL="0" indent="0">
                        <a:buNone/>
                      </a:pPr>
                      <a:r>
                        <a:rPr lang="en-US" sz="2400" b="0" u="none" dirty="0">
                          <a:solidFill>
                            <a:schemeClr val="bg1"/>
                          </a:solidFill>
                          <a:latin typeface="+mj-lt"/>
                          <a:ea typeface="MS Mincho" panose="02020609040205080304" pitchFamily="49" charset="-128"/>
                          <a:cs typeface="Times New Roman" panose="02020603050405020304" pitchFamily="18" charset="0"/>
                        </a:rPr>
                        <a:t>(4) </a:t>
                      </a:r>
                      <a:r>
                        <a:rPr lang="en-US" sz="2400" b="0" u="sng" dirty="0">
                          <a:solidFill>
                            <a:schemeClr val="bg1"/>
                          </a:solidFill>
                          <a:latin typeface="+mj-lt"/>
                          <a:ea typeface="MS Mincho" panose="02020609040205080304" pitchFamily="49" charset="-128"/>
                          <a:cs typeface="Times New Roman" panose="02020603050405020304" pitchFamily="18" charset="0"/>
                        </a:rPr>
                        <a:t>TV</a:t>
                      </a:r>
                    </a:p>
                    <a:p>
                      <a:pPr marL="457200" indent="-457200">
                        <a:buAutoNum type="arabicPeriod" startAt="4"/>
                      </a:pPr>
                      <a:endParaRPr lang="en-US" sz="1400" dirty="0">
                        <a:solidFill>
                          <a:schemeClr val="bg1"/>
                        </a:solidFill>
                        <a:ea typeface="MS Mincho" panose="02020609040205080304" pitchFamily="49" charset="-128"/>
                        <a:cs typeface="Times New Roman" panose="02020603050405020304" pitchFamily="18" charset="0"/>
                      </a:endParaRPr>
                    </a:p>
                    <a:p>
                      <a:pPr marL="6858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largest valve &amp; closest to apex</a:t>
                      </a:r>
                    </a:p>
                    <a:p>
                      <a:pPr marL="6858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between RA &amp; RV</a:t>
                      </a:r>
                    </a:p>
                    <a:p>
                      <a:pPr marL="6858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3 leaflets: anterior, medial/septal &amp; posterior</a:t>
                      </a:r>
                    </a:p>
                    <a:p>
                      <a:pPr marL="6858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chordae tendineae </a:t>
                      </a:r>
                      <a:r>
                        <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rPr>
                        <a:t> paps  RV walls</a:t>
                      </a:r>
                      <a:endParaRPr lang="en-US" sz="2000" dirty="0">
                        <a:solidFill>
                          <a:schemeClr val="bg1"/>
                        </a:solidFill>
                        <a:ea typeface="MS Mincho" panose="02020609040205080304" pitchFamily="49" charset="-128"/>
                        <a:cs typeface="Times New Roman" panose="02020603050405020304" pitchFamily="18" charset="0"/>
                      </a:endParaRPr>
                    </a:p>
                    <a:p>
                      <a:pPr marL="6858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compared to MV: TV larger, leaflets thinner, closer to apex, paps more discreet &amp; vary by number/arrangement</a:t>
                      </a:r>
                    </a:p>
                    <a:p>
                      <a:pPr marL="6858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TVA = 7 - 9 cm</a:t>
                      </a:r>
                      <a:r>
                        <a:rPr lang="en-US" sz="2000" baseline="30000" dirty="0">
                          <a:solidFill>
                            <a:schemeClr val="bg1"/>
                          </a:solidFill>
                          <a:ea typeface="MS Mincho" panose="02020609040205080304" pitchFamily="49" charset="-128"/>
                          <a:cs typeface="Times New Roman" panose="02020603050405020304" pitchFamily="18" charset="0"/>
                        </a:rPr>
                        <a:t>2</a:t>
                      </a:r>
                    </a:p>
                    <a:p>
                      <a:pPr marL="6858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TV velocity = 0.3 - 0.7 m/s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8" name="TextBox 7">
            <a:extLst>
              <a:ext uri="{FF2B5EF4-FFF2-40B4-BE49-F238E27FC236}">
                <a16:creationId xmlns:a16="http://schemas.microsoft.com/office/drawing/2014/main" id="{E8C287C2-D06E-48DB-8253-FFFF54EAC73D}"/>
              </a:ext>
            </a:extLst>
          </p:cNvPr>
          <p:cNvSpPr txBox="1"/>
          <p:nvPr/>
        </p:nvSpPr>
        <p:spPr>
          <a:xfrm>
            <a:off x="8146243" y="5185022"/>
            <a:ext cx="3211882"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Which valve has the largest area? </a:t>
            </a:r>
          </a:p>
        </p:txBody>
      </p:sp>
      <p:pic>
        <p:nvPicPr>
          <p:cNvPr id="3" name="Picture 2">
            <a:extLst>
              <a:ext uri="{FF2B5EF4-FFF2-40B4-BE49-F238E27FC236}">
                <a16:creationId xmlns:a16="http://schemas.microsoft.com/office/drawing/2014/main" id="{0E095A29-2D97-4FCB-A611-B3F5A8A66732}"/>
              </a:ext>
            </a:extLst>
          </p:cNvPr>
          <p:cNvPicPr>
            <a:picLocks noChangeAspect="1"/>
          </p:cNvPicPr>
          <p:nvPr/>
        </p:nvPicPr>
        <p:blipFill>
          <a:blip r:embed="rId2"/>
          <a:stretch>
            <a:fillRect/>
          </a:stretch>
        </p:blipFill>
        <p:spPr>
          <a:xfrm>
            <a:off x="8282921" y="1014101"/>
            <a:ext cx="2938527" cy="3450635"/>
          </a:xfrm>
          <a:prstGeom prst="rect">
            <a:avLst/>
          </a:prstGeom>
        </p:spPr>
      </p:pic>
      <p:pic>
        <p:nvPicPr>
          <p:cNvPr id="9" name="Picture 8">
            <a:extLst>
              <a:ext uri="{FF2B5EF4-FFF2-40B4-BE49-F238E27FC236}">
                <a16:creationId xmlns:a16="http://schemas.microsoft.com/office/drawing/2014/main" id="{32DF5731-231E-4C31-157E-F088C81E011E}"/>
              </a:ext>
            </a:extLst>
          </p:cNvPr>
          <p:cNvPicPr>
            <a:picLocks noChangeAspect="1"/>
          </p:cNvPicPr>
          <p:nvPr/>
        </p:nvPicPr>
        <p:blipFill>
          <a:blip r:embed="rId3"/>
          <a:stretch>
            <a:fillRect/>
          </a:stretch>
        </p:blipFill>
        <p:spPr>
          <a:xfrm>
            <a:off x="2481884" y="4071046"/>
            <a:ext cx="4025741" cy="1804178"/>
          </a:xfrm>
          <a:prstGeom prst="rect">
            <a:avLst/>
          </a:prstGeom>
        </p:spPr>
      </p:pic>
    </p:spTree>
    <p:extLst>
      <p:ext uri="{BB962C8B-B14F-4D97-AF65-F5344CB8AC3E}">
        <p14:creationId xmlns:p14="http://schemas.microsoft.com/office/powerpoint/2010/main" val="1902924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1A78C8-4EB7-4C68-8C1F-46D1BC4F3C57}"/>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3" name="Rectangle 2">
            <a:extLst>
              <a:ext uri="{FF2B5EF4-FFF2-40B4-BE49-F238E27FC236}">
                <a16:creationId xmlns:a16="http://schemas.microsoft.com/office/drawing/2014/main" id="{9F47C1BE-CDAC-4EBE-85B0-368A94608DD3}"/>
              </a:ext>
            </a:extLst>
          </p:cNvPr>
          <p:cNvSpPr/>
          <p:nvPr/>
        </p:nvSpPr>
        <p:spPr>
          <a:xfrm>
            <a:off x="1120764" y="872089"/>
            <a:ext cx="5474285" cy="861774"/>
          </a:xfrm>
          <a:prstGeom prst="rect">
            <a:avLst/>
          </a:prstGeom>
        </p:spPr>
        <p:txBody>
          <a:bodyPr wrap="square">
            <a:spAutoFit/>
          </a:bodyPr>
          <a:lstStyle/>
          <a:p>
            <a:endParaRPr lang="en-US" sz="2000" dirty="0">
              <a:ea typeface="MS Mincho" panose="02020609040205080304" pitchFamily="49" charset="-128"/>
            </a:endParaRPr>
          </a:p>
          <a:p>
            <a:pPr marL="342900" indent="-342900">
              <a:buAutoNum type="arabicPeriod" startAt="4"/>
            </a:pPr>
            <a:endParaRPr lang="en-US" sz="1600" dirty="0">
              <a:ea typeface="MS Mincho" panose="02020609040205080304" pitchFamily="49" charset="-128"/>
              <a:cs typeface="Times New Roman" panose="02020603050405020304" pitchFamily="18" charset="0"/>
            </a:endParaRPr>
          </a:p>
          <a:p>
            <a:endParaRPr lang="en-US" sz="1400" dirty="0">
              <a:ea typeface="MS Mincho" panose="02020609040205080304" pitchFamily="49" charset="-128"/>
              <a:cs typeface="Times New Roman" panose="02020603050405020304" pitchFamily="18" charset="0"/>
            </a:endParaRPr>
          </a:p>
        </p:txBody>
      </p:sp>
      <p:graphicFrame>
        <p:nvGraphicFramePr>
          <p:cNvPr id="6" name="Table 5">
            <a:extLst>
              <a:ext uri="{FF2B5EF4-FFF2-40B4-BE49-F238E27FC236}">
                <a16:creationId xmlns:a16="http://schemas.microsoft.com/office/drawing/2014/main" id="{57D94013-AD8A-474C-9BAC-73F79A049A12}"/>
              </a:ext>
            </a:extLst>
          </p:cNvPr>
          <p:cNvGraphicFramePr>
            <a:graphicFrameLocks noGrp="1"/>
          </p:cNvGraphicFramePr>
          <p:nvPr>
            <p:extLst>
              <p:ext uri="{D42A27DB-BD31-4B8C-83A1-F6EECF244321}">
                <p14:modId xmlns:p14="http://schemas.microsoft.com/office/powerpoint/2010/main" val="1988173705"/>
              </p:ext>
            </p:extLst>
          </p:nvPr>
        </p:nvGraphicFramePr>
        <p:xfrm>
          <a:off x="0" y="398671"/>
          <a:ext cx="12192000" cy="4785360"/>
        </p:xfrm>
        <a:graphic>
          <a:graphicData uri="http://schemas.openxmlformats.org/drawingml/2006/table">
            <a:tbl>
              <a:tblPr firstRow="1" bandRow="1">
                <a:tableStyleId>{37CE84F3-28C3-443E-9E96-99CF82512B78}</a:tableStyleId>
              </a:tblPr>
              <a:tblGrid>
                <a:gridCol w="8910918">
                  <a:extLst>
                    <a:ext uri="{9D8B030D-6E8A-4147-A177-3AD203B41FA5}">
                      <a16:colId xmlns:a16="http://schemas.microsoft.com/office/drawing/2014/main" val="1306086594"/>
                    </a:ext>
                  </a:extLst>
                </a:gridCol>
                <a:gridCol w="3281082">
                  <a:extLst>
                    <a:ext uri="{9D8B030D-6E8A-4147-A177-3AD203B41FA5}">
                      <a16:colId xmlns:a16="http://schemas.microsoft.com/office/drawing/2014/main" val="4010678640"/>
                    </a:ext>
                  </a:extLst>
                </a:gridCol>
              </a:tblGrid>
              <a:tr h="43204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3907705">
                <a:tc>
                  <a:txBody>
                    <a:bodyPr/>
                    <a:lstStyle/>
                    <a:p>
                      <a:pPr marL="0" indent="0">
                        <a:buNone/>
                      </a:pPr>
                      <a:r>
                        <a:rPr lang="en-US" sz="2400" b="0" u="none" dirty="0">
                          <a:solidFill>
                            <a:schemeClr val="bg1"/>
                          </a:solidFill>
                          <a:latin typeface="+mj-lt"/>
                          <a:ea typeface="MS Mincho" panose="02020609040205080304" pitchFamily="49" charset="-128"/>
                          <a:cs typeface="Times New Roman" panose="02020603050405020304" pitchFamily="18" charset="0"/>
                        </a:rPr>
                        <a:t>(5) </a:t>
                      </a:r>
                      <a:r>
                        <a:rPr lang="en-US" sz="2400" b="0" u="sng" dirty="0">
                          <a:solidFill>
                            <a:schemeClr val="bg1"/>
                          </a:solidFill>
                          <a:latin typeface="+mj-lt"/>
                          <a:ea typeface="MS Mincho" panose="02020609040205080304" pitchFamily="49" charset="-128"/>
                          <a:cs typeface="Times New Roman" panose="02020603050405020304" pitchFamily="18" charset="0"/>
                        </a:rPr>
                        <a:t>RV</a:t>
                      </a:r>
                    </a:p>
                    <a:p>
                      <a:pPr marL="342900" indent="-342900">
                        <a:buAutoNum type="arabicPeriod" startAt="5"/>
                      </a:pPr>
                      <a:endParaRPr lang="en-US" sz="1400" dirty="0">
                        <a:solidFill>
                          <a:schemeClr val="bg1"/>
                        </a:solidFill>
                        <a:ea typeface="MS Mincho" panose="02020609040205080304" pitchFamily="49" charset="-128"/>
                        <a:cs typeface="Times New Roman" panose="02020603050405020304" pitchFamily="18" charset="0"/>
                      </a:endParaRPr>
                    </a:p>
                    <a:p>
                      <a:pPr marL="628650" lvl="1" indent="-28575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most anterior chamber, beneath sternum &amp; receives deoxy blood from RA </a:t>
                      </a:r>
                    </a:p>
                    <a:p>
                      <a:pPr marL="628650" lvl="1" indent="-28575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RVIT</a:t>
                      </a:r>
                    </a:p>
                    <a:p>
                      <a:pPr marL="628650" lvl="1" indent="-28575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trabeculations</a:t>
                      </a:r>
                    </a:p>
                    <a:p>
                      <a:pPr marL="6286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ea typeface="MS Mincho" panose="02020609040205080304" pitchFamily="49" charset="-128"/>
                          <a:cs typeface="Times New Roman" panose="02020603050405020304" pitchFamily="18" charset="0"/>
                        </a:rPr>
                        <a:t>moderator band</a:t>
                      </a:r>
                    </a:p>
                    <a:p>
                      <a:pPr marL="6286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ea typeface="MS Mincho" panose="02020609040205080304" pitchFamily="49" charset="-128"/>
                        </a:rPr>
                        <a:t>infundibulum/RVOT</a:t>
                      </a:r>
                    </a:p>
                    <a:p>
                      <a:pPr marL="6286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ea typeface="MS Mincho" panose="02020609040205080304" pitchFamily="49" charset="-128"/>
                        </a:rPr>
                        <a:t>antero-superior RV wall</a:t>
                      </a:r>
                    </a:p>
                    <a:p>
                      <a:pPr marL="628650" lvl="1" indent="-28575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muscular fold</a:t>
                      </a:r>
                      <a:endParaRPr lang="en-US" sz="2000" dirty="0">
                        <a:solidFill>
                          <a:schemeClr val="bg1"/>
                        </a:solidFill>
                        <a:ea typeface="MS Mincho" panose="02020609040205080304" pitchFamily="49" charset="-128"/>
                      </a:endParaRPr>
                    </a:p>
                    <a:p>
                      <a:pPr marL="6286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ea typeface="MS Mincho" panose="02020609040205080304" pitchFamily="49" charset="-128"/>
                          <a:cs typeface="Times New Roman" panose="02020603050405020304" pitchFamily="18" charset="0"/>
                        </a:rPr>
                        <a:t>compared to LV: RV walls are thinner; RV chamber is smaller, more </a:t>
                      </a:r>
                      <a:r>
                        <a:rPr lang="en-US" sz="2000" dirty="0">
                          <a:solidFill>
                            <a:schemeClr val="bg1"/>
                          </a:solidFill>
                          <a:ea typeface="MS Mincho" panose="02020609040205080304" pitchFamily="49" charset="-128"/>
                        </a:rPr>
                        <a:t>triangular &amp; more trabeculated (coarser); moderator band is present</a:t>
                      </a:r>
                    </a:p>
                    <a:p>
                      <a:pPr marL="628650" lvl="1" indent="-285750">
                        <a:buFont typeface="Arial" panose="020B0604020202020204" pitchFamily="34" charset="0"/>
                        <a:buChar char="•"/>
                      </a:pPr>
                      <a:r>
                        <a:rPr lang="en-US" sz="2000" dirty="0">
                          <a:solidFill>
                            <a:schemeClr val="bg1"/>
                          </a:solidFill>
                          <a:ea typeface="MS Mincho" panose="02020609040205080304" pitchFamily="49" charset="-128"/>
                        </a:rPr>
                        <a:t>RVP = 15 - 25 / 2 - 8 mmHg</a:t>
                      </a:r>
                    </a:p>
                    <a:p>
                      <a:pPr marL="628650" lvl="1" indent="-285750">
                        <a:buFont typeface="Arial" panose="020B0604020202020204" pitchFamily="34" charset="0"/>
                        <a:buChar char="•"/>
                      </a:pPr>
                      <a:r>
                        <a:rPr lang="en-US" sz="2000" dirty="0">
                          <a:solidFill>
                            <a:schemeClr val="bg1"/>
                          </a:solidFill>
                          <a:ea typeface="MS Mincho" panose="02020609040205080304" pitchFamily="49" charset="-128"/>
                        </a:rPr>
                        <a:t>O</a:t>
                      </a:r>
                      <a:r>
                        <a:rPr lang="en-US" sz="2000" baseline="-25000" dirty="0">
                          <a:solidFill>
                            <a:schemeClr val="bg1"/>
                          </a:solidFill>
                          <a:ea typeface="MS Mincho" panose="02020609040205080304" pitchFamily="49" charset="-128"/>
                        </a:rPr>
                        <a:t>2</a:t>
                      </a:r>
                      <a:r>
                        <a:rPr lang="en-US" sz="2000" dirty="0">
                          <a:solidFill>
                            <a:schemeClr val="bg1"/>
                          </a:solidFill>
                          <a:ea typeface="MS Mincho" panose="02020609040205080304" pitchFamily="49" charset="-128"/>
                        </a:rPr>
                        <a:t> sat = 75%</a:t>
                      </a:r>
                    </a:p>
                    <a:p>
                      <a:pPr marL="742950" lvl="1" indent="-285750">
                        <a:buFont typeface="Arial" panose="020B0604020202020204" pitchFamily="34" charset="0"/>
                        <a:buChar char="•"/>
                      </a:pPr>
                      <a:endParaRPr lang="en-US" sz="2000" dirty="0">
                        <a:solidFill>
                          <a:schemeClr val="bg1"/>
                        </a:solidFill>
                        <a:ea typeface="MS Mincho" panose="02020609040205080304" pitchFamily="49" charset="-128"/>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742950" lvl="1" indent="-285750">
                        <a:buFont typeface="Arial" panose="020B0604020202020204" pitchFamily="34" charset="0"/>
                        <a:buChar char="•"/>
                      </a:pPr>
                      <a:endParaRPr lang="en-US" sz="20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4" name="TextBox 3">
            <a:extLst>
              <a:ext uri="{FF2B5EF4-FFF2-40B4-BE49-F238E27FC236}">
                <a16:creationId xmlns:a16="http://schemas.microsoft.com/office/drawing/2014/main" id="{8A7CD9BF-1688-4082-A7C9-638808E2EE29}"/>
              </a:ext>
            </a:extLst>
          </p:cNvPr>
          <p:cNvSpPr txBox="1"/>
          <p:nvPr/>
        </p:nvSpPr>
        <p:spPr>
          <a:xfrm>
            <a:off x="8924922" y="5394813"/>
            <a:ext cx="3182471"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 </a:t>
            </a:r>
          </a:p>
          <a:p>
            <a:pPr algn="ctr"/>
            <a:r>
              <a:rPr lang="en-US" sz="2000" dirty="0">
                <a:solidFill>
                  <a:srgbClr val="FF0000"/>
                </a:solidFill>
                <a:latin typeface="Gabriola" panose="04040605051002020D02" pitchFamily="82" charset="0"/>
              </a:rPr>
              <a:t> Compare the RV vs LV trabeculations.</a:t>
            </a:r>
          </a:p>
        </p:txBody>
      </p:sp>
      <p:pic>
        <p:nvPicPr>
          <p:cNvPr id="5" name="Picture 4">
            <a:extLst>
              <a:ext uri="{FF2B5EF4-FFF2-40B4-BE49-F238E27FC236}">
                <a16:creationId xmlns:a16="http://schemas.microsoft.com/office/drawing/2014/main" id="{E0F98BAB-0E1D-7DB9-CA7C-33FF553F6B5D}"/>
              </a:ext>
            </a:extLst>
          </p:cNvPr>
          <p:cNvPicPr>
            <a:picLocks noChangeAspect="1"/>
          </p:cNvPicPr>
          <p:nvPr/>
        </p:nvPicPr>
        <p:blipFill>
          <a:blip r:embed="rId2"/>
          <a:stretch>
            <a:fillRect/>
          </a:stretch>
        </p:blipFill>
        <p:spPr>
          <a:xfrm>
            <a:off x="9087206" y="1182574"/>
            <a:ext cx="2938527" cy="3450635"/>
          </a:xfrm>
          <a:prstGeom prst="rect">
            <a:avLst/>
          </a:prstGeom>
        </p:spPr>
      </p:pic>
      <p:sp>
        <p:nvSpPr>
          <p:cNvPr id="7" name="TextBox 6">
            <a:extLst>
              <a:ext uri="{FF2B5EF4-FFF2-40B4-BE49-F238E27FC236}">
                <a16:creationId xmlns:a16="http://schemas.microsoft.com/office/drawing/2014/main" id="{BC650FC9-4E53-77FB-383A-D496FD569C46}"/>
              </a:ext>
            </a:extLst>
          </p:cNvPr>
          <p:cNvSpPr txBox="1"/>
          <p:nvPr/>
        </p:nvSpPr>
        <p:spPr>
          <a:xfrm>
            <a:off x="84607" y="5394813"/>
            <a:ext cx="3773299"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 </a:t>
            </a:r>
          </a:p>
          <a:p>
            <a:pPr algn="ctr"/>
            <a:r>
              <a:rPr lang="en-US" sz="2000" dirty="0">
                <a:solidFill>
                  <a:srgbClr val="FF0000"/>
                </a:solidFill>
                <a:latin typeface="Gabriola" panose="04040605051002020D02" pitchFamily="82" charset="0"/>
              </a:rPr>
              <a:t> What is another name for the infundibulum?</a:t>
            </a:r>
          </a:p>
        </p:txBody>
      </p:sp>
    </p:spTree>
    <p:extLst>
      <p:ext uri="{BB962C8B-B14F-4D97-AF65-F5344CB8AC3E}">
        <p14:creationId xmlns:p14="http://schemas.microsoft.com/office/powerpoint/2010/main" val="3789835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4BE56-9830-4934-B208-1915DE0C8146}"/>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3" name="Rectangle 2">
            <a:extLst>
              <a:ext uri="{FF2B5EF4-FFF2-40B4-BE49-F238E27FC236}">
                <a16:creationId xmlns:a16="http://schemas.microsoft.com/office/drawing/2014/main" id="{5DB8BBB8-0774-4053-99D6-3C6C52B4F324}"/>
              </a:ext>
            </a:extLst>
          </p:cNvPr>
          <p:cNvSpPr/>
          <p:nvPr/>
        </p:nvSpPr>
        <p:spPr>
          <a:xfrm>
            <a:off x="1112311" y="946300"/>
            <a:ext cx="6289515" cy="646331"/>
          </a:xfrm>
          <a:prstGeom prst="rect">
            <a:avLst/>
          </a:prstGeom>
        </p:spPr>
        <p:txBody>
          <a:bodyPr wrap="square">
            <a:spAutoFit/>
          </a:bodyPr>
          <a:lstStyle/>
          <a:p>
            <a:pPr lvl="1"/>
            <a:endParaRPr lang="en-US" sz="2000" dirty="0">
              <a:ea typeface="MS Mincho" panose="02020609040205080304" pitchFamily="49" charset="-128"/>
              <a:cs typeface="Times New Roman" panose="02020603050405020304" pitchFamily="18" charset="0"/>
            </a:endParaRPr>
          </a:p>
          <a:p>
            <a:pPr marL="742950" lvl="1" indent="-285750">
              <a:buFont typeface="Arial" panose="020B0604020202020204" pitchFamily="34" charset="0"/>
              <a:buChar char="•"/>
            </a:pPr>
            <a:endParaRPr lang="en-US" sz="1600" dirty="0">
              <a:ea typeface="MS Mincho" panose="02020609040205080304" pitchFamily="49" charset="-128"/>
              <a:cs typeface="Times New Roman" panose="02020603050405020304" pitchFamily="18" charset="0"/>
            </a:endParaRPr>
          </a:p>
        </p:txBody>
      </p:sp>
      <p:sp>
        <p:nvSpPr>
          <p:cNvPr id="7" name="TextBox 6">
            <a:extLst>
              <a:ext uri="{FF2B5EF4-FFF2-40B4-BE49-F238E27FC236}">
                <a16:creationId xmlns:a16="http://schemas.microsoft.com/office/drawing/2014/main" id="{B1DA9120-9E43-4260-B9AA-097A9A026BF6}"/>
              </a:ext>
            </a:extLst>
          </p:cNvPr>
          <p:cNvSpPr txBox="1"/>
          <p:nvPr/>
        </p:nvSpPr>
        <p:spPr>
          <a:xfrm>
            <a:off x="9630137" y="821803"/>
            <a:ext cx="184731" cy="369332"/>
          </a:xfrm>
          <a:prstGeom prst="rect">
            <a:avLst/>
          </a:prstGeom>
          <a:noFill/>
        </p:spPr>
        <p:txBody>
          <a:bodyPr wrap="none" rtlCol="0">
            <a:spAutoFit/>
          </a:bodyPr>
          <a:lstStyle/>
          <a:p>
            <a:pPr algn="ctr"/>
            <a:endParaRPr lang="en-US" dirty="0">
              <a:solidFill>
                <a:srgbClr val="FF0000"/>
              </a:solidFill>
            </a:endParaRPr>
          </a:p>
        </p:txBody>
      </p:sp>
      <p:graphicFrame>
        <p:nvGraphicFramePr>
          <p:cNvPr id="10" name="Table 9">
            <a:extLst>
              <a:ext uri="{FF2B5EF4-FFF2-40B4-BE49-F238E27FC236}">
                <a16:creationId xmlns:a16="http://schemas.microsoft.com/office/drawing/2014/main" id="{5163F654-1B98-4289-8235-7DA49043D431}"/>
              </a:ext>
            </a:extLst>
          </p:cNvPr>
          <p:cNvGraphicFramePr>
            <a:graphicFrameLocks noGrp="1"/>
          </p:cNvGraphicFramePr>
          <p:nvPr>
            <p:extLst>
              <p:ext uri="{D42A27DB-BD31-4B8C-83A1-F6EECF244321}">
                <p14:modId xmlns:p14="http://schemas.microsoft.com/office/powerpoint/2010/main" val="3436866899"/>
              </p:ext>
            </p:extLst>
          </p:nvPr>
        </p:nvGraphicFramePr>
        <p:xfrm>
          <a:off x="739588" y="306966"/>
          <a:ext cx="10712823" cy="4938380"/>
        </p:xfrm>
        <a:graphic>
          <a:graphicData uri="http://schemas.openxmlformats.org/drawingml/2006/table">
            <a:tbl>
              <a:tblPr firstRow="1" bandRow="1">
                <a:tableStyleId>{37CE84F3-28C3-443E-9E96-99CF82512B78}</a:tableStyleId>
              </a:tblPr>
              <a:tblGrid>
                <a:gridCol w="7618529">
                  <a:extLst>
                    <a:ext uri="{9D8B030D-6E8A-4147-A177-3AD203B41FA5}">
                      <a16:colId xmlns:a16="http://schemas.microsoft.com/office/drawing/2014/main" val="1306086594"/>
                    </a:ext>
                  </a:extLst>
                </a:gridCol>
                <a:gridCol w="3094294">
                  <a:extLst>
                    <a:ext uri="{9D8B030D-6E8A-4147-A177-3AD203B41FA5}">
                      <a16:colId xmlns:a16="http://schemas.microsoft.com/office/drawing/2014/main" val="281101713"/>
                    </a:ext>
                  </a:extLst>
                </a:gridCol>
              </a:tblGrid>
              <a:tr h="44222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4481180">
                <a:tc>
                  <a:txBody>
                    <a:bodyPr/>
                    <a:lstStyle/>
                    <a:p>
                      <a:pPr marL="0" indent="0">
                        <a:buNone/>
                        <a:tabLst>
                          <a:tab pos="342900" algn="l"/>
                        </a:tabLst>
                      </a:pPr>
                      <a:r>
                        <a:rPr lang="en-US" sz="2400" b="0" u="none" dirty="0">
                          <a:solidFill>
                            <a:schemeClr val="bg1"/>
                          </a:solidFill>
                          <a:latin typeface="+mj-lt"/>
                          <a:ea typeface="MS Mincho" panose="02020609040205080304" pitchFamily="49" charset="-128"/>
                          <a:cs typeface="Times New Roman" panose="02020603050405020304" pitchFamily="18" charset="0"/>
                        </a:rPr>
                        <a:t>(6) </a:t>
                      </a:r>
                      <a:r>
                        <a:rPr lang="en-US" sz="2400" b="0" u="sng" dirty="0">
                          <a:solidFill>
                            <a:schemeClr val="bg1"/>
                          </a:solidFill>
                          <a:latin typeface="+mj-lt"/>
                          <a:ea typeface="MS Mincho" panose="02020609040205080304" pitchFamily="49" charset="-128"/>
                          <a:cs typeface="Times New Roman" panose="02020603050405020304" pitchFamily="18" charset="0"/>
                        </a:rPr>
                        <a:t>PV</a:t>
                      </a:r>
                    </a:p>
                    <a:p>
                      <a:pPr marL="342900" indent="-342900">
                        <a:buAutoNum type="arabicPeriod" startAt="6"/>
                        <a:tabLst>
                          <a:tab pos="342900" algn="l"/>
                        </a:tabLst>
                      </a:pPr>
                      <a:endParaRPr lang="en-US" sz="1400" dirty="0">
                        <a:solidFill>
                          <a:schemeClr val="bg1"/>
                        </a:solidFill>
                        <a:ea typeface="MS Mincho" panose="02020609040205080304" pitchFamily="49" charset="-128"/>
                        <a:cs typeface="Times New Roman" panose="02020603050405020304" pitchFamily="18" charset="0"/>
                      </a:endParaRPr>
                    </a:p>
                    <a:p>
                      <a:pPr marL="5715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ea typeface="MS Mincho" panose="02020609040205080304" pitchFamily="49" charset="-128"/>
                          <a:cs typeface="Times New Roman" panose="02020603050405020304" pitchFamily="18" charset="0"/>
                        </a:rPr>
                        <a:t>most superior of all valves</a:t>
                      </a:r>
                    </a:p>
                    <a:p>
                      <a:pPr marL="5715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between RV &amp; PA</a:t>
                      </a:r>
                    </a:p>
                    <a:p>
                      <a:pPr marL="5715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3 pocket-like cusps: anterior, left posterior &amp; right posterior</a:t>
                      </a:r>
                    </a:p>
                    <a:p>
                      <a:pPr marL="5715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compared to AOV: more superior location &amp; thinner cusps </a:t>
                      </a:r>
                    </a:p>
                    <a:p>
                      <a:pPr marL="5715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PVA &gt; 2 cm</a:t>
                      </a:r>
                      <a:r>
                        <a:rPr lang="en-US" sz="2000" baseline="30000" dirty="0">
                          <a:solidFill>
                            <a:schemeClr val="bg1"/>
                          </a:solidFill>
                          <a:ea typeface="MS Mincho" panose="02020609040205080304" pitchFamily="49" charset="-128"/>
                          <a:cs typeface="Times New Roman" panose="02020603050405020304" pitchFamily="18" charset="0"/>
                        </a:rPr>
                        <a:t>2  </a:t>
                      </a:r>
                      <a:r>
                        <a:rPr lang="en-US" sz="2000" baseline="0" dirty="0">
                          <a:solidFill>
                            <a:schemeClr val="bg1"/>
                          </a:solidFill>
                          <a:ea typeface="MS Mincho" panose="02020609040205080304" pitchFamily="49" charset="-128"/>
                          <a:cs typeface="Times New Roman" panose="02020603050405020304" pitchFamily="18" charset="0"/>
                        </a:rPr>
                        <a:t>(</a:t>
                      </a:r>
                      <a:r>
                        <a:rPr lang="en-US" sz="2000" dirty="0">
                          <a:solidFill>
                            <a:schemeClr val="bg1"/>
                          </a:solidFill>
                          <a:ea typeface="MS Mincho" panose="02020609040205080304" pitchFamily="49" charset="-128"/>
                          <a:cs typeface="Times New Roman" panose="02020603050405020304" pitchFamily="18" charset="0"/>
                        </a:rPr>
                        <a:t>similar to AOV)</a:t>
                      </a:r>
                      <a:endParaRPr lang="en-US" sz="2000" baseline="30000" dirty="0">
                        <a:solidFill>
                          <a:schemeClr val="bg1"/>
                        </a:solidFill>
                        <a:ea typeface="MS Mincho" panose="02020609040205080304" pitchFamily="49" charset="-128"/>
                        <a:cs typeface="Times New Roman" panose="02020603050405020304" pitchFamily="18" charset="0"/>
                      </a:endParaRPr>
                    </a:p>
                    <a:p>
                      <a:pPr marL="5715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PV velocity = 0.6 - 0.9 m/s</a:t>
                      </a:r>
                    </a:p>
                    <a:p>
                      <a:pPr marL="344488" lvl="1" indent="-290513">
                        <a:buFont typeface="Arial" panose="020B0604020202020204" pitchFamily="34" charset="0"/>
                        <a:buChar char="•"/>
                        <a:tabLst>
                          <a:tab pos="53975" algn="l"/>
                          <a:tab pos="742950" algn="l"/>
                        </a:tabLst>
                      </a:pPr>
                      <a:endParaRPr lang="en-US" sz="2000" dirty="0"/>
                    </a:p>
                    <a:p>
                      <a:pPr marL="344488" lvl="1" indent="-290513">
                        <a:buFont typeface="Arial" panose="020B0604020202020204" pitchFamily="34" charset="0"/>
                        <a:buChar char="•"/>
                        <a:tabLst>
                          <a:tab pos="53975" algn="l"/>
                          <a:tab pos="742950" algn="l"/>
                        </a:tabLst>
                      </a:pPr>
                      <a:endParaRPr lang="en-US" sz="2000" dirty="0"/>
                    </a:p>
                    <a:p>
                      <a:pPr marL="344488" lvl="1" indent="-290513">
                        <a:buFont typeface="Arial" panose="020B0604020202020204" pitchFamily="34" charset="0"/>
                        <a:buChar char="•"/>
                        <a:tabLst>
                          <a:tab pos="53975" algn="l"/>
                          <a:tab pos="742950" algn="l"/>
                        </a:tabLst>
                      </a:pPr>
                      <a:endParaRPr lang="en-US" sz="2000" dirty="0"/>
                    </a:p>
                    <a:p>
                      <a:pPr marL="344488" lvl="1" indent="-290513">
                        <a:buFont typeface="Arial" panose="020B0604020202020204" pitchFamily="34" charset="0"/>
                        <a:buChar char="•"/>
                        <a:tabLst>
                          <a:tab pos="53975" algn="l"/>
                          <a:tab pos="742950" algn="l"/>
                        </a:tabLst>
                      </a:pPr>
                      <a:endParaRPr lang="en-US" sz="2000" dirty="0"/>
                    </a:p>
                    <a:p>
                      <a:pPr marL="344488" lvl="1" indent="-290513">
                        <a:buFont typeface="Arial" panose="020B0604020202020204" pitchFamily="34" charset="0"/>
                        <a:buChar char="•"/>
                        <a:tabLst>
                          <a:tab pos="53975" algn="l"/>
                          <a:tab pos="742950" algn="l"/>
                        </a:tabLst>
                      </a:pPr>
                      <a:endParaRPr lang="en-US" sz="2000" dirty="0"/>
                    </a:p>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8" name="TextBox 7">
            <a:extLst>
              <a:ext uri="{FF2B5EF4-FFF2-40B4-BE49-F238E27FC236}">
                <a16:creationId xmlns:a16="http://schemas.microsoft.com/office/drawing/2014/main" id="{77B12944-8298-458A-B3A5-3F33C09E9C17}"/>
              </a:ext>
            </a:extLst>
          </p:cNvPr>
          <p:cNvSpPr txBox="1"/>
          <p:nvPr/>
        </p:nvSpPr>
        <p:spPr>
          <a:xfrm>
            <a:off x="8139029" y="5406240"/>
            <a:ext cx="3522856"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 </a:t>
            </a:r>
          </a:p>
          <a:p>
            <a:pPr algn="ctr"/>
            <a:r>
              <a:rPr lang="en-US" sz="2000" dirty="0">
                <a:solidFill>
                  <a:srgbClr val="FF0000"/>
                </a:solidFill>
                <a:latin typeface="Gabriola" panose="04040605051002020D02" pitchFamily="82" charset="0"/>
              </a:rPr>
              <a:t>Name 2 valves with the same valve area.</a:t>
            </a:r>
          </a:p>
        </p:txBody>
      </p:sp>
      <p:pic>
        <p:nvPicPr>
          <p:cNvPr id="4" name="Picture 3">
            <a:extLst>
              <a:ext uri="{FF2B5EF4-FFF2-40B4-BE49-F238E27FC236}">
                <a16:creationId xmlns:a16="http://schemas.microsoft.com/office/drawing/2014/main" id="{2C502E2B-EB97-32DF-ED06-BC50BB4137BA}"/>
              </a:ext>
            </a:extLst>
          </p:cNvPr>
          <p:cNvPicPr>
            <a:picLocks noChangeAspect="1"/>
          </p:cNvPicPr>
          <p:nvPr/>
        </p:nvPicPr>
        <p:blipFill>
          <a:blip r:embed="rId2"/>
          <a:stretch>
            <a:fillRect/>
          </a:stretch>
        </p:blipFill>
        <p:spPr>
          <a:xfrm>
            <a:off x="8431194" y="1050838"/>
            <a:ext cx="2938527" cy="3450635"/>
          </a:xfrm>
          <a:prstGeom prst="rect">
            <a:avLst/>
          </a:prstGeom>
        </p:spPr>
      </p:pic>
      <p:pic>
        <p:nvPicPr>
          <p:cNvPr id="14" name="Picture 13">
            <a:extLst>
              <a:ext uri="{FF2B5EF4-FFF2-40B4-BE49-F238E27FC236}">
                <a16:creationId xmlns:a16="http://schemas.microsoft.com/office/drawing/2014/main" id="{578087A9-B700-9361-A002-D45FD45B51B7}"/>
              </a:ext>
            </a:extLst>
          </p:cNvPr>
          <p:cNvPicPr>
            <a:picLocks noChangeAspect="1"/>
          </p:cNvPicPr>
          <p:nvPr/>
        </p:nvPicPr>
        <p:blipFill>
          <a:blip r:embed="rId3"/>
          <a:stretch>
            <a:fillRect/>
          </a:stretch>
        </p:blipFill>
        <p:spPr>
          <a:xfrm>
            <a:off x="2539724" y="3456796"/>
            <a:ext cx="3859877" cy="1467465"/>
          </a:xfrm>
          <a:prstGeom prst="rect">
            <a:avLst/>
          </a:prstGeom>
        </p:spPr>
      </p:pic>
    </p:spTree>
    <p:extLst>
      <p:ext uri="{BB962C8B-B14F-4D97-AF65-F5344CB8AC3E}">
        <p14:creationId xmlns:p14="http://schemas.microsoft.com/office/powerpoint/2010/main" val="866487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4BE56-9830-4934-B208-1915DE0C8146}"/>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3" name="Rectangle 2">
            <a:extLst>
              <a:ext uri="{FF2B5EF4-FFF2-40B4-BE49-F238E27FC236}">
                <a16:creationId xmlns:a16="http://schemas.microsoft.com/office/drawing/2014/main" id="{5DB8BBB8-0774-4053-99D6-3C6C52B4F324}"/>
              </a:ext>
            </a:extLst>
          </p:cNvPr>
          <p:cNvSpPr/>
          <p:nvPr/>
        </p:nvSpPr>
        <p:spPr>
          <a:xfrm>
            <a:off x="1065182" y="859065"/>
            <a:ext cx="6472395" cy="646331"/>
          </a:xfrm>
          <a:prstGeom prst="rect">
            <a:avLst/>
          </a:prstGeom>
        </p:spPr>
        <p:txBody>
          <a:bodyPr wrap="square">
            <a:spAutoFit/>
          </a:bodyPr>
          <a:lstStyle/>
          <a:p>
            <a:pPr marL="742950" lvl="1" indent="-285750">
              <a:buFont typeface="Arial" panose="020B0604020202020204" pitchFamily="34" charset="0"/>
              <a:buChar char="•"/>
            </a:pPr>
            <a:endParaRPr lang="en-US" sz="2000" dirty="0">
              <a:ea typeface="MS Mincho" panose="02020609040205080304" pitchFamily="49" charset="-128"/>
              <a:cs typeface="Times New Roman" panose="02020603050405020304" pitchFamily="18" charset="0"/>
            </a:endParaRPr>
          </a:p>
          <a:p>
            <a:pPr marL="742950" lvl="1" indent="-285750">
              <a:buFont typeface="Arial" panose="020B0604020202020204" pitchFamily="34" charset="0"/>
              <a:buChar char="•"/>
            </a:pPr>
            <a:endParaRPr lang="en-US" sz="1600" dirty="0">
              <a:ea typeface="MS Mincho" panose="02020609040205080304" pitchFamily="49" charset="-128"/>
              <a:cs typeface="Times New Roman" panose="02020603050405020304" pitchFamily="18" charset="0"/>
            </a:endParaRPr>
          </a:p>
        </p:txBody>
      </p:sp>
      <p:sp>
        <p:nvSpPr>
          <p:cNvPr id="7" name="TextBox 6">
            <a:extLst>
              <a:ext uri="{FF2B5EF4-FFF2-40B4-BE49-F238E27FC236}">
                <a16:creationId xmlns:a16="http://schemas.microsoft.com/office/drawing/2014/main" id="{B1DA9120-9E43-4260-B9AA-097A9A026BF6}"/>
              </a:ext>
            </a:extLst>
          </p:cNvPr>
          <p:cNvSpPr txBox="1"/>
          <p:nvPr/>
        </p:nvSpPr>
        <p:spPr>
          <a:xfrm>
            <a:off x="9630137" y="821803"/>
            <a:ext cx="184731" cy="369332"/>
          </a:xfrm>
          <a:prstGeom prst="rect">
            <a:avLst/>
          </a:prstGeom>
          <a:noFill/>
        </p:spPr>
        <p:txBody>
          <a:bodyPr wrap="none" rtlCol="0">
            <a:spAutoFit/>
          </a:bodyPr>
          <a:lstStyle/>
          <a:p>
            <a:pPr algn="ctr"/>
            <a:endParaRPr lang="en-US" dirty="0">
              <a:solidFill>
                <a:srgbClr val="FF0000"/>
              </a:solidFill>
            </a:endParaRPr>
          </a:p>
        </p:txBody>
      </p:sp>
      <p:graphicFrame>
        <p:nvGraphicFramePr>
          <p:cNvPr id="10" name="Table 9">
            <a:extLst>
              <a:ext uri="{FF2B5EF4-FFF2-40B4-BE49-F238E27FC236}">
                <a16:creationId xmlns:a16="http://schemas.microsoft.com/office/drawing/2014/main" id="{7261F411-6402-488A-99A9-EA4930E66AE7}"/>
              </a:ext>
            </a:extLst>
          </p:cNvPr>
          <p:cNvGraphicFramePr>
            <a:graphicFrameLocks noGrp="1"/>
          </p:cNvGraphicFramePr>
          <p:nvPr>
            <p:extLst>
              <p:ext uri="{D42A27DB-BD31-4B8C-83A1-F6EECF244321}">
                <p14:modId xmlns:p14="http://schemas.microsoft.com/office/powerpoint/2010/main" val="848909858"/>
              </p:ext>
            </p:extLst>
          </p:nvPr>
        </p:nvGraphicFramePr>
        <p:xfrm>
          <a:off x="-12662" y="160927"/>
          <a:ext cx="12192000" cy="6065520"/>
        </p:xfrm>
        <a:graphic>
          <a:graphicData uri="http://schemas.openxmlformats.org/drawingml/2006/table">
            <a:tbl>
              <a:tblPr firstRow="1" bandRow="1">
                <a:tableStyleId>{37CE84F3-28C3-443E-9E96-99CF82512B78}</a:tableStyleId>
              </a:tblPr>
              <a:tblGrid>
                <a:gridCol w="8405870">
                  <a:extLst>
                    <a:ext uri="{9D8B030D-6E8A-4147-A177-3AD203B41FA5}">
                      <a16:colId xmlns:a16="http://schemas.microsoft.com/office/drawing/2014/main" val="1306086594"/>
                    </a:ext>
                  </a:extLst>
                </a:gridCol>
                <a:gridCol w="3786130">
                  <a:extLst>
                    <a:ext uri="{9D8B030D-6E8A-4147-A177-3AD203B41FA5}">
                      <a16:colId xmlns:a16="http://schemas.microsoft.com/office/drawing/2014/main" val="1057783579"/>
                    </a:ext>
                  </a:extLst>
                </a:gridCol>
              </a:tblGrid>
              <a:tr h="44052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4642361">
                <a:tc>
                  <a:txBody>
                    <a:bodyPr/>
                    <a:lstStyle/>
                    <a:p>
                      <a:pPr marL="0" indent="0">
                        <a:buNone/>
                      </a:pPr>
                      <a:r>
                        <a:rPr lang="en-US" sz="2400" b="0" u="none" dirty="0">
                          <a:solidFill>
                            <a:schemeClr val="bg1"/>
                          </a:solidFill>
                          <a:latin typeface="+mj-lt"/>
                          <a:ea typeface="MS Mincho" panose="02020609040205080304" pitchFamily="49" charset="-128"/>
                          <a:cs typeface="Times New Roman" panose="02020603050405020304" pitchFamily="18" charset="0"/>
                        </a:rPr>
                        <a:t>(7) </a:t>
                      </a:r>
                      <a:r>
                        <a:rPr lang="en-US" sz="2400" b="0" u="sng" dirty="0">
                          <a:solidFill>
                            <a:schemeClr val="bg1"/>
                          </a:solidFill>
                          <a:latin typeface="+mj-lt"/>
                          <a:ea typeface="MS Mincho" panose="02020609040205080304" pitchFamily="49" charset="-128"/>
                          <a:cs typeface="Times New Roman" panose="02020603050405020304" pitchFamily="18" charset="0"/>
                        </a:rPr>
                        <a:t>PA</a:t>
                      </a:r>
                    </a:p>
                    <a:p>
                      <a:pPr marL="342900" indent="-342900">
                        <a:buAutoNum type="arabicPeriod" startAt="7"/>
                      </a:pPr>
                      <a:endParaRPr lang="en-US" sz="1400" b="0" dirty="0">
                        <a:solidFill>
                          <a:schemeClr val="bg1"/>
                        </a:solidFill>
                        <a:ea typeface="MS Mincho" panose="02020609040205080304" pitchFamily="49" charset="-128"/>
                        <a:cs typeface="Times New Roman" panose="02020603050405020304" pitchFamily="18" charset="0"/>
                      </a:endParaRPr>
                    </a:p>
                    <a:p>
                      <a:pPr marL="685800" lvl="1" indent="-342900">
                        <a:buFont typeface="Arial" panose="020B0604020202020204" pitchFamily="34" charset="0"/>
                        <a:buChar char="•"/>
                      </a:pPr>
                      <a:r>
                        <a:rPr lang="en-US" sz="2000" b="0" dirty="0">
                          <a:solidFill>
                            <a:schemeClr val="bg1"/>
                          </a:solidFill>
                          <a:ea typeface="MS Mincho" panose="02020609040205080304" pitchFamily="49" charset="-128"/>
                          <a:cs typeface="Times New Roman" panose="02020603050405020304" pitchFamily="18" charset="0"/>
                        </a:rPr>
                        <a:t>RV </a:t>
                      </a:r>
                      <a:r>
                        <a:rPr lang="en-US" sz="2000" b="0" dirty="0">
                          <a:solidFill>
                            <a:schemeClr val="bg1"/>
                          </a:solidFill>
                          <a:ea typeface="MS Mincho" panose="02020609040205080304" pitchFamily="49" charset="-128"/>
                          <a:cs typeface="Times New Roman" panose="02020603050405020304" pitchFamily="18" charset="0"/>
                          <a:sym typeface="Wingdings" panose="05000000000000000000" pitchFamily="2" charset="2"/>
                        </a:rPr>
                        <a:t> PV  PA  LPA &amp; RPA</a:t>
                      </a:r>
                    </a:p>
                    <a:p>
                      <a:pPr marL="685800" lvl="1" indent="-342900">
                        <a:buFont typeface="Arial" panose="020B0604020202020204" pitchFamily="34" charset="0"/>
                        <a:buChar char="•"/>
                      </a:pPr>
                      <a:r>
                        <a:rPr lang="en-US" sz="2000" b="0" dirty="0">
                          <a:solidFill>
                            <a:schemeClr val="bg1"/>
                          </a:solidFill>
                          <a:ea typeface="MS Mincho" panose="02020609040205080304" pitchFamily="49" charset="-128"/>
                          <a:cs typeface="Times New Roman" panose="02020603050405020304" pitchFamily="18" charset="0"/>
                        </a:rPr>
                        <a:t>PA smaller than AO</a:t>
                      </a:r>
                    </a:p>
                    <a:p>
                      <a:pPr marL="685800" lvl="1" indent="-342900">
                        <a:buFont typeface="Arial" panose="020B0604020202020204" pitchFamily="34" charset="0"/>
                        <a:buChar char="•"/>
                      </a:pPr>
                      <a:r>
                        <a:rPr lang="en-US" sz="2000" b="0" dirty="0">
                          <a:solidFill>
                            <a:schemeClr val="bg1"/>
                          </a:solidFill>
                          <a:ea typeface="MS Mincho" panose="02020609040205080304" pitchFamily="49" charset="-128"/>
                          <a:cs typeface="Times New Roman" panose="02020603050405020304" pitchFamily="18" charset="0"/>
                        </a:rPr>
                        <a:t>~ 5 cm long x &lt; 3 cm (or &lt; aorta diameter)</a:t>
                      </a:r>
                    </a:p>
                    <a:p>
                      <a:pPr marL="685800" lvl="1" indent="-342900">
                        <a:buFont typeface="Arial" panose="020B0604020202020204" pitchFamily="34" charset="0"/>
                        <a:buChar char="•"/>
                      </a:pPr>
                      <a:r>
                        <a:rPr lang="en-US" sz="2000" b="0" dirty="0">
                          <a:solidFill>
                            <a:schemeClr val="bg1"/>
                          </a:solidFill>
                          <a:ea typeface="MS Mincho" panose="02020609040205080304" pitchFamily="49" charset="-128"/>
                          <a:cs typeface="Times New Roman" panose="02020603050405020304" pitchFamily="18" charset="0"/>
                        </a:rPr>
                        <a:t>PAP = 15 - 25 / 4 - 12 mmHg</a:t>
                      </a:r>
                    </a:p>
                    <a:p>
                      <a:pPr lvl="1"/>
                      <a:endParaRPr lang="en-US" sz="2400" b="0" dirty="0">
                        <a:solidFill>
                          <a:schemeClr val="bg1"/>
                        </a:solidFill>
                        <a:ea typeface="MS Mincho" panose="02020609040205080304" pitchFamily="49" charset="-128"/>
                        <a:cs typeface="Times New Roman" panose="02020603050405020304" pitchFamily="18" charset="0"/>
                      </a:endParaRPr>
                    </a:p>
                    <a:p>
                      <a:pPr marL="342900" indent="-342900"/>
                      <a:r>
                        <a:rPr lang="en-US" sz="2400" b="0" u="none" dirty="0">
                          <a:solidFill>
                            <a:schemeClr val="bg1"/>
                          </a:solidFill>
                          <a:latin typeface="+mj-lt"/>
                          <a:ea typeface="MS Mincho" panose="02020609040205080304" pitchFamily="49" charset="-128"/>
                          <a:cs typeface="Times New Roman" panose="02020603050405020304" pitchFamily="18" charset="0"/>
                        </a:rPr>
                        <a:t>(8 &amp; 9) </a:t>
                      </a:r>
                      <a:r>
                        <a:rPr lang="en-US" sz="2400" b="0" u="sng" dirty="0">
                          <a:solidFill>
                            <a:schemeClr val="bg1"/>
                          </a:solidFill>
                          <a:latin typeface="+mj-lt"/>
                          <a:ea typeface="MS Mincho" panose="02020609040205080304" pitchFamily="49" charset="-128"/>
                          <a:cs typeface="Times New Roman" panose="02020603050405020304" pitchFamily="18" charset="0"/>
                        </a:rPr>
                        <a:t>LPA &amp; RPA</a:t>
                      </a:r>
                    </a:p>
                    <a:p>
                      <a:pPr marL="342900" indent="-342900"/>
                      <a:endParaRPr lang="en-US" sz="1400" b="0" dirty="0">
                        <a:solidFill>
                          <a:schemeClr val="bg1"/>
                        </a:solidFill>
                        <a:ea typeface="MS Mincho" panose="02020609040205080304" pitchFamily="49" charset="-128"/>
                        <a:cs typeface="Times New Roman" panose="02020603050405020304" pitchFamily="18" charset="0"/>
                      </a:endParaRPr>
                    </a:p>
                    <a:p>
                      <a:pPr marL="685800" lvl="1" indent="-342900">
                        <a:buFont typeface="Arial" panose="020B0604020202020204" pitchFamily="34" charset="0"/>
                        <a:buChar char="•"/>
                      </a:pPr>
                      <a:r>
                        <a:rPr lang="en-US" sz="2000" b="0" dirty="0">
                          <a:solidFill>
                            <a:schemeClr val="bg1"/>
                          </a:solidFill>
                          <a:ea typeface="MS Mincho" panose="02020609040205080304" pitchFamily="49" charset="-128"/>
                          <a:cs typeface="Times New Roman" panose="02020603050405020304" pitchFamily="18" charset="0"/>
                        </a:rPr>
                        <a:t>divide into arteries &amp; arterioles, then pulmonary capillary bed/alveoli</a:t>
                      </a:r>
                    </a:p>
                    <a:p>
                      <a:pPr marL="685800" lvl="1" indent="-342900">
                        <a:buFont typeface="Arial" panose="020B0604020202020204" pitchFamily="34" charset="0"/>
                        <a:buChar char="•"/>
                      </a:pPr>
                      <a:r>
                        <a:rPr lang="en-US" sz="2000" b="0" dirty="0">
                          <a:solidFill>
                            <a:schemeClr val="bg1"/>
                          </a:solidFill>
                          <a:ea typeface="MS Mincho" panose="02020609040205080304" pitchFamily="49" charset="-128"/>
                          <a:cs typeface="Times New Roman" panose="02020603050405020304" pitchFamily="18" charset="0"/>
                        </a:rPr>
                        <a:t>PCWP = 2 - 12 mmHg</a:t>
                      </a:r>
                    </a:p>
                    <a:p>
                      <a:pPr marL="0" indent="0">
                        <a:buNone/>
                      </a:pPr>
                      <a:endParaRPr lang="en-US" sz="2400" b="0" u="none" dirty="0">
                        <a:solidFill>
                          <a:schemeClr val="bg1"/>
                        </a:solidFill>
                        <a:latin typeface="+mn-lt"/>
                        <a:ea typeface="MS Mincho" panose="02020609040205080304" pitchFamily="49" charset="-128"/>
                        <a:cs typeface="Times New Roman" panose="02020603050405020304" pitchFamily="18" charset="0"/>
                      </a:endParaRPr>
                    </a:p>
                    <a:p>
                      <a:pPr marL="0" indent="0">
                        <a:buNone/>
                      </a:pPr>
                      <a:r>
                        <a:rPr lang="en-US" sz="2400" b="0" u="none" dirty="0">
                          <a:solidFill>
                            <a:schemeClr val="bg1"/>
                          </a:solidFill>
                          <a:latin typeface="+mj-lt"/>
                          <a:ea typeface="MS Mincho" panose="02020609040205080304" pitchFamily="49" charset="-128"/>
                          <a:cs typeface="Times New Roman" panose="02020603050405020304" pitchFamily="18" charset="0"/>
                        </a:rPr>
                        <a:t>(10) </a:t>
                      </a:r>
                      <a:r>
                        <a:rPr lang="en-US" sz="2400" b="0" u="sng" dirty="0">
                          <a:solidFill>
                            <a:schemeClr val="bg1"/>
                          </a:solidFill>
                          <a:latin typeface="+mj-lt"/>
                        </a:rPr>
                        <a:t>PV4</a:t>
                      </a:r>
                    </a:p>
                    <a:p>
                      <a:pPr marL="342900" indent="-342900">
                        <a:buAutoNum type="arabicPeriod" startAt="10"/>
                      </a:pPr>
                      <a:endParaRPr lang="en-US" sz="1400" dirty="0">
                        <a:solidFill>
                          <a:schemeClr val="bg1"/>
                        </a:solidFill>
                      </a:endParaRPr>
                    </a:p>
                    <a:p>
                      <a:pPr marL="685800" lvl="1" indent="-342900">
                        <a:buFont typeface="Arial" panose="020B0604020202020204" pitchFamily="34" charset="0"/>
                        <a:buChar char="•"/>
                      </a:pPr>
                      <a:r>
                        <a:rPr lang="en-US" sz="2000" dirty="0">
                          <a:solidFill>
                            <a:schemeClr val="bg1"/>
                          </a:solidFill>
                        </a:rPr>
                        <a:t>oxy blood leaves pulmonary capillary bed </a:t>
                      </a:r>
                      <a:r>
                        <a:rPr lang="en-US" sz="2000" dirty="0">
                          <a:solidFill>
                            <a:schemeClr val="bg1"/>
                          </a:solidFill>
                          <a:sym typeface="Wingdings" panose="05000000000000000000" pitchFamily="2" charset="2"/>
                        </a:rPr>
                        <a:t> </a:t>
                      </a:r>
                      <a:r>
                        <a:rPr lang="en-US" sz="2000" dirty="0">
                          <a:solidFill>
                            <a:schemeClr val="bg1"/>
                          </a:solidFill>
                        </a:rPr>
                        <a:t>venules </a:t>
                      </a:r>
                      <a:r>
                        <a:rPr lang="en-US" sz="2000" dirty="0">
                          <a:solidFill>
                            <a:schemeClr val="bg1"/>
                          </a:solidFill>
                          <a:sym typeface="Wingdings" panose="05000000000000000000" pitchFamily="2" charset="2"/>
                        </a:rPr>
                        <a:t> </a:t>
                      </a:r>
                      <a:r>
                        <a:rPr lang="en-US" sz="2000" dirty="0">
                          <a:solidFill>
                            <a:schemeClr val="bg1"/>
                          </a:solidFill>
                        </a:rPr>
                        <a:t>PV4</a:t>
                      </a:r>
                    </a:p>
                    <a:p>
                      <a:pPr marL="685800" lvl="1" indent="-342900">
                        <a:buFont typeface="Arial" panose="020B0604020202020204" pitchFamily="34" charset="0"/>
                        <a:buChar char="•"/>
                      </a:pPr>
                      <a:r>
                        <a:rPr lang="en-US" sz="2000" dirty="0">
                          <a:solidFill>
                            <a:schemeClr val="bg1"/>
                          </a:solidFill>
                        </a:rPr>
                        <a:t>left upper &amp; lower </a:t>
                      </a:r>
                    </a:p>
                    <a:p>
                      <a:pPr marL="685800" lvl="1" indent="-342900">
                        <a:buFont typeface="Arial" panose="020B0604020202020204" pitchFamily="34" charset="0"/>
                        <a:buChar char="•"/>
                      </a:pPr>
                      <a:r>
                        <a:rPr lang="en-US" sz="2000" dirty="0">
                          <a:solidFill>
                            <a:schemeClr val="bg1"/>
                          </a:solidFill>
                        </a:rPr>
                        <a:t>right upper &amp; lower</a:t>
                      </a:r>
                    </a:p>
                    <a:p>
                      <a:pPr marL="342900" lvl="1" indent="0">
                        <a:buFont typeface="Arial" panose="020B0604020202020204" pitchFamily="34" charset="0"/>
                        <a:buNone/>
                      </a:pPr>
                      <a:endParaRPr lang="en-US" sz="20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8" name="TextBox 7">
            <a:extLst>
              <a:ext uri="{FF2B5EF4-FFF2-40B4-BE49-F238E27FC236}">
                <a16:creationId xmlns:a16="http://schemas.microsoft.com/office/drawing/2014/main" id="{77B12944-8298-458A-B3A5-3F33C09E9C17}"/>
              </a:ext>
            </a:extLst>
          </p:cNvPr>
          <p:cNvSpPr txBox="1"/>
          <p:nvPr/>
        </p:nvSpPr>
        <p:spPr>
          <a:xfrm>
            <a:off x="8438919" y="5160029"/>
            <a:ext cx="3740418"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 </a:t>
            </a:r>
          </a:p>
          <a:p>
            <a:pPr algn="ctr"/>
            <a:r>
              <a:rPr lang="en-US" sz="2000" dirty="0">
                <a:solidFill>
                  <a:srgbClr val="FF0000"/>
                </a:solidFill>
                <a:latin typeface="Gabriola" panose="04040605051002020D02" pitchFamily="82" charset="0"/>
              </a:rPr>
              <a:t>When is the PA considered enlarged?</a:t>
            </a:r>
          </a:p>
        </p:txBody>
      </p:sp>
      <p:pic>
        <p:nvPicPr>
          <p:cNvPr id="4" name="Picture 3">
            <a:extLst>
              <a:ext uri="{FF2B5EF4-FFF2-40B4-BE49-F238E27FC236}">
                <a16:creationId xmlns:a16="http://schemas.microsoft.com/office/drawing/2014/main" id="{F32D2BBB-D2D9-A083-7BCE-6B2CA532ACD4}"/>
              </a:ext>
            </a:extLst>
          </p:cNvPr>
          <p:cNvPicPr>
            <a:picLocks noChangeAspect="1"/>
          </p:cNvPicPr>
          <p:nvPr/>
        </p:nvPicPr>
        <p:blipFill>
          <a:blip r:embed="rId2"/>
          <a:stretch>
            <a:fillRect/>
          </a:stretch>
        </p:blipFill>
        <p:spPr>
          <a:xfrm>
            <a:off x="8839865" y="859065"/>
            <a:ext cx="2938527" cy="3450635"/>
          </a:xfrm>
          <a:prstGeom prst="rect">
            <a:avLst/>
          </a:prstGeom>
        </p:spPr>
      </p:pic>
    </p:spTree>
    <p:extLst>
      <p:ext uri="{BB962C8B-B14F-4D97-AF65-F5344CB8AC3E}">
        <p14:creationId xmlns:p14="http://schemas.microsoft.com/office/powerpoint/2010/main" val="1300460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3C5EFA-B00D-429B-B493-2BD3C88D9105}"/>
              </a:ext>
            </a:extLst>
          </p:cNvPr>
          <p:cNvSpPr>
            <a:spLocks noGrp="1"/>
          </p:cNvSpPr>
          <p:nvPr>
            <p:ph type="sldNum" sz="quarter" idx="12"/>
          </p:nvPr>
        </p:nvSpPr>
        <p:spPr/>
        <p:txBody>
          <a:bodyPr/>
          <a:lstStyle/>
          <a:p>
            <a:fld id="{6D22F896-40B5-4ADD-8801-0D06FADFA095}" type="slidenum">
              <a:rPr lang="en-US" smtClean="0"/>
              <a:t>26</a:t>
            </a:fld>
            <a:endParaRPr lang="en-US" dirty="0"/>
          </a:p>
        </p:txBody>
      </p:sp>
      <p:graphicFrame>
        <p:nvGraphicFramePr>
          <p:cNvPr id="7" name="Table 6">
            <a:extLst>
              <a:ext uri="{FF2B5EF4-FFF2-40B4-BE49-F238E27FC236}">
                <a16:creationId xmlns:a16="http://schemas.microsoft.com/office/drawing/2014/main" id="{CC9C5F8C-79BE-4981-9ED8-BF8B65CBB0A8}"/>
              </a:ext>
            </a:extLst>
          </p:cNvPr>
          <p:cNvGraphicFramePr>
            <a:graphicFrameLocks noGrp="1"/>
          </p:cNvGraphicFramePr>
          <p:nvPr>
            <p:extLst>
              <p:ext uri="{D42A27DB-BD31-4B8C-83A1-F6EECF244321}">
                <p14:modId xmlns:p14="http://schemas.microsoft.com/office/powerpoint/2010/main" val="357550009"/>
              </p:ext>
            </p:extLst>
          </p:nvPr>
        </p:nvGraphicFramePr>
        <p:xfrm>
          <a:off x="0" y="196106"/>
          <a:ext cx="12192000" cy="5793860"/>
        </p:xfrm>
        <a:graphic>
          <a:graphicData uri="http://schemas.openxmlformats.org/drawingml/2006/table">
            <a:tbl>
              <a:tblPr firstRow="1" bandRow="1">
                <a:tableStyleId>{37CE84F3-28C3-443E-9E96-99CF82512B78}</a:tableStyleId>
              </a:tblPr>
              <a:tblGrid>
                <a:gridCol w="8919882">
                  <a:extLst>
                    <a:ext uri="{9D8B030D-6E8A-4147-A177-3AD203B41FA5}">
                      <a16:colId xmlns:a16="http://schemas.microsoft.com/office/drawing/2014/main" val="1306086594"/>
                    </a:ext>
                  </a:extLst>
                </a:gridCol>
                <a:gridCol w="3272118">
                  <a:extLst>
                    <a:ext uri="{9D8B030D-6E8A-4147-A177-3AD203B41FA5}">
                      <a16:colId xmlns:a16="http://schemas.microsoft.com/office/drawing/2014/main" val="4076101614"/>
                    </a:ext>
                  </a:extLst>
                </a:gridCol>
              </a:tblGrid>
              <a:tr h="41635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5336660">
                <a:tc>
                  <a:txBody>
                    <a:bodyPr/>
                    <a:lstStyle/>
                    <a:p>
                      <a:pPr marL="0" indent="0">
                        <a:buNone/>
                      </a:pPr>
                      <a:r>
                        <a:rPr lang="en-US" sz="2400" b="0" u="none" dirty="0">
                          <a:solidFill>
                            <a:schemeClr val="bg1"/>
                          </a:solidFill>
                          <a:latin typeface="+mj-lt"/>
                        </a:rPr>
                        <a:t>(11) </a:t>
                      </a:r>
                      <a:r>
                        <a:rPr lang="en-US" sz="2400" b="0" u="sng" dirty="0">
                          <a:solidFill>
                            <a:schemeClr val="bg1"/>
                          </a:solidFill>
                          <a:latin typeface="+mj-lt"/>
                        </a:rPr>
                        <a:t>LA</a:t>
                      </a:r>
                    </a:p>
                    <a:p>
                      <a:pPr marL="342900" indent="-342900">
                        <a:buAutoNum type="arabicPeriod" startAt="11"/>
                      </a:pPr>
                      <a:endParaRPr lang="en-US" sz="1400" dirty="0">
                        <a:solidFill>
                          <a:schemeClr val="bg1"/>
                        </a:solidFill>
                      </a:endParaRPr>
                    </a:p>
                    <a:p>
                      <a:pPr marL="690563" lvl="1" indent="-350838">
                        <a:buFont typeface="Arial" panose="020B0604020202020204" pitchFamily="34" charset="0"/>
                        <a:buChar char="•"/>
                      </a:pPr>
                      <a:r>
                        <a:rPr lang="en-US" sz="2000" dirty="0">
                          <a:solidFill>
                            <a:schemeClr val="bg1"/>
                          </a:solidFill>
                        </a:rPr>
                        <a:t>most posterior chamber, reservoir &amp; receives oxy blood from PV4 </a:t>
                      </a:r>
                    </a:p>
                    <a:p>
                      <a:pPr marL="690563" marR="0" lvl="1" indent="-350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rPr>
                        <a:t>passageway to LV</a:t>
                      </a:r>
                    </a:p>
                    <a:p>
                      <a:pPr marL="690563" lvl="1" indent="-350838">
                        <a:buFont typeface="Arial" panose="020B0604020202020204" pitchFamily="34" charset="0"/>
                        <a:buChar char="•"/>
                      </a:pPr>
                      <a:r>
                        <a:rPr lang="en-US" sz="2000" dirty="0">
                          <a:solidFill>
                            <a:schemeClr val="bg1"/>
                          </a:solidFill>
                        </a:rPr>
                        <a:t>contractile pump </a:t>
                      </a:r>
                    </a:p>
                    <a:p>
                      <a:pPr marL="690563" lvl="1" indent="-350838">
                        <a:buFont typeface="Arial" panose="020B0604020202020204" pitchFamily="34" charset="0"/>
                        <a:buChar char="•"/>
                      </a:pPr>
                      <a:r>
                        <a:rPr lang="en-US" sz="2000" dirty="0">
                          <a:solidFill>
                            <a:schemeClr val="bg1"/>
                          </a:solidFill>
                        </a:rPr>
                        <a:t>LA filling decreases with inspiration &amp; increases with expiration</a:t>
                      </a:r>
                    </a:p>
                    <a:p>
                      <a:pPr marL="690563" lvl="1" indent="-350838">
                        <a:buFont typeface="Arial" panose="020B0604020202020204" pitchFamily="34" charset="0"/>
                        <a:buChar char="•"/>
                      </a:pPr>
                      <a:r>
                        <a:rPr lang="en-US" sz="2000" dirty="0">
                          <a:solidFill>
                            <a:schemeClr val="bg1"/>
                          </a:solidFill>
                        </a:rPr>
                        <a:t>LAA—normal remnant of embryonic LA</a:t>
                      </a:r>
                    </a:p>
                    <a:p>
                      <a:pPr marL="1200150" lvl="2" indent="-400050">
                        <a:buFont typeface="Courier New" panose="02070309020205020404" pitchFamily="49" charset="0"/>
                        <a:buChar char="o"/>
                      </a:pPr>
                      <a:r>
                        <a:rPr lang="en-US" sz="2000" dirty="0">
                          <a:solidFill>
                            <a:schemeClr val="bg1"/>
                          </a:solidFill>
                        </a:rPr>
                        <a:t>long, tubular, hooked appendage within pericardium</a:t>
                      </a:r>
                    </a:p>
                    <a:p>
                      <a:pPr marL="1200150" lvl="2" indent="-400050">
                        <a:buFont typeface="Courier New" panose="02070309020205020404" pitchFamily="49" charset="0"/>
                        <a:buChar char="o"/>
                      </a:pPr>
                      <a:r>
                        <a:rPr lang="en-US" sz="2000" dirty="0">
                          <a:solidFill>
                            <a:schemeClr val="bg1"/>
                          </a:solidFill>
                        </a:rPr>
                        <a:t>alongside LV, affected by LVFX</a:t>
                      </a:r>
                    </a:p>
                    <a:p>
                      <a:pPr marL="1200150" lvl="2" indent="-400050">
                        <a:buFont typeface="Courier New" panose="02070309020205020404" pitchFamily="49" charset="0"/>
                        <a:buChar char="o"/>
                      </a:pPr>
                      <a:r>
                        <a:rPr lang="en-US" sz="2000" dirty="0">
                          <a:solidFill>
                            <a:schemeClr val="bg1"/>
                          </a:solidFill>
                        </a:rPr>
                        <a:t>decompression chamber</a:t>
                      </a:r>
                    </a:p>
                    <a:p>
                      <a:pPr marL="1200150" lvl="2" indent="-400050">
                        <a:buFont typeface="Courier New" panose="02070309020205020404" pitchFamily="49" charset="0"/>
                        <a:buChar char="o"/>
                      </a:pPr>
                      <a:r>
                        <a:rPr lang="en-US" sz="2000" dirty="0">
                          <a:solidFill>
                            <a:schemeClr val="bg1"/>
                          </a:solidFill>
                        </a:rPr>
                        <a:t>increases surface area</a:t>
                      </a:r>
                    </a:p>
                    <a:p>
                      <a:pPr marL="1200150" lvl="2" indent="-400050">
                        <a:buFont typeface="Courier New" panose="02070309020205020404" pitchFamily="49" charset="0"/>
                        <a:buChar char="o"/>
                      </a:pPr>
                      <a:r>
                        <a:rPr lang="en-US" sz="2000" dirty="0">
                          <a:solidFill>
                            <a:schemeClr val="bg1"/>
                          </a:solidFill>
                        </a:rPr>
                        <a:t>aids in LA contraction</a:t>
                      </a:r>
                    </a:p>
                    <a:p>
                      <a:pPr marL="1200150" lvl="2" indent="-400050">
                        <a:buFont typeface="Courier New" panose="02070309020205020404" pitchFamily="49" charset="0"/>
                        <a:buChar char="o"/>
                      </a:pPr>
                      <a:r>
                        <a:rPr lang="en-US" sz="2000" dirty="0">
                          <a:solidFill>
                            <a:schemeClr val="bg1"/>
                          </a:solidFill>
                        </a:rPr>
                        <a:t>prone to thrombus</a:t>
                      </a:r>
                    </a:p>
                    <a:p>
                      <a:pPr marL="1200150" lvl="2" indent="-400050">
                        <a:buFont typeface="Courier New" panose="02070309020205020404" pitchFamily="49" charset="0"/>
                        <a:buChar char="o"/>
                      </a:pPr>
                      <a:endParaRPr lang="en-US" sz="2000" dirty="0">
                        <a:solidFill>
                          <a:schemeClr val="bg1"/>
                        </a:solidFill>
                      </a:endParaRPr>
                    </a:p>
                    <a:p>
                      <a:pPr marL="800100" lvl="1" indent="-342900">
                        <a:buFont typeface="Arial" panose="020B0604020202020204" pitchFamily="34" charset="0"/>
                        <a:buChar char="•"/>
                      </a:pPr>
                      <a:r>
                        <a:rPr lang="en-US" sz="2000" dirty="0">
                          <a:solidFill>
                            <a:schemeClr val="bg1"/>
                          </a:solidFill>
                        </a:rPr>
                        <a:t>LAP = 2 - 12 mmHg</a:t>
                      </a:r>
                    </a:p>
                    <a:p>
                      <a:pPr marL="800100" lvl="1" indent="-342900">
                        <a:buFont typeface="Arial" panose="020B0604020202020204" pitchFamily="34" charset="0"/>
                        <a:buChar char="•"/>
                      </a:pPr>
                      <a:r>
                        <a:rPr lang="en-US" sz="2000" dirty="0">
                          <a:solidFill>
                            <a:schemeClr val="bg1"/>
                          </a:solidFill>
                          <a:ea typeface="MS Mincho" panose="02020609040205080304" pitchFamily="49" charset="-128"/>
                        </a:rPr>
                        <a:t>O</a:t>
                      </a:r>
                      <a:r>
                        <a:rPr lang="en-US" sz="2000" baseline="-25000" dirty="0">
                          <a:solidFill>
                            <a:schemeClr val="bg1"/>
                          </a:solidFill>
                          <a:ea typeface="MS Mincho" panose="02020609040205080304" pitchFamily="49" charset="-128"/>
                        </a:rPr>
                        <a:t>2</a:t>
                      </a:r>
                      <a:r>
                        <a:rPr lang="en-US" sz="2000" dirty="0">
                          <a:solidFill>
                            <a:schemeClr val="bg1"/>
                          </a:solidFill>
                          <a:ea typeface="MS Mincho" panose="02020609040205080304" pitchFamily="49" charset="-128"/>
                        </a:rPr>
                        <a:t> sat = 98%</a:t>
                      </a:r>
                      <a:endParaRPr lang="en-US" sz="2000" dirty="0">
                        <a:solidFill>
                          <a:schemeClr val="bg1"/>
                        </a:solidFill>
                      </a:endParaRPr>
                    </a:p>
                    <a:p>
                      <a:pPr marL="1200150" lvl="2" indent="-285750">
                        <a:buFont typeface="Courier New" panose="02070309020205020404" pitchFamily="49" charset="0"/>
                        <a:buChar char="o"/>
                      </a:pPr>
                      <a:endParaRPr lang="en-US" sz="20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1200150" lvl="2" indent="-285750">
                        <a:buFont typeface="Courier New" panose="02070309020205020404" pitchFamily="49" charset="0"/>
                        <a:buChar char="o"/>
                      </a:pPr>
                      <a:endParaRPr lang="en-US" sz="20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5" name="Rectangle 4">
            <a:extLst>
              <a:ext uri="{FF2B5EF4-FFF2-40B4-BE49-F238E27FC236}">
                <a16:creationId xmlns:a16="http://schemas.microsoft.com/office/drawing/2014/main" id="{A802067E-0547-4D5B-8498-3FA4A5017397}"/>
              </a:ext>
            </a:extLst>
          </p:cNvPr>
          <p:cNvSpPr/>
          <p:nvPr/>
        </p:nvSpPr>
        <p:spPr>
          <a:xfrm>
            <a:off x="8915400" y="4741352"/>
            <a:ext cx="3276600" cy="1015663"/>
          </a:xfrm>
          <a:prstGeom prst="rect">
            <a:avLst/>
          </a:prstGeom>
        </p:spPr>
        <p:txBody>
          <a:bodyPr wrap="square">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LA walls vs RA walls,</a:t>
            </a:r>
          </a:p>
          <a:p>
            <a:pPr algn="ctr"/>
            <a:r>
              <a:rPr lang="en-US" sz="2000" dirty="0">
                <a:solidFill>
                  <a:srgbClr val="FF0000"/>
                </a:solidFill>
                <a:latin typeface="Gabriola" panose="04040605051002020D02" pitchFamily="82" charset="0"/>
              </a:rPr>
              <a:t>what’s the difference?</a:t>
            </a:r>
            <a:endParaRPr lang="en-US" dirty="0"/>
          </a:p>
        </p:txBody>
      </p:sp>
      <p:pic>
        <p:nvPicPr>
          <p:cNvPr id="3" name="Picture 2">
            <a:extLst>
              <a:ext uri="{FF2B5EF4-FFF2-40B4-BE49-F238E27FC236}">
                <a16:creationId xmlns:a16="http://schemas.microsoft.com/office/drawing/2014/main" id="{40296262-D891-5ABC-BC0F-EE963B40E9EA}"/>
              </a:ext>
            </a:extLst>
          </p:cNvPr>
          <p:cNvPicPr>
            <a:picLocks noChangeAspect="1"/>
          </p:cNvPicPr>
          <p:nvPr/>
        </p:nvPicPr>
        <p:blipFill>
          <a:blip r:embed="rId2"/>
          <a:stretch>
            <a:fillRect/>
          </a:stretch>
        </p:blipFill>
        <p:spPr>
          <a:xfrm>
            <a:off x="9084436" y="805425"/>
            <a:ext cx="2938527" cy="3450635"/>
          </a:xfrm>
          <a:prstGeom prst="rect">
            <a:avLst/>
          </a:prstGeom>
        </p:spPr>
      </p:pic>
    </p:spTree>
    <p:extLst>
      <p:ext uri="{BB962C8B-B14F-4D97-AF65-F5344CB8AC3E}">
        <p14:creationId xmlns:p14="http://schemas.microsoft.com/office/powerpoint/2010/main" val="957174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49F414-277A-4D15-AAD8-73AFFA08B5A8}"/>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3" name="TextBox 2">
            <a:extLst>
              <a:ext uri="{FF2B5EF4-FFF2-40B4-BE49-F238E27FC236}">
                <a16:creationId xmlns:a16="http://schemas.microsoft.com/office/drawing/2014/main" id="{839FCACE-760B-4BF6-9147-70179823673B}"/>
              </a:ext>
            </a:extLst>
          </p:cNvPr>
          <p:cNvSpPr txBox="1"/>
          <p:nvPr/>
        </p:nvSpPr>
        <p:spPr>
          <a:xfrm>
            <a:off x="1040259" y="907424"/>
            <a:ext cx="6095825" cy="338554"/>
          </a:xfrm>
          <a:prstGeom prst="rect">
            <a:avLst/>
          </a:prstGeom>
          <a:noFill/>
        </p:spPr>
        <p:txBody>
          <a:bodyPr wrap="square" rtlCol="0">
            <a:spAutoFit/>
          </a:bodyPr>
          <a:lstStyle/>
          <a:p>
            <a:r>
              <a:rPr lang="en-US" sz="1600" dirty="0">
                <a:solidFill>
                  <a:srgbClr val="0070C0"/>
                </a:solidFill>
              </a:rPr>
              <a:t> </a:t>
            </a:r>
            <a:endParaRPr lang="en-US" sz="1400" dirty="0">
              <a:ea typeface="MS Mincho" panose="02020609040205080304" pitchFamily="49" charset="-128"/>
              <a:cs typeface="Times New Roman" panose="02020603050405020304" pitchFamily="18" charset="0"/>
            </a:endParaRPr>
          </a:p>
        </p:txBody>
      </p:sp>
      <p:sp>
        <p:nvSpPr>
          <p:cNvPr id="5" name="Rectangle 2">
            <a:extLst>
              <a:ext uri="{FF2B5EF4-FFF2-40B4-BE49-F238E27FC236}">
                <a16:creationId xmlns:a16="http://schemas.microsoft.com/office/drawing/2014/main" id="{811872F2-369F-4D74-B491-7C815A3A2CE0}"/>
              </a:ext>
            </a:extLst>
          </p:cNvPr>
          <p:cNvSpPr>
            <a:spLocks noChangeArrowheads="1"/>
          </p:cNvSpPr>
          <p:nvPr/>
        </p:nvSpPr>
        <p:spPr bwMode="auto">
          <a:xfrm>
            <a:off x="7136084" y="3322800"/>
            <a:ext cx="174330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9" name="Table 8">
            <a:extLst>
              <a:ext uri="{FF2B5EF4-FFF2-40B4-BE49-F238E27FC236}">
                <a16:creationId xmlns:a16="http://schemas.microsoft.com/office/drawing/2014/main" id="{1DF60416-DE07-4F2B-8FC0-59EB26AFDC10}"/>
              </a:ext>
            </a:extLst>
          </p:cNvPr>
          <p:cNvGraphicFramePr>
            <a:graphicFrameLocks noGrp="1"/>
          </p:cNvGraphicFramePr>
          <p:nvPr>
            <p:extLst>
              <p:ext uri="{D42A27DB-BD31-4B8C-83A1-F6EECF244321}">
                <p14:modId xmlns:p14="http://schemas.microsoft.com/office/powerpoint/2010/main" val="1750218864"/>
              </p:ext>
            </p:extLst>
          </p:nvPr>
        </p:nvGraphicFramePr>
        <p:xfrm>
          <a:off x="0" y="19132"/>
          <a:ext cx="12192000" cy="6335485"/>
        </p:xfrm>
        <a:graphic>
          <a:graphicData uri="http://schemas.openxmlformats.org/drawingml/2006/table">
            <a:tbl>
              <a:tblPr firstRow="1" bandRow="1">
                <a:tableStyleId>{37CE84F3-28C3-443E-9E96-99CF82512B78}</a:tableStyleId>
              </a:tblPr>
              <a:tblGrid>
                <a:gridCol w="6419273">
                  <a:extLst>
                    <a:ext uri="{9D8B030D-6E8A-4147-A177-3AD203B41FA5}">
                      <a16:colId xmlns:a16="http://schemas.microsoft.com/office/drawing/2014/main" val="1306086594"/>
                    </a:ext>
                  </a:extLst>
                </a:gridCol>
                <a:gridCol w="5772727">
                  <a:extLst>
                    <a:ext uri="{9D8B030D-6E8A-4147-A177-3AD203B41FA5}">
                      <a16:colId xmlns:a16="http://schemas.microsoft.com/office/drawing/2014/main" val="2348925573"/>
                    </a:ext>
                  </a:extLst>
                </a:gridCol>
              </a:tblGrid>
              <a:tr h="4990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5836390">
                <a:tc>
                  <a:txBody>
                    <a:bodyPr/>
                    <a:lstStyle/>
                    <a:p>
                      <a:pPr marL="0" indent="0">
                        <a:buNone/>
                      </a:pPr>
                      <a:r>
                        <a:rPr lang="en-US" sz="2400" b="0" u="none" dirty="0">
                          <a:solidFill>
                            <a:schemeClr val="bg1"/>
                          </a:solidFill>
                          <a:latin typeface="+mj-lt"/>
                        </a:rPr>
                        <a:t>(12) </a:t>
                      </a:r>
                      <a:r>
                        <a:rPr lang="en-US" sz="2400" b="0" u="sng" dirty="0">
                          <a:solidFill>
                            <a:schemeClr val="bg1"/>
                          </a:solidFill>
                          <a:latin typeface="+mj-lt"/>
                        </a:rPr>
                        <a:t>MV</a:t>
                      </a:r>
                    </a:p>
                    <a:p>
                      <a:pPr marL="342900" indent="-342900">
                        <a:buAutoNum type="arabicPeriod" startAt="12"/>
                      </a:pPr>
                      <a:endParaRPr lang="en-US" sz="1400" dirty="0">
                        <a:solidFill>
                          <a:schemeClr val="bg1"/>
                        </a:solidFill>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ea typeface="MS Mincho" panose="02020609040205080304" pitchFamily="49" charset="-128"/>
                          <a:cs typeface="Times New Roman" panose="02020603050405020304" pitchFamily="18" charset="0"/>
                        </a:rPr>
                        <a:t>only valve with 2 leaflets </a:t>
                      </a:r>
                      <a:r>
                        <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rPr>
                        <a:t></a:t>
                      </a:r>
                      <a:r>
                        <a:rPr lang="en-US" sz="2000" dirty="0">
                          <a:solidFill>
                            <a:schemeClr val="bg1"/>
                          </a:solidFill>
                          <a:ea typeface="MS Mincho" panose="02020609040205080304" pitchFamily="49" charset="-128"/>
                          <a:cs typeface="Times New Roman" panose="02020603050405020304" pitchFamily="18" charset="0"/>
                        </a:rPr>
                        <a:t> smiley face </a:t>
                      </a:r>
                      <a:r>
                        <a:rPr lang="en-US" sz="1800" kern="1200" dirty="0">
                          <a:solidFill>
                            <a:schemeClr val="lt1"/>
                          </a:solidFill>
                          <a:effectLst/>
                          <a:latin typeface="+mn-lt"/>
                          <a:ea typeface="+mn-ea"/>
                          <a:cs typeface="+mn-cs"/>
                        </a:rPr>
                        <a:t>😉</a:t>
                      </a:r>
                      <a:endParaRPr lang="en-US" sz="2000" dirty="0">
                        <a:solidFill>
                          <a:schemeClr val="bg1"/>
                        </a:solidFill>
                        <a:ea typeface="MS Mincho" panose="02020609040205080304" pitchFamily="49" charset="-128"/>
                        <a:cs typeface="Times New Roman" panose="02020603050405020304" pitchFamily="18" charset="0"/>
                      </a:endParaRPr>
                    </a:p>
                    <a:p>
                      <a:pPr marL="8001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between LA &amp; LV</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ea typeface="MS Mincho" panose="02020609040205080304" pitchFamily="49" charset="-128"/>
                          <a:cs typeface="Times New Roman" panose="02020603050405020304" pitchFamily="18" charset="0"/>
                        </a:rPr>
                        <a:t>2 leaflets: PMVL (3 scallops) &amp; AMVL (3 sections)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ea typeface="MS Mincho" panose="02020609040205080304" pitchFamily="49" charset="-128"/>
                          <a:cs typeface="Times New Roman" panose="02020603050405020304" pitchFamily="18" charset="0"/>
                        </a:rPr>
                        <a:t>2 commissures: ant-lat &amp; post-med</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ea typeface="MS Mincho" panose="02020609040205080304" pitchFamily="49" charset="-128"/>
                          <a:cs typeface="Times New Roman" panose="02020603050405020304" pitchFamily="18" charset="0"/>
                        </a:rPr>
                        <a:t>chordae tendineae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ea typeface="MS Mincho" panose="02020609040205080304" pitchFamily="49" charset="-128"/>
                          <a:cs typeface="Times New Roman" panose="02020603050405020304" pitchFamily="18" charset="0"/>
                        </a:rPr>
                        <a:t>2 papillary muscles: ant-lat &amp; post-med </a:t>
                      </a:r>
                      <a:r>
                        <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rPr>
                        <a:t> LV walls</a:t>
                      </a:r>
                      <a:endParaRPr lang="en-US" sz="2000" dirty="0">
                        <a:solidFill>
                          <a:schemeClr val="bg1"/>
                        </a:solidFill>
                        <a:ea typeface="MS Mincho" panose="02020609040205080304" pitchFamily="49" charset="-128"/>
                        <a:cs typeface="Times New Roman" panose="02020603050405020304" pitchFamily="18" charset="0"/>
                      </a:endParaRPr>
                    </a:p>
                    <a:p>
                      <a:pPr marL="8001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rPr>
                        <a:t>MVA = 4 - 6 </a:t>
                      </a:r>
                      <a:r>
                        <a:rPr lang="en-US" sz="2000" dirty="0">
                          <a:solidFill>
                            <a:schemeClr val="bg1"/>
                          </a:solidFill>
                          <a:ea typeface="MS Mincho" panose="02020609040205080304" pitchFamily="49" charset="-128"/>
                          <a:cs typeface="Times New Roman" panose="02020603050405020304" pitchFamily="18" charset="0"/>
                        </a:rPr>
                        <a:t>cm</a:t>
                      </a:r>
                      <a:r>
                        <a:rPr lang="en-US" sz="2000" baseline="30000" dirty="0">
                          <a:solidFill>
                            <a:schemeClr val="bg1"/>
                          </a:solidFill>
                          <a:ea typeface="MS Mincho" panose="02020609040205080304" pitchFamily="49" charset="-128"/>
                          <a:cs typeface="Times New Roman" panose="02020603050405020304" pitchFamily="18" charset="0"/>
                        </a:rPr>
                        <a:t>2</a:t>
                      </a:r>
                      <a:endPar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endParaRPr>
                    </a:p>
                    <a:p>
                      <a:pPr marL="800100" lvl="1" indent="-34290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rPr>
                        <a:t>MV velocity = 0.6 - 1.3 m/s</a:t>
                      </a:r>
                    </a:p>
                    <a:p>
                      <a:pPr marL="800100" lvl="1" indent="-342900">
                        <a:buFont typeface="Arial" panose="020B0604020202020204" pitchFamily="34" charset="0"/>
                        <a:buChar char="•"/>
                      </a:pPr>
                      <a:endPar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endParaRPr>
                    </a:p>
                    <a:p>
                      <a:pPr marL="800100" lvl="1" indent="-342900">
                        <a:buFont typeface="Arial" panose="020B0604020202020204" pitchFamily="34" charset="0"/>
                        <a:buChar char="•"/>
                      </a:pPr>
                      <a:endPar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endParaRPr>
                    </a:p>
                    <a:p>
                      <a:pPr marL="800100" lvl="1" indent="-342900">
                        <a:buFont typeface="Arial" panose="020B0604020202020204" pitchFamily="34" charset="0"/>
                        <a:buChar char="•"/>
                      </a:pPr>
                      <a:endPar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endParaRPr>
                    </a:p>
                    <a:p>
                      <a:pPr marL="800100" lvl="1" indent="-342900">
                        <a:buFont typeface="Arial" panose="020B0604020202020204" pitchFamily="34" charset="0"/>
                        <a:buChar char="•"/>
                      </a:pPr>
                      <a:endPar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endParaRPr>
                    </a:p>
                    <a:p>
                      <a:pPr marL="800100" lvl="1" indent="-342900">
                        <a:buFont typeface="Arial" panose="020B0604020202020204" pitchFamily="34" charset="0"/>
                        <a:buChar char="•"/>
                      </a:pPr>
                      <a:endParaRPr lang="en-US" sz="2000" dirty="0">
                        <a:solidFill>
                          <a:schemeClr val="bg1"/>
                        </a:solidFill>
                        <a:ea typeface="MS Mincho" panose="02020609040205080304" pitchFamily="49" charset="-128"/>
                        <a:cs typeface="Times New Roman" panose="02020603050405020304" pitchFamily="18" charset="0"/>
                      </a:endParaRPr>
                    </a:p>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pic>
        <p:nvPicPr>
          <p:cNvPr id="8" name="Picture 7">
            <a:extLst>
              <a:ext uri="{FF2B5EF4-FFF2-40B4-BE49-F238E27FC236}">
                <a16:creationId xmlns:a16="http://schemas.microsoft.com/office/drawing/2014/main" id="{ECA95941-43F4-8BBC-B07A-3226596E23BD}"/>
              </a:ext>
            </a:extLst>
          </p:cNvPr>
          <p:cNvPicPr>
            <a:picLocks noChangeAspect="1"/>
          </p:cNvPicPr>
          <p:nvPr/>
        </p:nvPicPr>
        <p:blipFill>
          <a:blip r:embed="rId2"/>
          <a:stretch>
            <a:fillRect/>
          </a:stretch>
        </p:blipFill>
        <p:spPr>
          <a:xfrm>
            <a:off x="8577429" y="3553354"/>
            <a:ext cx="3487115" cy="2678316"/>
          </a:xfrm>
          <a:prstGeom prst="rect">
            <a:avLst/>
          </a:prstGeom>
        </p:spPr>
      </p:pic>
      <p:pic>
        <p:nvPicPr>
          <p:cNvPr id="10" name="Picture 9">
            <a:extLst>
              <a:ext uri="{FF2B5EF4-FFF2-40B4-BE49-F238E27FC236}">
                <a16:creationId xmlns:a16="http://schemas.microsoft.com/office/drawing/2014/main" id="{D7F002C4-3CDC-FA16-5EB6-F6343D61F00D}"/>
              </a:ext>
            </a:extLst>
          </p:cNvPr>
          <p:cNvPicPr>
            <a:picLocks noChangeAspect="1"/>
          </p:cNvPicPr>
          <p:nvPr/>
        </p:nvPicPr>
        <p:blipFill>
          <a:blip r:embed="rId3"/>
          <a:stretch>
            <a:fillRect/>
          </a:stretch>
        </p:blipFill>
        <p:spPr>
          <a:xfrm>
            <a:off x="1040259" y="4097778"/>
            <a:ext cx="4174288" cy="1852798"/>
          </a:xfrm>
          <a:prstGeom prst="rect">
            <a:avLst/>
          </a:prstGeom>
        </p:spPr>
      </p:pic>
      <p:pic>
        <p:nvPicPr>
          <p:cNvPr id="15" name="Picture 14">
            <a:extLst>
              <a:ext uri="{FF2B5EF4-FFF2-40B4-BE49-F238E27FC236}">
                <a16:creationId xmlns:a16="http://schemas.microsoft.com/office/drawing/2014/main" id="{7EA70399-A6AF-AEDF-CD2A-B427D4A19472}"/>
              </a:ext>
            </a:extLst>
          </p:cNvPr>
          <p:cNvPicPr>
            <a:picLocks noChangeAspect="1"/>
          </p:cNvPicPr>
          <p:nvPr/>
        </p:nvPicPr>
        <p:blipFill>
          <a:blip r:embed="rId4"/>
          <a:stretch>
            <a:fillRect/>
          </a:stretch>
        </p:blipFill>
        <p:spPr>
          <a:xfrm>
            <a:off x="6575280" y="644802"/>
            <a:ext cx="4101959" cy="2581715"/>
          </a:xfrm>
          <a:prstGeom prst="rect">
            <a:avLst/>
          </a:prstGeom>
        </p:spPr>
      </p:pic>
    </p:spTree>
    <p:extLst>
      <p:ext uri="{BB962C8B-B14F-4D97-AF65-F5344CB8AC3E}">
        <p14:creationId xmlns:p14="http://schemas.microsoft.com/office/powerpoint/2010/main" val="20286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6A3A8-BE0B-4150-B6DC-2255AD753935}"/>
              </a:ext>
            </a:extLst>
          </p:cNvPr>
          <p:cNvSpPr>
            <a:spLocks noGrp="1"/>
          </p:cNvSpPr>
          <p:nvPr>
            <p:ph type="sldNum" sz="quarter" idx="12"/>
          </p:nvPr>
        </p:nvSpPr>
        <p:spPr/>
        <p:txBody>
          <a:bodyPr/>
          <a:lstStyle/>
          <a:p>
            <a:fld id="{6D22F896-40B5-4ADD-8801-0D06FADFA095}" type="slidenum">
              <a:rPr lang="en-US" smtClean="0"/>
              <a:t>28</a:t>
            </a:fld>
            <a:endParaRPr lang="en-US" dirty="0"/>
          </a:p>
        </p:txBody>
      </p:sp>
      <p:graphicFrame>
        <p:nvGraphicFramePr>
          <p:cNvPr id="7" name="Table 6">
            <a:extLst>
              <a:ext uri="{FF2B5EF4-FFF2-40B4-BE49-F238E27FC236}">
                <a16:creationId xmlns:a16="http://schemas.microsoft.com/office/drawing/2014/main" id="{9C1C1631-DE1E-4783-A1EE-BAC86A440B7C}"/>
              </a:ext>
            </a:extLst>
          </p:cNvPr>
          <p:cNvGraphicFramePr>
            <a:graphicFrameLocks noGrp="1"/>
          </p:cNvGraphicFramePr>
          <p:nvPr>
            <p:extLst>
              <p:ext uri="{D42A27DB-BD31-4B8C-83A1-F6EECF244321}">
                <p14:modId xmlns:p14="http://schemas.microsoft.com/office/powerpoint/2010/main" val="2242786368"/>
              </p:ext>
            </p:extLst>
          </p:nvPr>
        </p:nvGraphicFramePr>
        <p:xfrm>
          <a:off x="558664" y="267501"/>
          <a:ext cx="11074671" cy="4785360"/>
        </p:xfrm>
        <a:graphic>
          <a:graphicData uri="http://schemas.openxmlformats.org/drawingml/2006/table">
            <a:tbl>
              <a:tblPr firstRow="1" bandRow="1">
                <a:tableStyleId>{37CE84F3-28C3-443E-9E96-99CF82512B78}</a:tableStyleId>
              </a:tblPr>
              <a:tblGrid>
                <a:gridCol w="7686675">
                  <a:extLst>
                    <a:ext uri="{9D8B030D-6E8A-4147-A177-3AD203B41FA5}">
                      <a16:colId xmlns:a16="http://schemas.microsoft.com/office/drawing/2014/main" val="1306086594"/>
                    </a:ext>
                  </a:extLst>
                </a:gridCol>
                <a:gridCol w="3387996">
                  <a:extLst>
                    <a:ext uri="{9D8B030D-6E8A-4147-A177-3AD203B41FA5}">
                      <a16:colId xmlns:a16="http://schemas.microsoft.com/office/drawing/2014/main" val="2115393914"/>
                    </a:ext>
                  </a:extLst>
                </a:gridCol>
              </a:tblGrid>
              <a:tr h="44524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3947868">
                <a:tc>
                  <a:txBody>
                    <a:bodyPr/>
                    <a:lstStyle/>
                    <a:p>
                      <a:pPr marL="0" indent="0">
                        <a:buNone/>
                      </a:pPr>
                      <a:r>
                        <a:rPr lang="en-US" sz="2400" b="0" u="none" dirty="0">
                          <a:solidFill>
                            <a:schemeClr val="bg1"/>
                          </a:solidFill>
                          <a:latin typeface="+mj-lt"/>
                        </a:rPr>
                        <a:t>(13) </a:t>
                      </a:r>
                      <a:r>
                        <a:rPr lang="en-US" sz="2400" b="0" u="sng" dirty="0">
                          <a:solidFill>
                            <a:schemeClr val="bg1"/>
                          </a:solidFill>
                          <a:latin typeface="+mj-lt"/>
                        </a:rPr>
                        <a:t>LV</a:t>
                      </a:r>
                    </a:p>
                    <a:p>
                      <a:pPr marL="342900" indent="-342900">
                        <a:buAutoNum type="arabicPeriod" startAt="13"/>
                      </a:pPr>
                      <a:endParaRPr lang="en-US" sz="1400" dirty="0">
                        <a:solidFill>
                          <a:schemeClr val="bg1"/>
                        </a:solidFill>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rPr>
                        <a:t>most essential/main muscle </a:t>
                      </a:r>
                      <a:r>
                        <a:rPr lang="en-US" sz="2000" dirty="0">
                          <a:solidFill>
                            <a:schemeClr val="bg1"/>
                          </a:solidFill>
                          <a:sym typeface="Wingdings" panose="05000000000000000000" pitchFamily="2" charset="2"/>
                        </a:rPr>
                        <a:t> </a:t>
                      </a:r>
                      <a:r>
                        <a:rPr lang="en-US" sz="2000" i="1" dirty="0">
                          <a:solidFill>
                            <a:schemeClr val="bg1"/>
                          </a:solidFill>
                        </a:rPr>
                        <a:t>numero uno!</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rPr>
                        <a:t>receives oxy blood from LA</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rPr>
                        <a:t>thickest walls &amp; largest chamber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rPr>
                        <a:t>LVP 5x &gt; RVP</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rPr>
                        <a:t>inflow tract </a:t>
                      </a:r>
                    </a:p>
                    <a:p>
                      <a:pPr marL="800100" lvl="1" indent="-342900">
                        <a:buFont typeface="Arial" panose="020B0604020202020204" pitchFamily="34" charset="0"/>
                        <a:buChar char="•"/>
                      </a:pPr>
                      <a:r>
                        <a:rPr lang="en-US" sz="2000" dirty="0">
                          <a:solidFill>
                            <a:schemeClr val="bg1"/>
                          </a:solidFill>
                        </a:rPr>
                        <a:t>LVOT</a:t>
                      </a:r>
                    </a:p>
                    <a:p>
                      <a:pPr marL="800100" lvl="1" indent="-342900">
                        <a:buFont typeface="Arial" panose="020B0604020202020204" pitchFamily="34" charset="0"/>
                        <a:buChar char="•"/>
                      </a:pPr>
                      <a:r>
                        <a:rPr lang="en-US" sz="2000" dirty="0">
                          <a:solidFill>
                            <a:schemeClr val="bg1"/>
                          </a:solidFill>
                        </a:rPr>
                        <a:t>LV free wall</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rPr>
                        <a:t>compared to RV: LV walls are thicker; LV chamber is larger, more conical &amp; less trabeculations (finer); LVP &gt; RVP</a:t>
                      </a:r>
                    </a:p>
                    <a:p>
                      <a:pPr marL="800100" lvl="1" indent="-342900">
                        <a:buFont typeface="Arial" panose="020B0604020202020204" pitchFamily="34" charset="0"/>
                        <a:buChar char="•"/>
                      </a:pPr>
                      <a:r>
                        <a:rPr lang="en-US" sz="2000" dirty="0">
                          <a:solidFill>
                            <a:schemeClr val="bg1"/>
                          </a:solidFill>
                        </a:rPr>
                        <a:t>LVP = &lt; 120 / 3 - 12 mmHg</a:t>
                      </a:r>
                    </a:p>
                    <a:p>
                      <a:pPr marL="800100" lvl="1" indent="-342900">
                        <a:buFont typeface="Arial" panose="020B0604020202020204" pitchFamily="34" charset="0"/>
                        <a:buChar char="•"/>
                      </a:pPr>
                      <a:r>
                        <a:rPr lang="en-US" sz="2000" dirty="0">
                          <a:solidFill>
                            <a:schemeClr val="bg1"/>
                          </a:solidFill>
                          <a:ea typeface="MS Mincho" panose="02020609040205080304" pitchFamily="49" charset="-128"/>
                        </a:rPr>
                        <a:t>O</a:t>
                      </a:r>
                      <a:r>
                        <a:rPr lang="en-US" sz="2000" baseline="-25000" dirty="0">
                          <a:solidFill>
                            <a:schemeClr val="bg1"/>
                          </a:solidFill>
                          <a:ea typeface="MS Mincho" panose="02020609040205080304" pitchFamily="49" charset="-128"/>
                        </a:rPr>
                        <a:t>2</a:t>
                      </a:r>
                      <a:r>
                        <a:rPr lang="en-US" sz="2000" dirty="0">
                          <a:solidFill>
                            <a:schemeClr val="bg1"/>
                          </a:solidFill>
                          <a:ea typeface="MS Mincho" panose="02020609040205080304" pitchFamily="49" charset="-128"/>
                        </a:rPr>
                        <a:t> sat = 98%</a:t>
                      </a:r>
                      <a:endParaRPr lang="en-US" sz="2000" dirty="0">
                        <a:solidFill>
                          <a:schemeClr val="bg1"/>
                        </a:solidFill>
                      </a:endParaRPr>
                    </a:p>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5" name="TextBox 4">
            <a:extLst>
              <a:ext uri="{FF2B5EF4-FFF2-40B4-BE49-F238E27FC236}">
                <a16:creationId xmlns:a16="http://schemas.microsoft.com/office/drawing/2014/main" id="{82DA69B4-5E55-40BA-A085-BD64EB957CD8}"/>
              </a:ext>
            </a:extLst>
          </p:cNvPr>
          <p:cNvSpPr txBox="1"/>
          <p:nvPr/>
        </p:nvSpPr>
        <p:spPr>
          <a:xfrm>
            <a:off x="7909376" y="5370927"/>
            <a:ext cx="3982161"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Why are the LV walls thicker than the RV walls?</a:t>
            </a:r>
          </a:p>
        </p:txBody>
      </p:sp>
      <p:pic>
        <p:nvPicPr>
          <p:cNvPr id="3" name="Picture 2">
            <a:extLst>
              <a:ext uri="{FF2B5EF4-FFF2-40B4-BE49-F238E27FC236}">
                <a16:creationId xmlns:a16="http://schemas.microsoft.com/office/drawing/2014/main" id="{05E7DBB7-9C05-A762-DB7C-54059EFF20D8}"/>
              </a:ext>
            </a:extLst>
          </p:cNvPr>
          <p:cNvPicPr>
            <a:picLocks noChangeAspect="1"/>
          </p:cNvPicPr>
          <p:nvPr/>
        </p:nvPicPr>
        <p:blipFill>
          <a:blip r:embed="rId2"/>
          <a:stretch>
            <a:fillRect/>
          </a:stretch>
        </p:blipFill>
        <p:spPr>
          <a:xfrm>
            <a:off x="8431192" y="934863"/>
            <a:ext cx="2938527" cy="3450635"/>
          </a:xfrm>
          <a:prstGeom prst="rect">
            <a:avLst/>
          </a:prstGeom>
        </p:spPr>
      </p:pic>
      <p:sp>
        <p:nvSpPr>
          <p:cNvPr id="4" name="Rectangle 3">
            <a:extLst>
              <a:ext uri="{FF2B5EF4-FFF2-40B4-BE49-F238E27FC236}">
                <a16:creationId xmlns:a16="http://schemas.microsoft.com/office/drawing/2014/main" id="{68C69E2F-A54F-5BCF-C6ED-D53BF3357FA8}"/>
              </a:ext>
            </a:extLst>
          </p:cNvPr>
          <p:cNvSpPr/>
          <p:nvPr/>
        </p:nvSpPr>
        <p:spPr>
          <a:xfrm rot="20753436">
            <a:off x="1536549" y="131282"/>
            <a:ext cx="1191352" cy="923330"/>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5400" b="1" cap="none" spc="0" dirty="0">
                <a:ln w="9525">
                  <a:solidFill>
                    <a:schemeClr val="bg2"/>
                  </a:solidFill>
                  <a:prstDash val="solid"/>
                </a:ln>
                <a:solidFill>
                  <a:srgbClr val="FF0000"/>
                </a:solidFill>
                <a:effectLst>
                  <a:outerShdw blurRad="12700" dist="38100" dir="2700000" algn="tl" rotWithShape="0">
                    <a:schemeClr val="bg1">
                      <a:lumMod val="50000"/>
                    </a:schemeClr>
                  </a:outerShdw>
                </a:effectLst>
                <a:latin typeface="Comic Sans MS" panose="030F0702030302020204" pitchFamily="66" charset="0"/>
              </a:rPr>
              <a:t>#1</a:t>
            </a:r>
          </a:p>
        </p:txBody>
      </p:sp>
    </p:spTree>
    <p:extLst>
      <p:ext uri="{BB962C8B-B14F-4D97-AF65-F5344CB8AC3E}">
        <p14:creationId xmlns:p14="http://schemas.microsoft.com/office/powerpoint/2010/main" val="194176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6A3A8-BE0B-4150-B6DC-2255AD753935}"/>
              </a:ext>
            </a:extLst>
          </p:cNvPr>
          <p:cNvSpPr>
            <a:spLocks noGrp="1"/>
          </p:cNvSpPr>
          <p:nvPr>
            <p:ph type="sldNum" sz="quarter" idx="12"/>
          </p:nvPr>
        </p:nvSpPr>
        <p:spPr/>
        <p:txBody>
          <a:bodyPr/>
          <a:lstStyle/>
          <a:p>
            <a:fld id="{6D22F896-40B5-4ADD-8801-0D06FADFA095}" type="slidenum">
              <a:rPr lang="en-US" smtClean="0"/>
              <a:t>29</a:t>
            </a:fld>
            <a:endParaRPr lang="en-US" dirty="0"/>
          </a:p>
        </p:txBody>
      </p:sp>
      <p:graphicFrame>
        <p:nvGraphicFramePr>
          <p:cNvPr id="8" name="Table 7">
            <a:extLst>
              <a:ext uri="{FF2B5EF4-FFF2-40B4-BE49-F238E27FC236}">
                <a16:creationId xmlns:a16="http://schemas.microsoft.com/office/drawing/2014/main" id="{3E820061-12F2-4977-8CA3-6EDACD90D36C}"/>
              </a:ext>
            </a:extLst>
          </p:cNvPr>
          <p:cNvGraphicFramePr>
            <a:graphicFrameLocks noGrp="1"/>
          </p:cNvGraphicFramePr>
          <p:nvPr>
            <p:extLst>
              <p:ext uri="{D42A27DB-BD31-4B8C-83A1-F6EECF244321}">
                <p14:modId xmlns:p14="http://schemas.microsoft.com/office/powerpoint/2010/main" val="1937322850"/>
              </p:ext>
            </p:extLst>
          </p:nvPr>
        </p:nvGraphicFramePr>
        <p:xfrm>
          <a:off x="0" y="33090"/>
          <a:ext cx="12192000" cy="6302324"/>
        </p:xfrm>
        <a:graphic>
          <a:graphicData uri="http://schemas.openxmlformats.org/drawingml/2006/table">
            <a:tbl>
              <a:tblPr firstRow="1" bandRow="1">
                <a:tableStyleId>{37CE84F3-28C3-443E-9E96-99CF82512B78}</a:tableStyleId>
              </a:tblPr>
              <a:tblGrid>
                <a:gridCol w="8041341">
                  <a:extLst>
                    <a:ext uri="{9D8B030D-6E8A-4147-A177-3AD203B41FA5}">
                      <a16:colId xmlns:a16="http://schemas.microsoft.com/office/drawing/2014/main" val="1306086594"/>
                    </a:ext>
                  </a:extLst>
                </a:gridCol>
                <a:gridCol w="4150659">
                  <a:extLst>
                    <a:ext uri="{9D8B030D-6E8A-4147-A177-3AD203B41FA5}">
                      <a16:colId xmlns:a16="http://schemas.microsoft.com/office/drawing/2014/main" val="4190828124"/>
                    </a:ext>
                  </a:extLst>
                </a:gridCol>
              </a:tblGrid>
              <a:tr h="46663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5835692">
                <a:tc>
                  <a:txBody>
                    <a:bodyPr/>
                    <a:lstStyle/>
                    <a:p>
                      <a:pPr marL="0" indent="0">
                        <a:buNone/>
                      </a:pPr>
                      <a:r>
                        <a:rPr lang="en-US" sz="2400" b="0" u="none" dirty="0">
                          <a:solidFill>
                            <a:schemeClr val="bg1"/>
                          </a:solidFill>
                          <a:latin typeface="+mj-lt"/>
                        </a:rPr>
                        <a:t>(14) </a:t>
                      </a:r>
                      <a:r>
                        <a:rPr lang="en-US" sz="2400" b="0" u="sng" dirty="0">
                          <a:solidFill>
                            <a:schemeClr val="bg1"/>
                          </a:solidFill>
                          <a:latin typeface="+mj-lt"/>
                        </a:rPr>
                        <a:t>AOV</a:t>
                      </a:r>
                    </a:p>
                    <a:p>
                      <a:pPr marL="342900" indent="-342900">
                        <a:buAutoNum type="arabicPeriod" startAt="14"/>
                      </a:pPr>
                      <a:endParaRPr lang="en-US" sz="1400" dirty="0">
                        <a:solidFill>
                          <a:schemeClr val="bg1"/>
                        </a:solidFill>
                      </a:endParaRPr>
                    </a:p>
                    <a:p>
                      <a:pPr marL="800100" lvl="1" indent="-342900">
                        <a:buFont typeface="Arial" panose="020B0604020202020204" pitchFamily="34" charset="0"/>
                        <a:buChar char="•"/>
                      </a:pPr>
                      <a:r>
                        <a:rPr lang="en-US" sz="2000" dirty="0">
                          <a:solidFill>
                            <a:schemeClr val="bg1"/>
                          </a:solidFill>
                        </a:rPr>
                        <a:t>most inferior aspect of AO root</a:t>
                      </a:r>
                    </a:p>
                    <a:p>
                      <a:pPr marL="800100" lvl="1" indent="-342900">
                        <a:buFont typeface="Arial" panose="020B0604020202020204" pitchFamily="34" charset="0"/>
                        <a:buChar char="•"/>
                      </a:pPr>
                      <a:r>
                        <a:rPr lang="en-US" sz="2000" dirty="0">
                          <a:solidFill>
                            <a:schemeClr val="bg1"/>
                          </a:solidFill>
                        </a:rPr>
                        <a:t>between LV &amp; AO</a:t>
                      </a:r>
                    </a:p>
                    <a:p>
                      <a:pPr marL="800100" lvl="1" indent="-342900">
                        <a:buFont typeface="Arial" panose="020B0604020202020204" pitchFamily="34" charset="0"/>
                        <a:buChar char="•"/>
                      </a:pPr>
                      <a:r>
                        <a:rPr lang="en-US" sz="2000" dirty="0">
                          <a:solidFill>
                            <a:schemeClr val="bg1"/>
                          </a:solidFill>
                        </a:rPr>
                        <a:t>3 pocket-like cusps: RCC, LCC &amp; NCC</a:t>
                      </a:r>
                    </a:p>
                    <a:p>
                      <a:pPr marL="800100" lvl="1" indent="-342900">
                        <a:buFont typeface="Arial" panose="020B0604020202020204" pitchFamily="34" charset="0"/>
                        <a:buChar char="•"/>
                      </a:pPr>
                      <a:r>
                        <a:rPr lang="en-US" sz="2000" dirty="0">
                          <a:solidFill>
                            <a:schemeClr val="bg1"/>
                          </a:solidFill>
                        </a:rPr>
                        <a:t>3 sinuses of Valsalva: anterior/right, left posterior &amp; right posterior </a:t>
                      </a:r>
                    </a:p>
                    <a:p>
                      <a:pPr marL="800100" lvl="1" indent="-342900">
                        <a:buFont typeface="Arial" panose="020B0604020202020204" pitchFamily="34" charset="0"/>
                        <a:buChar char="•"/>
                      </a:pPr>
                      <a:r>
                        <a:rPr lang="en-US" sz="2000" dirty="0">
                          <a:solidFill>
                            <a:schemeClr val="bg1"/>
                          </a:solidFill>
                        </a:rPr>
                        <a:t>coronary artery system (RCA &amp; LCA)</a:t>
                      </a:r>
                      <a:endParaRPr lang="en-US" sz="2000" dirty="0">
                        <a:solidFill>
                          <a:schemeClr val="bg1"/>
                        </a:solidFill>
                        <a:sym typeface="Wingdings" panose="05000000000000000000" pitchFamily="2" charset="2"/>
                      </a:endParaRPr>
                    </a:p>
                    <a:p>
                      <a:pPr marL="800100" lvl="1" indent="-342900">
                        <a:buFont typeface="Arial" panose="020B0604020202020204" pitchFamily="34" charset="0"/>
                        <a:buChar char="•"/>
                      </a:pPr>
                      <a:r>
                        <a:rPr lang="en-US" sz="2000" dirty="0">
                          <a:solidFill>
                            <a:schemeClr val="bg1"/>
                          </a:solidFill>
                          <a:sym typeface="Wingdings" panose="05000000000000000000" pitchFamily="2" charset="2"/>
                        </a:rPr>
                        <a:t>nodules of Arantius (x3)</a:t>
                      </a:r>
                    </a:p>
                    <a:p>
                      <a:pPr marL="800100" lvl="1" indent="-342900">
                        <a:buFont typeface="Arial" panose="020B0604020202020204" pitchFamily="34" charset="0"/>
                        <a:buChar char="•"/>
                      </a:pPr>
                      <a:r>
                        <a:rPr lang="en-US" sz="2000" dirty="0">
                          <a:solidFill>
                            <a:schemeClr val="bg1"/>
                          </a:solidFill>
                          <a:sym typeface="Wingdings" panose="05000000000000000000" pitchFamily="2" charset="2"/>
                        </a:rPr>
                        <a:t>Lambl’s excrescences</a:t>
                      </a:r>
                      <a:endParaRPr lang="en-US" sz="2000" dirty="0">
                        <a:solidFill>
                          <a:schemeClr val="bg1"/>
                        </a:solidFill>
                      </a:endParaRPr>
                    </a:p>
                    <a:p>
                      <a:pPr marL="800100" lvl="1" indent="-342900">
                        <a:buFont typeface="Arial" panose="020B0604020202020204" pitchFamily="34" charset="0"/>
                        <a:buChar char="•"/>
                      </a:pPr>
                      <a:r>
                        <a:rPr lang="en-US" sz="2000" dirty="0">
                          <a:solidFill>
                            <a:schemeClr val="bg1"/>
                          </a:solidFill>
                        </a:rPr>
                        <a:t>ACS = 1.5 - 2.6 cm</a:t>
                      </a:r>
                    </a:p>
                    <a:p>
                      <a:pPr marL="800100" lvl="1" indent="-342900">
                        <a:buFont typeface="Arial" panose="020B0604020202020204" pitchFamily="34" charset="0"/>
                        <a:buChar char="•"/>
                      </a:pPr>
                      <a:r>
                        <a:rPr lang="en-US" sz="2000" dirty="0">
                          <a:solidFill>
                            <a:schemeClr val="bg1"/>
                          </a:solidFill>
                        </a:rPr>
                        <a:t>AVA &gt; 2 </a:t>
                      </a:r>
                      <a:r>
                        <a:rPr lang="en-US" sz="2000" dirty="0">
                          <a:solidFill>
                            <a:schemeClr val="bg1"/>
                          </a:solidFill>
                          <a:ea typeface="MS Mincho" panose="02020609040205080304" pitchFamily="49" charset="-128"/>
                          <a:cs typeface="Times New Roman" panose="02020603050405020304" pitchFamily="18" charset="0"/>
                        </a:rPr>
                        <a:t>cm</a:t>
                      </a:r>
                      <a:r>
                        <a:rPr lang="en-US" sz="2000" baseline="30000" dirty="0">
                          <a:solidFill>
                            <a:schemeClr val="bg1"/>
                          </a:solidFill>
                          <a:ea typeface="MS Mincho" panose="02020609040205080304" pitchFamily="49" charset="-128"/>
                          <a:cs typeface="Times New Roman" panose="02020603050405020304" pitchFamily="18" charset="0"/>
                        </a:rPr>
                        <a:t>2</a:t>
                      </a:r>
                      <a:endParaRPr lang="en-US" sz="2000" baseline="0" dirty="0">
                        <a:solidFill>
                          <a:schemeClr val="bg1"/>
                        </a:solidFill>
                      </a:endParaRPr>
                    </a:p>
                    <a:p>
                      <a:pPr marL="800100" lvl="1" indent="-342900">
                        <a:buFont typeface="Arial" panose="020B0604020202020204" pitchFamily="34" charset="0"/>
                        <a:buChar char="•"/>
                      </a:pPr>
                      <a:r>
                        <a:rPr lang="en-US" sz="2000" dirty="0">
                          <a:solidFill>
                            <a:schemeClr val="bg1"/>
                          </a:solidFill>
                        </a:rPr>
                        <a:t>AOV velocity = 1 - 1.7 m/s</a:t>
                      </a:r>
                    </a:p>
                    <a:p>
                      <a:pPr marL="800100" lvl="1" indent="-342900">
                        <a:buFont typeface="Arial" panose="020B0604020202020204" pitchFamily="34" charset="0"/>
                        <a:buChar char="•"/>
                      </a:pPr>
                      <a:endParaRPr lang="en-US" sz="2000" dirty="0">
                        <a:solidFill>
                          <a:schemeClr val="bg1"/>
                        </a:solidFill>
                      </a:endParaRPr>
                    </a:p>
                    <a:p>
                      <a:pPr marL="800100" lvl="1" indent="-342900">
                        <a:buFont typeface="Arial" panose="020B0604020202020204" pitchFamily="34" charset="0"/>
                        <a:buChar char="•"/>
                      </a:pPr>
                      <a:endParaRPr lang="en-US" sz="2000" dirty="0">
                        <a:solidFill>
                          <a:schemeClr val="bg1"/>
                        </a:solidFill>
                      </a:endParaRPr>
                    </a:p>
                    <a:p>
                      <a:pPr marL="800100" lvl="1" indent="-342900">
                        <a:buFont typeface="Arial" panose="020B0604020202020204" pitchFamily="34" charset="0"/>
                        <a:buChar char="•"/>
                      </a:pPr>
                      <a:endParaRPr lang="en-US" sz="2000" dirty="0">
                        <a:solidFill>
                          <a:schemeClr val="bg1"/>
                        </a:solidFill>
                      </a:endParaRPr>
                    </a:p>
                    <a:p>
                      <a:pPr marL="800100" lvl="1" indent="-342900">
                        <a:buFont typeface="Arial" panose="020B0604020202020204" pitchFamily="34" charset="0"/>
                        <a:buChar char="•"/>
                      </a:pPr>
                      <a:endParaRPr lang="en-US" sz="2000" dirty="0">
                        <a:solidFill>
                          <a:schemeClr val="bg1"/>
                        </a:solidFill>
                      </a:endParaRPr>
                    </a:p>
                    <a:p>
                      <a:pPr marL="457200" lvl="1" indent="0">
                        <a:buFont typeface="Arial" panose="020B0604020202020204" pitchFamily="34" charset="0"/>
                        <a:buNone/>
                      </a:pPr>
                      <a:endParaRPr lang="en-US" sz="20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800100" lvl="1" indent="-342900">
                        <a:buFont typeface="Arial" panose="020B0604020202020204" pitchFamily="34" charset="0"/>
                        <a:buChar char="•"/>
                      </a:pPr>
                      <a:endParaRPr lang="en-US" sz="20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5" name="TextBox 4">
            <a:extLst>
              <a:ext uri="{FF2B5EF4-FFF2-40B4-BE49-F238E27FC236}">
                <a16:creationId xmlns:a16="http://schemas.microsoft.com/office/drawing/2014/main" id="{82DA69B4-5E55-40BA-A085-BD64EB957CD8}"/>
              </a:ext>
            </a:extLst>
          </p:cNvPr>
          <p:cNvSpPr txBox="1"/>
          <p:nvPr/>
        </p:nvSpPr>
        <p:spPr>
          <a:xfrm>
            <a:off x="8050306" y="4702592"/>
            <a:ext cx="4141694" cy="1015663"/>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coronary artery is associated with the </a:t>
            </a:r>
          </a:p>
          <a:p>
            <a:pPr algn="ctr"/>
            <a:r>
              <a:rPr lang="en-US" sz="2000" dirty="0">
                <a:solidFill>
                  <a:srgbClr val="FF0000"/>
                </a:solidFill>
                <a:latin typeface="Gabriola" panose="04040605051002020D02" pitchFamily="82" charset="0"/>
              </a:rPr>
              <a:t>right posterior sinus of Valsalva/NCC?</a:t>
            </a:r>
            <a:endParaRPr lang="en-US" dirty="0">
              <a:solidFill>
                <a:srgbClr val="FF0000"/>
              </a:solidFill>
              <a:latin typeface="Gabriola" panose="04040605051002020D02" pitchFamily="82" charset="0"/>
            </a:endParaRPr>
          </a:p>
        </p:txBody>
      </p:sp>
      <p:sp>
        <p:nvSpPr>
          <p:cNvPr id="3" name="Rectangle 2">
            <a:extLst>
              <a:ext uri="{FF2B5EF4-FFF2-40B4-BE49-F238E27FC236}">
                <a16:creationId xmlns:a16="http://schemas.microsoft.com/office/drawing/2014/main" id="{FC14BA6C-3929-4506-90C5-D9573E366B99}"/>
              </a:ext>
            </a:extLst>
          </p:cNvPr>
          <p:cNvSpPr>
            <a:spLocks noChangeArrowheads="1"/>
          </p:cNvSpPr>
          <p:nvPr/>
        </p:nvSpPr>
        <p:spPr bwMode="auto">
          <a:xfrm>
            <a:off x="161209" y="42943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7" name="Picture 6">
            <a:extLst>
              <a:ext uri="{FF2B5EF4-FFF2-40B4-BE49-F238E27FC236}">
                <a16:creationId xmlns:a16="http://schemas.microsoft.com/office/drawing/2014/main" id="{E58D24C8-5AB9-E541-FD69-C92F91A843F6}"/>
              </a:ext>
            </a:extLst>
          </p:cNvPr>
          <p:cNvPicPr>
            <a:picLocks noChangeAspect="1"/>
          </p:cNvPicPr>
          <p:nvPr/>
        </p:nvPicPr>
        <p:blipFill>
          <a:blip r:embed="rId2"/>
          <a:stretch>
            <a:fillRect/>
          </a:stretch>
        </p:blipFill>
        <p:spPr>
          <a:xfrm>
            <a:off x="8292353" y="1241600"/>
            <a:ext cx="3761881" cy="2023322"/>
          </a:xfrm>
          <a:prstGeom prst="rect">
            <a:avLst/>
          </a:prstGeom>
        </p:spPr>
      </p:pic>
      <p:pic>
        <p:nvPicPr>
          <p:cNvPr id="13" name="Picture 12">
            <a:extLst>
              <a:ext uri="{FF2B5EF4-FFF2-40B4-BE49-F238E27FC236}">
                <a16:creationId xmlns:a16="http://schemas.microsoft.com/office/drawing/2014/main" id="{D343765F-A741-AA62-932A-F4B8599CAE2D}"/>
              </a:ext>
            </a:extLst>
          </p:cNvPr>
          <p:cNvPicPr>
            <a:picLocks noChangeAspect="1"/>
          </p:cNvPicPr>
          <p:nvPr/>
        </p:nvPicPr>
        <p:blipFill>
          <a:blip r:embed="rId3"/>
          <a:stretch>
            <a:fillRect/>
          </a:stretch>
        </p:blipFill>
        <p:spPr>
          <a:xfrm>
            <a:off x="1978752" y="4444066"/>
            <a:ext cx="4117248" cy="1494617"/>
          </a:xfrm>
          <a:prstGeom prst="rect">
            <a:avLst/>
          </a:prstGeom>
        </p:spPr>
      </p:pic>
    </p:spTree>
    <p:extLst>
      <p:ext uri="{BB962C8B-B14F-4D97-AF65-F5344CB8AC3E}">
        <p14:creationId xmlns:p14="http://schemas.microsoft.com/office/powerpoint/2010/main" val="3027162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2BCF11-2C81-4CA4-95C3-838D265BCFC3}"/>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a:extLst>
              <a:ext uri="{FF2B5EF4-FFF2-40B4-BE49-F238E27FC236}">
                <a16:creationId xmlns:a16="http://schemas.microsoft.com/office/drawing/2014/main" id="{D1327856-BBA6-41F2-93CD-1403DF591E07}"/>
              </a:ext>
            </a:extLst>
          </p:cNvPr>
          <p:cNvSpPr txBox="1"/>
          <p:nvPr/>
        </p:nvSpPr>
        <p:spPr>
          <a:xfrm>
            <a:off x="983194" y="1597729"/>
            <a:ext cx="10229289" cy="3662541"/>
          </a:xfrm>
          <a:prstGeom prst="rect">
            <a:avLst/>
          </a:prstGeom>
          <a:noFill/>
        </p:spPr>
        <p:txBody>
          <a:bodyPr wrap="square">
            <a:spAutoFit/>
          </a:bodyPr>
          <a:lstStyle/>
          <a:p>
            <a:pPr marL="0" marR="0" algn="ctr">
              <a:spcBef>
                <a:spcPts val="0"/>
              </a:spcBef>
              <a:spcAft>
                <a:spcPts val="0"/>
              </a:spcAft>
            </a:pPr>
            <a:r>
              <a:rPr lang="en-US" sz="3200" dirty="0">
                <a:solidFill>
                  <a:schemeClr val="bg1"/>
                </a:solidFill>
                <a:effectLst/>
                <a:latin typeface="Comic Sans MS" panose="030F0702030302020204" pitchFamily="66" charset="0"/>
                <a:ea typeface="MS Mincho" panose="02020609040205080304" pitchFamily="49" charset="-128"/>
              </a:rPr>
              <a:t>ECHO…THE NOTEBOOK 8 &amp; THE </a:t>
            </a:r>
            <a:r>
              <a:rPr lang="en-US" sz="3200">
                <a:solidFill>
                  <a:schemeClr val="bg1"/>
                </a:solidFill>
                <a:effectLst/>
                <a:latin typeface="Comic Sans MS" panose="030F0702030302020204" pitchFamily="66" charset="0"/>
                <a:ea typeface="MS Mincho" panose="02020609040205080304" pitchFamily="49" charset="-128"/>
              </a:rPr>
              <a:t>WORKBOOK 8</a:t>
            </a:r>
            <a:endParaRPr lang="en-US" sz="3200" dirty="0">
              <a:solidFill>
                <a:schemeClr val="bg1"/>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endParaRPr lang="en-US" sz="2000" dirty="0">
              <a:solidFill>
                <a:schemeClr val="bg1"/>
              </a:solidFill>
              <a:effectLst/>
              <a:latin typeface="Comic Sans MS" panose="030F0702030302020204" pitchFamily="66" charset="0"/>
              <a:ea typeface="MS Mincho" panose="02020609040205080304" pitchFamily="49" charset="-128"/>
            </a:endParaRPr>
          </a:p>
          <a:p>
            <a:pPr marL="0" marR="0" algn="ctr">
              <a:spcBef>
                <a:spcPts val="0"/>
              </a:spcBef>
              <a:spcAft>
                <a:spcPts val="0"/>
              </a:spcAft>
            </a:pPr>
            <a:r>
              <a:rPr lang="en-US" sz="2000" dirty="0">
                <a:solidFill>
                  <a:schemeClr val="bg1"/>
                </a:solidFill>
                <a:effectLst/>
                <a:latin typeface="Comic Sans MS" panose="030F0702030302020204" pitchFamily="66" charset="0"/>
                <a:ea typeface="MS Mincho" panose="02020609040205080304" pitchFamily="49" charset="-128"/>
              </a:rPr>
              <a:t>are currently approved by the </a:t>
            </a:r>
          </a:p>
          <a:p>
            <a:pPr marL="0" marR="0" algn="ctr">
              <a:spcBef>
                <a:spcPts val="0"/>
              </a:spcBef>
              <a:spcAft>
                <a:spcPts val="0"/>
              </a:spcAft>
            </a:pPr>
            <a:r>
              <a:rPr lang="en-US" sz="2000" dirty="0">
                <a:solidFill>
                  <a:schemeClr val="bg1"/>
                </a:solidFill>
                <a:effectLst/>
                <a:latin typeface="Comic Sans MS" panose="030F0702030302020204" pitchFamily="66" charset="0"/>
                <a:ea typeface="MS Mincho" panose="02020609040205080304" pitchFamily="49" charset="-128"/>
              </a:rPr>
              <a:t>Society of Diagnostic Medical Sonography (SDMS) </a:t>
            </a:r>
            <a:endParaRPr lang="en-US" sz="2000" dirty="0">
              <a:solidFill>
                <a:schemeClr val="bg1"/>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r>
              <a:rPr lang="en-US" sz="2000" dirty="0">
                <a:solidFill>
                  <a:schemeClr val="bg1"/>
                </a:solidFill>
                <a:effectLst/>
                <a:latin typeface="Comic Sans MS" panose="030F0702030302020204" pitchFamily="66" charset="0"/>
                <a:ea typeface="MS Mincho" panose="02020609040205080304" pitchFamily="49" charset="-128"/>
              </a:rPr>
              <a:t>as a self-instructional activity </a:t>
            </a:r>
            <a:r>
              <a:rPr lang="en-US" sz="2000" dirty="0">
                <a:solidFill>
                  <a:schemeClr val="bg1"/>
                </a:solidFill>
                <a:latin typeface="Comic Sans MS" panose="030F0702030302020204" pitchFamily="66" charset="0"/>
                <a:ea typeface="MS Mincho" panose="02020609040205080304" pitchFamily="49" charset="-128"/>
              </a:rPr>
              <a:t>f</a:t>
            </a:r>
            <a:r>
              <a:rPr lang="en-US" sz="2000" dirty="0">
                <a:solidFill>
                  <a:schemeClr val="bg1"/>
                </a:solidFill>
                <a:effectLst/>
                <a:latin typeface="Comic Sans MS" panose="030F0702030302020204" pitchFamily="66" charset="0"/>
                <a:ea typeface="MS Mincho" panose="02020609040205080304" pitchFamily="49" charset="-128"/>
              </a:rPr>
              <a:t>or</a:t>
            </a:r>
            <a:endParaRPr lang="en-US" sz="1800" dirty="0">
              <a:solidFill>
                <a:schemeClr val="bg1"/>
              </a:solidFill>
              <a:effectLst/>
              <a:latin typeface="Comic Sans MS" panose="030F0702030302020204" pitchFamily="66" charset="0"/>
              <a:ea typeface="MS Mincho" panose="02020609040205080304" pitchFamily="49" charset="-128"/>
            </a:endParaRPr>
          </a:p>
          <a:p>
            <a:pPr marL="0" marR="0" algn="ctr">
              <a:spcBef>
                <a:spcPts val="0"/>
              </a:spcBef>
              <a:spcAft>
                <a:spcPts val="0"/>
              </a:spcAft>
            </a:pPr>
            <a:endParaRPr lang="en-US" sz="2000" dirty="0">
              <a:solidFill>
                <a:schemeClr val="bg1"/>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r>
              <a:rPr lang="en-US" sz="5400" dirty="0">
                <a:solidFill>
                  <a:srgbClr val="FF0000"/>
                </a:solidFill>
                <a:latin typeface="Jokerman" panose="04090605060D06020702" pitchFamily="82" charset="0"/>
                <a:ea typeface="MS Mincho" panose="02020609040205080304" pitchFamily="49" charset="-128"/>
              </a:rPr>
              <a:t>31</a:t>
            </a:r>
            <a:r>
              <a:rPr lang="en-US" sz="5400" dirty="0">
                <a:solidFill>
                  <a:srgbClr val="FF0000"/>
                </a:solidFill>
                <a:effectLst/>
                <a:latin typeface="Jokerman" panose="04090605060D06020702" pitchFamily="82" charset="0"/>
                <a:ea typeface="MS Mincho" panose="02020609040205080304" pitchFamily="49" charset="-128"/>
              </a:rPr>
              <a:t> CME CREDITS</a:t>
            </a:r>
            <a:endParaRPr lang="en-US" sz="2000" dirty="0">
              <a:solidFill>
                <a:srgbClr val="FF0000"/>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r>
              <a:rPr lang="en-US" sz="800" dirty="0">
                <a:solidFill>
                  <a:schemeClr val="bg1"/>
                </a:solidFill>
                <a:effectLst/>
                <a:latin typeface="Comic Sans MS" panose="030F0702030302020204" pitchFamily="66" charset="0"/>
                <a:ea typeface="MS Mincho" panose="02020609040205080304" pitchFamily="49" charset="-128"/>
              </a:rPr>
              <a:t> </a:t>
            </a:r>
            <a:endParaRPr lang="en-US" sz="2000" dirty="0">
              <a:solidFill>
                <a:schemeClr val="bg1"/>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endParaRPr lang="en-US" sz="2000" i="1" dirty="0">
              <a:solidFill>
                <a:schemeClr val="bg1"/>
              </a:solidFill>
              <a:effectLst/>
              <a:latin typeface="Courier New" panose="02070309020205020404" pitchFamily="49" charset="0"/>
              <a:ea typeface="MS Mincho" panose="02020609040205080304" pitchFamily="49" charset="-128"/>
            </a:endParaRPr>
          </a:p>
          <a:p>
            <a:pPr marL="0" marR="0" algn="ctr">
              <a:spcBef>
                <a:spcPts val="0"/>
              </a:spcBef>
              <a:spcAft>
                <a:spcPts val="0"/>
              </a:spcAft>
            </a:pPr>
            <a:r>
              <a:rPr lang="en-US" sz="1800" dirty="0">
                <a:solidFill>
                  <a:schemeClr val="bg1"/>
                </a:solidFill>
                <a:effectLst/>
                <a:latin typeface="Comic Sans MS" panose="030F0702030302020204" pitchFamily="66" charset="0"/>
                <a:ea typeface="MS Mincho" panose="02020609040205080304" pitchFamily="49" charset="-128"/>
              </a:rPr>
              <a:t>Please refer to </a:t>
            </a:r>
            <a:r>
              <a:rPr lang="en-US" sz="1800" u="sng" dirty="0">
                <a:solidFill>
                  <a:schemeClr val="bg1"/>
                </a:solidFill>
                <a:effectLst/>
                <a:latin typeface="Comic Sans MS" panose="030F0702030302020204" pitchFamily="66" charset="0"/>
                <a:ea typeface="MS Mincho" panose="02020609040205080304" pitchFamily="49" charset="-128"/>
                <a:hlinkClick r:id="rId2">
                  <a:extLst>
                    <a:ext uri="{A12FA001-AC4F-418D-AE19-62706E023703}">
                      <ahyp:hlinkClr xmlns:ahyp="http://schemas.microsoft.com/office/drawing/2018/hyperlinkcolor" val="tx"/>
                    </a:ext>
                  </a:extLst>
                </a:hlinkClick>
              </a:rPr>
              <a:t>www.echonotebook.com</a:t>
            </a:r>
            <a:r>
              <a:rPr lang="en-US" sz="1800" dirty="0">
                <a:solidFill>
                  <a:schemeClr val="bg1"/>
                </a:solidFill>
                <a:effectLst/>
                <a:latin typeface="Comic Sans MS" panose="030F0702030302020204" pitchFamily="66" charset="0"/>
                <a:ea typeface="MS Mincho" panose="02020609040205080304" pitchFamily="49" charset="-128"/>
              </a:rPr>
              <a:t> for more details</a:t>
            </a:r>
            <a:r>
              <a:rPr lang="en-US" dirty="0">
                <a:solidFill>
                  <a:schemeClr val="bg1"/>
                </a:solidFill>
                <a:latin typeface="Comic Sans MS" panose="030F0702030302020204" pitchFamily="66" charset="0"/>
                <a:ea typeface="MS Mincho" panose="02020609040205080304" pitchFamily="49" charset="-128"/>
              </a:rPr>
              <a:t>!</a:t>
            </a:r>
            <a:endParaRPr lang="en-US" sz="2000" dirty="0">
              <a:solidFill>
                <a:schemeClr val="bg1"/>
              </a:solidFill>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1784813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C1F424-AF1E-4947-9E91-4DB1F5D7AC5A}"/>
              </a:ext>
            </a:extLst>
          </p:cNvPr>
          <p:cNvSpPr>
            <a:spLocks noGrp="1"/>
          </p:cNvSpPr>
          <p:nvPr>
            <p:ph type="sldNum" sz="quarter" idx="12"/>
          </p:nvPr>
        </p:nvSpPr>
        <p:spPr/>
        <p:txBody>
          <a:bodyPr/>
          <a:lstStyle/>
          <a:p>
            <a:fld id="{6D22F896-40B5-4ADD-8801-0D06FADFA095}" type="slidenum">
              <a:rPr lang="en-US" smtClean="0"/>
              <a:t>30</a:t>
            </a:fld>
            <a:endParaRPr lang="en-US" dirty="0"/>
          </a:p>
        </p:txBody>
      </p:sp>
      <p:sp>
        <p:nvSpPr>
          <p:cNvPr id="4" name="Rectangle 2">
            <a:extLst>
              <a:ext uri="{FF2B5EF4-FFF2-40B4-BE49-F238E27FC236}">
                <a16:creationId xmlns:a16="http://schemas.microsoft.com/office/drawing/2014/main" id="{E316755A-E9C3-4C14-AAA7-21C10217931D}"/>
              </a:ext>
            </a:extLst>
          </p:cNvPr>
          <p:cNvSpPr>
            <a:spLocks noChangeArrowheads="1"/>
          </p:cNvSpPr>
          <p:nvPr/>
        </p:nvSpPr>
        <p:spPr bwMode="auto">
          <a:xfrm>
            <a:off x="736600" y="10183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 name="Rectangle 4">
            <a:extLst>
              <a:ext uri="{FF2B5EF4-FFF2-40B4-BE49-F238E27FC236}">
                <a16:creationId xmlns:a16="http://schemas.microsoft.com/office/drawing/2014/main" id="{98E6366E-E37D-4EBD-A645-C8CA3E442B09}"/>
              </a:ext>
            </a:extLst>
          </p:cNvPr>
          <p:cNvSpPr>
            <a:spLocks noChangeArrowheads="1"/>
          </p:cNvSpPr>
          <p:nvPr/>
        </p:nvSpPr>
        <p:spPr bwMode="auto">
          <a:xfrm>
            <a:off x="8842375"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9" name="Table 8">
            <a:extLst>
              <a:ext uri="{FF2B5EF4-FFF2-40B4-BE49-F238E27FC236}">
                <a16:creationId xmlns:a16="http://schemas.microsoft.com/office/drawing/2014/main" id="{C73A4699-D72E-4D44-B27D-7893998B50F9}"/>
              </a:ext>
            </a:extLst>
          </p:cNvPr>
          <p:cNvGraphicFramePr>
            <a:graphicFrameLocks noGrp="1"/>
          </p:cNvGraphicFramePr>
          <p:nvPr>
            <p:extLst>
              <p:ext uri="{D42A27DB-BD31-4B8C-83A1-F6EECF244321}">
                <p14:modId xmlns:p14="http://schemas.microsoft.com/office/powerpoint/2010/main" val="3762359460"/>
              </p:ext>
            </p:extLst>
          </p:nvPr>
        </p:nvGraphicFramePr>
        <p:xfrm>
          <a:off x="508381" y="1653063"/>
          <a:ext cx="6543675" cy="2712720"/>
        </p:xfrm>
        <a:graphic>
          <a:graphicData uri="http://schemas.openxmlformats.org/drawingml/2006/table">
            <a:tbl>
              <a:tblPr firstRow="1" bandRow="1">
                <a:tableStyleId>{37CE84F3-28C3-443E-9E96-99CF82512B78}</a:tableStyleId>
              </a:tblPr>
              <a:tblGrid>
                <a:gridCol w="6543675">
                  <a:extLst>
                    <a:ext uri="{9D8B030D-6E8A-4147-A177-3AD203B41FA5}">
                      <a16:colId xmlns:a16="http://schemas.microsoft.com/office/drawing/2014/main" val="1306086594"/>
                    </a:ext>
                  </a:extLst>
                </a:gridCol>
              </a:tblGrid>
              <a:tr h="2560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66222648"/>
                  </a:ext>
                </a:extLst>
              </a:tr>
              <a:tr h="2094409">
                <a:tc>
                  <a:txBody>
                    <a:bodyPr/>
                    <a:lstStyle/>
                    <a:p>
                      <a:r>
                        <a:rPr lang="en-US" sz="2400" b="0" u="none" dirty="0">
                          <a:solidFill>
                            <a:schemeClr val="bg1"/>
                          </a:solidFill>
                          <a:latin typeface="+mj-lt"/>
                        </a:rPr>
                        <a:t>(15 – 19) </a:t>
                      </a:r>
                      <a:r>
                        <a:rPr lang="en-US" sz="2400" b="0" u="sng" dirty="0">
                          <a:solidFill>
                            <a:schemeClr val="bg1"/>
                          </a:solidFill>
                          <a:latin typeface="+mj-lt"/>
                        </a:rPr>
                        <a:t>AO</a:t>
                      </a:r>
                    </a:p>
                    <a:p>
                      <a:endParaRPr lang="en-US" sz="1400" b="0" dirty="0">
                        <a:solidFill>
                          <a:schemeClr val="bg1"/>
                        </a:solidFill>
                      </a:endParaRPr>
                    </a:p>
                    <a:p>
                      <a:pPr marL="571500" lvl="1" indent="-342900">
                        <a:buFont typeface="Arial" panose="020B0604020202020204" pitchFamily="34" charset="0"/>
                        <a:buChar char="•"/>
                      </a:pPr>
                      <a:r>
                        <a:rPr lang="en-US" sz="2000" b="0" dirty="0">
                          <a:solidFill>
                            <a:schemeClr val="bg1"/>
                          </a:solidFill>
                          <a:sym typeface="Wingdings" panose="05000000000000000000" pitchFamily="2" charset="2"/>
                        </a:rPr>
                        <a:t>LV pumps out to AO  divides  heart , head &amp; body</a:t>
                      </a:r>
                    </a:p>
                    <a:p>
                      <a:pPr marL="571500" lvl="1" indent="-342900">
                        <a:buFont typeface="Arial" panose="020B0604020202020204" pitchFamily="34" charset="0"/>
                        <a:buChar char="•"/>
                      </a:pPr>
                      <a:r>
                        <a:rPr lang="en-US" sz="2000" b="0" i="1" dirty="0">
                          <a:solidFill>
                            <a:schemeClr val="bg1"/>
                          </a:solidFill>
                          <a:sym typeface="Wingdings" panose="05000000000000000000" pitchFamily="2" charset="2"/>
                        </a:rPr>
                        <a:t>Mother of all arteries!</a:t>
                      </a:r>
                    </a:p>
                    <a:p>
                      <a:pPr marL="571500" lvl="1" indent="-342900">
                        <a:buFont typeface="Arial" panose="020B0604020202020204" pitchFamily="34" charset="0"/>
                        <a:buChar char="•"/>
                      </a:pPr>
                      <a:r>
                        <a:rPr lang="en-US" sz="2000" b="0" dirty="0">
                          <a:solidFill>
                            <a:schemeClr val="bg1"/>
                          </a:solidFill>
                          <a:sym typeface="Wingdings" panose="05000000000000000000" pitchFamily="2" charset="2"/>
                        </a:rPr>
                        <a:t>AO pressure &lt; 120 / &lt; 80 mmHg</a:t>
                      </a:r>
                    </a:p>
                    <a:p>
                      <a:pPr marL="571500" lvl="1" indent="-342900">
                        <a:buFont typeface="Arial" panose="020B0604020202020204" pitchFamily="34" charset="0"/>
                        <a:buChar char="•"/>
                      </a:pPr>
                      <a:r>
                        <a:rPr lang="en-US" sz="2000" dirty="0">
                          <a:solidFill>
                            <a:schemeClr val="bg1"/>
                          </a:solidFill>
                          <a:ea typeface="MS Mincho" panose="02020609040205080304" pitchFamily="49" charset="-128"/>
                        </a:rPr>
                        <a:t>O</a:t>
                      </a:r>
                      <a:r>
                        <a:rPr lang="en-US" sz="2000" baseline="-25000" dirty="0">
                          <a:solidFill>
                            <a:schemeClr val="bg1"/>
                          </a:solidFill>
                          <a:ea typeface="MS Mincho" panose="02020609040205080304" pitchFamily="49" charset="-128"/>
                        </a:rPr>
                        <a:t>2</a:t>
                      </a:r>
                      <a:r>
                        <a:rPr lang="en-US" sz="2000" dirty="0">
                          <a:solidFill>
                            <a:schemeClr val="bg1"/>
                          </a:solidFill>
                          <a:ea typeface="MS Mincho" panose="02020609040205080304" pitchFamily="49" charset="-128"/>
                        </a:rPr>
                        <a:t> sat = 98%</a:t>
                      </a:r>
                    </a:p>
                    <a:p>
                      <a:pPr marL="457200" lvl="1" indent="0">
                        <a:buFont typeface="Arial" panose="020B0604020202020204" pitchFamily="34" charset="0"/>
                        <a:buNone/>
                      </a:pPr>
                      <a:endParaRPr lang="en-US" sz="2400" b="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456073998"/>
                  </a:ext>
                </a:extLst>
              </a:tr>
            </a:tbl>
          </a:graphicData>
        </a:graphic>
      </p:graphicFrame>
      <p:sp>
        <p:nvSpPr>
          <p:cNvPr id="3" name="Rectangle 17">
            <a:extLst>
              <a:ext uri="{FF2B5EF4-FFF2-40B4-BE49-F238E27FC236}">
                <a16:creationId xmlns:a16="http://schemas.microsoft.com/office/drawing/2014/main" id="{A565DF62-C2CD-4027-8E54-31C1C7258BA2}"/>
              </a:ext>
            </a:extLst>
          </p:cNvPr>
          <p:cNvSpPr>
            <a:spLocks noChangeArrowheads="1"/>
          </p:cNvSpPr>
          <p:nvPr/>
        </p:nvSpPr>
        <p:spPr bwMode="auto">
          <a:xfrm>
            <a:off x="3648722" y="-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7" name="Picture 6">
            <a:extLst>
              <a:ext uri="{FF2B5EF4-FFF2-40B4-BE49-F238E27FC236}">
                <a16:creationId xmlns:a16="http://schemas.microsoft.com/office/drawing/2014/main" id="{81EDD106-4995-D5A1-6CAF-28B7690247BC}"/>
              </a:ext>
            </a:extLst>
          </p:cNvPr>
          <p:cNvPicPr>
            <a:picLocks noChangeAspect="1"/>
          </p:cNvPicPr>
          <p:nvPr/>
        </p:nvPicPr>
        <p:blipFill>
          <a:blip r:embed="rId2"/>
          <a:stretch>
            <a:fillRect/>
          </a:stretch>
        </p:blipFill>
        <p:spPr>
          <a:xfrm>
            <a:off x="7162422" y="33090"/>
            <a:ext cx="4521197" cy="6240983"/>
          </a:xfrm>
          <a:prstGeom prst="rect">
            <a:avLst/>
          </a:prstGeom>
        </p:spPr>
      </p:pic>
    </p:spTree>
    <p:extLst>
      <p:ext uri="{BB962C8B-B14F-4D97-AF65-F5344CB8AC3E}">
        <p14:creationId xmlns:p14="http://schemas.microsoft.com/office/powerpoint/2010/main" val="2414825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C1F424-AF1E-4947-9E91-4DB1F5D7AC5A}"/>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4" name="Rectangle 2">
            <a:extLst>
              <a:ext uri="{FF2B5EF4-FFF2-40B4-BE49-F238E27FC236}">
                <a16:creationId xmlns:a16="http://schemas.microsoft.com/office/drawing/2014/main" id="{E316755A-E9C3-4C14-AAA7-21C10217931D}"/>
              </a:ext>
            </a:extLst>
          </p:cNvPr>
          <p:cNvSpPr>
            <a:spLocks noChangeArrowheads="1"/>
          </p:cNvSpPr>
          <p:nvPr/>
        </p:nvSpPr>
        <p:spPr bwMode="auto">
          <a:xfrm>
            <a:off x="736600" y="10183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 name="Rectangle 4">
            <a:extLst>
              <a:ext uri="{FF2B5EF4-FFF2-40B4-BE49-F238E27FC236}">
                <a16:creationId xmlns:a16="http://schemas.microsoft.com/office/drawing/2014/main" id="{98E6366E-E37D-4EBD-A645-C8CA3E442B09}"/>
              </a:ext>
            </a:extLst>
          </p:cNvPr>
          <p:cNvSpPr>
            <a:spLocks noChangeArrowheads="1"/>
          </p:cNvSpPr>
          <p:nvPr/>
        </p:nvSpPr>
        <p:spPr bwMode="auto">
          <a:xfrm>
            <a:off x="8842375"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9" name="Table 8">
            <a:extLst>
              <a:ext uri="{FF2B5EF4-FFF2-40B4-BE49-F238E27FC236}">
                <a16:creationId xmlns:a16="http://schemas.microsoft.com/office/drawing/2014/main" id="{C73A4699-D72E-4D44-B27D-7893998B50F9}"/>
              </a:ext>
            </a:extLst>
          </p:cNvPr>
          <p:cNvGraphicFramePr>
            <a:graphicFrameLocks noGrp="1"/>
          </p:cNvGraphicFramePr>
          <p:nvPr>
            <p:extLst>
              <p:ext uri="{D42A27DB-BD31-4B8C-83A1-F6EECF244321}">
                <p14:modId xmlns:p14="http://schemas.microsoft.com/office/powerpoint/2010/main" val="3972401140"/>
              </p:ext>
            </p:extLst>
          </p:nvPr>
        </p:nvGraphicFramePr>
        <p:xfrm>
          <a:off x="0" y="571847"/>
          <a:ext cx="12192000" cy="4236720"/>
        </p:xfrm>
        <a:graphic>
          <a:graphicData uri="http://schemas.openxmlformats.org/drawingml/2006/table">
            <a:tbl>
              <a:tblPr firstRow="1" bandRow="1">
                <a:tableStyleId>{37CE84F3-28C3-443E-9E96-99CF82512B78}</a:tableStyleId>
              </a:tblPr>
              <a:tblGrid>
                <a:gridCol w="6245352">
                  <a:extLst>
                    <a:ext uri="{9D8B030D-6E8A-4147-A177-3AD203B41FA5}">
                      <a16:colId xmlns:a16="http://schemas.microsoft.com/office/drawing/2014/main" val="1306086594"/>
                    </a:ext>
                  </a:extLst>
                </a:gridCol>
                <a:gridCol w="5946648">
                  <a:extLst>
                    <a:ext uri="{9D8B030D-6E8A-4147-A177-3AD203B41FA5}">
                      <a16:colId xmlns:a16="http://schemas.microsoft.com/office/drawing/2014/main" val="1758581590"/>
                    </a:ext>
                  </a:extLst>
                </a:gridCol>
              </a:tblGrid>
              <a:tr h="42801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3718676">
                <a:tc>
                  <a:txBody>
                    <a:bodyPr/>
                    <a:lstStyle/>
                    <a:p>
                      <a:pPr marL="0" indent="0">
                        <a:buNone/>
                      </a:pPr>
                      <a:r>
                        <a:rPr lang="en-US" sz="2400" b="0" u="none" dirty="0">
                          <a:solidFill>
                            <a:schemeClr val="bg1"/>
                          </a:solidFill>
                          <a:latin typeface="+mj-lt"/>
                        </a:rPr>
                        <a:t>(15) </a:t>
                      </a:r>
                      <a:r>
                        <a:rPr lang="en-US" sz="2400" b="0" u="sng" dirty="0">
                          <a:solidFill>
                            <a:schemeClr val="bg1"/>
                          </a:solidFill>
                          <a:latin typeface="+mj-lt"/>
                        </a:rPr>
                        <a:t>AO ROOT</a:t>
                      </a:r>
                      <a:r>
                        <a:rPr lang="en-US" sz="2400" b="0" u="none" dirty="0">
                          <a:solidFill>
                            <a:schemeClr val="bg1"/>
                          </a:solidFill>
                          <a:latin typeface="+mj-lt"/>
                        </a:rPr>
                        <a:t> &amp;</a:t>
                      </a:r>
                    </a:p>
                    <a:p>
                      <a:pPr marL="0" indent="0">
                        <a:buNone/>
                      </a:pPr>
                      <a:r>
                        <a:rPr lang="en-US" sz="2400" b="0" u="none" dirty="0">
                          <a:solidFill>
                            <a:schemeClr val="bg1"/>
                          </a:solidFill>
                          <a:latin typeface="+mj-lt"/>
                        </a:rPr>
                        <a:t>(16) </a:t>
                      </a:r>
                      <a:r>
                        <a:rPr lang="en-US" sz="2400" b="0" u="sng" dirty="0">
                          <a:solidFill>
                            <a:schemeClr val="bg1"/>
                          </a:solidFill>
                          <a:latin typeface="+mj-lt"/>
                        </a:rPr>
                        <a:t>AAO</a:t>
                      </a:r>
                    </a:p>
                    <a:p>
                      <a:pPr marL="342900" indent="-342900">
                        <a:buAutoNum type="arabicPeriod" startAt="16"/>
                      </a:pPr>
                      <a:endParaRPr lang="en-US" sz="1400" dirty="0">
                        <a:solidFill>
                          <a:schemeClr val="bg1"/>
                        </a:solidFill>
                      </a:endParaRPr>
                    </a:p>
                    <a:p>
                      <a:pPr marL="512763" lvl="1" indent="-339725">
                        <a:buFont typeface="Arial" panose="020B0604020202020204" pitchFamily="34" charset="0"/>
                        <a:buChar char="•"/>
                      </a:pPr>
                      <a:r>
                        <a:rPr lang="en-US" sz="2000" dirty="0">
                          <a:solidFill>
                            <a:schemeClr val="bg1"/>
                          </a:solidFill>
                          <a:sym typeface="Wingdings" panose="05000000000000000000" pitchFamily="2" charset="2"/>
                        </a:rPr>
                        <a:t>AO root: AOV apparatus  sinotubular junction</a:t>
                      </a:r>
                    </a:p>
                    <a:p>
                      <a:pPr marL="512763" lvl="1" indent="-339725">
                        <a:buFont typeface="Arial" panose="020B0604020202020204" pitchFamily="34" charset="0"/>
                        <a:buChar char="•"/>
                      </a:pPr>
                      <a:r>
                        <a:rPr lang="en-US" sz="2000" dirty="0">
                          <a:solidFill>
                            <a:schemeClr val="bg1"/>
                          </a:solidFill>
                          <a:sym typeface="Wingdings" panose="05000000000000000000" pitchFamily="2" charset="2"/>
                        </a:rPr>
                        <a:t>coronary artery system </a:t>
                      </a:r>
                    </a:p>
                    <a:p>
                      <a:pPr marL="512763" lvl="1" indent="-339725">
                        <a:buFont typeface="Arial" panose="020B0604020202020204" pitchFamily="34" charset="0"/>
                        <a:buChar char="•"/>
                      </a:pPr>
                      <a:r>
                        <a:rPr lang="en-US" sz="2000" dirty="0">
                          <a:solidFill>
                            <a:schemeClr val="bg1"/>
                          </a:solidFill>
                          <a:sym typeface="Wingdings" panose="05000000000000000000" pitchFamily="2" charset="2"/>
                        </a:rPr>
                        <a:t>supply = demand</a:t>
                      </a:r>
                    </a:p>
                    <a:p>
                      <a:pPr marL="512763" lvl="1" indent="-339725">
                        <a:buFont typeface="Arial" panose="020B0604020202020204" pitchFamily="34" charset="0"/>
                        <a:buChar char="•"/>
                      </a:pPr>
                      <a:r>
                        <a:rPr lang="en-US" sz="2000" dirty="0">
                          <a:solidFill>
                            <a:schemeClr val="bg1"/>
                          </a:solidFill>
                          <a:sym typeface="Wingdings" panose="05000000000000000000" pitchFamily="2" charset="2"/>
                        </a:rPr>
                        <a:t>demand &gt; supply  ischemia  infarct</a:t>
                      </a:r>
                    </a:p>
                    <a:p>
                      <a:pPr marL="512763" lvl="1" indent="-339725">
                        <a:buFont typeface="Arial" panose="020B0604020202020204" pitchFamily="34" charset="0"/>
                        <a:buChar char="•"/>
                      </a:pPr>
                      <a:r>
                        <a:rPr lang="en-US" sz="2000" dirty="0">
                          <a:solidFill>
                            <a:schemeClr val="bg1"/>
                          </a:solidFill>
                          <a:sym typeface="Wingdings" panose="05000000000000000000" pitchFamily="2" charset="2"/>
                        </a:rPr>
                        <a:t>Snowflakes!</a:t>
                      </a:r>
                    </a:p>
                    <a:p>
                      <a:pPr marL="512763" marR="0" lvl="1" indent="-339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sym typeface="Wingdings" panose="05000000000000000000" pitchFamily="2" charset="2"/>
                        </a:rPr>
                        <a:t>RCA &amp; LCA</a:t>
                      </a:r>
                    </a:p>
                    <a:p>
                      <a:pPr marL="512763" lvl="1" indent="-339725">
                        <a:buFont typeface="Arial" panose="020B0604020202020204" pitchFamily="34" charset="0"/>
                        <a:buChar char="•"/>
                      </a:pPr>
                      <a:r>
                        <a:rPr lang="en-US" sz="2000" dirty="0">
                          <a:solidFill>
                            <a:schemeClr val="bg1"/>
                          </a:solidFill>
                        </a:rPr>
                        <a:t>right vs left vs codominant</a:t>
                      </a:r>
                      <a:endParaRPr lang="en-US" sz="2000" dirty="0">
                        <a:solidFill>
                          <a:schemeClr val="bg1"/>
                        </a:solidFill>
                        <a:sym typeface="Wingdings" panose="05000000000000000000" pitchFamily="2" charset="2"/>
                      </a:endParaRPr>
                    </a:p>
                    <a:p>
                      <a:pPr marL="512763" lvl="1" indent="-339725">
                        <a:buFont typeface="Arial" panose="020B0604020202020204" pitchFamily="34" charset="0"/>
                        <a:buChar char="•"/>
                      </a:pPr>
                      <a:r>
                        <a:rPr lang="en-US" sz="2000" dirty="0">
                          <a:solidFill>
                            <a:schemeClr val="bg1"/>
                          </a:solidFill>
                          <a:sym typeface="Wingdings" panose="05000000000000000000" pitchFamily="2" charset="2"/>
                        </a:rPr>
                        <a:t>AAO: just superior to AO root  proximal to AO arch</a:t>
                      </a:r>
                    </a:p>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344488" lvl="1" indent="-290513">
                        <a:buFont typeface="Arial" panose="020B0604020202020204" pitchFamily="34" charset="0"/>
                        <a:buChar char="•"/>
                        <a:tabLst>
                          <a:tab pos="53975" algn="l"/>
                          <a:tab pos="742950" algn="l"/>
                        </a:tabLst>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8" name="TextBox 7">
            <a:extLst>
              <a:ext uri="{FF2B5EF4-FFF2-40B4-BE49-F238E27FC236}">
                <a16:creationId xmlns:a16="http://schemas.microsoft.com/office/drawing/2014/main" id="{A7A0F04D-2943-4D53-8771-EC356085FE42}"/>
              </a:ext>
            </a:extLst>
          </p:cNvPr>
          <p:cNvSpPr txBox="1"/>
          <p:nvPr/>
        </p:nvSpPr>
        <p:spPr>
          <a:xfrm>
            <a:off x="94612" y="4975949"/>
            <a:ext cx="3480958" cy="1015663"/>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percentage of the population has a </a:t>
            </a:r>
          </a:p>
          <a:p>
            <a:pPr algn="ctr"/>
            <a:r>
              <a:rPr lang="en-US" sz="2000" dirty="0">
                <a:solidFill>
                  <a:srgbClr val="FF0000"/>
                </a:solidFill>
                <a:latin typeface="Gabriola" panose="04040605051002020D02" pitchFamily="82" charset="0"/>
              </a:rPr>
              <a:t>right dominant coronary artery system?</a:t>
            </a:r>
          </a:p>
        </p:txBody>
      </p:sp>
      <p:sp>
        <p:nvSpPr>
          <p:cNvPr id="3" name="Rectangle 17">
            <a:extLst>
              <a:ext uri="{FF2B5EF4-FFF2-40B4-BE49-F238E27FC236}">
                <a16:creationId xmlns:a16="http://schemas.microsoft.com/office/drawing/2014/main" id="{A565DF62-C2CD-4027-8E54-31C1C7258BA2}"/>
              </a:ext>
            </a:extLst>
          </p:cNvPr>
          <p:cNvSpPr>
            <a:spLocks noChangeArrowheads="1"/>
          </p:cNvSpPr>
          <p:nvPr/>
        </p:nvSpPr>
        <p:spPr bwMode="auto">
          <a:xfrm>
            <a:off x="3648722" y="-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TextBox 10">
            <a:extLst>
              <a:ext uri="{FF2B5EF4-FFF2-40B4-BE49-F238E27FC236}">
                <a16:creationId xmlns:a16="http://schemas.microsoft.com/office/drawing/2014/main" id="{0DEF5077-0405-4D6C-8789-F9256D033026}"/>
              </a:ext>
            </a:extLst>
          </p:cNvPr>
          <p:cNvSpPr txBox="1"/>
          <p:nvPr/>
        </p:nvSpPr>
        <p:spPr>
          <a:xfrm>
            <a:off x="9161855" y="4975949"/>
            <a:ext cx="2935533" cy="1015663"/>
          </a:xfrm>
          <a:prstGeom prst="rect">
            <a:avLst/>
          </a:prstGeom>
          <a:noFill/>
        </p:spPr>
        <p:txBody>
          <a:bodyPr wrap="square">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Identify the coronary arteries #1 - 6 (assume right dominant).</a:t>
            </a:r>
          </a:p>
        </p:txBody>
      </p:sp>
      <p:pic>
        <p:nvPicPr>
          <p:cNvPr id="10" name="Picture 9">
            <a:extLst>
              <a:ext uri="{FF2B5EF4-FFF2-40B4-BE49-F238E27FC236}">
                <a16:creationId xmlns:a16="http://schemas.microsoft.com/office/drawing/2014/main" id="{53983355-3BA2-4DE7-AA42-B3AC7B4B2748}"/>
              </a:ext>
            </a:extLst>
          </p:cNvPr>
          <p:cNvPicPr>
            <a:picLocks noChangeAspect="1"/>
          </p:cNvPicPr>
          <p:nvPr/>
        </p:nvPicPr>
        <p:blipFill>
          <a:blip r:embed="rId2"/>
          <a:stretch>
            <a:fillRect/>
          </a:stretch>
        </p:blipFill>
        <p:spPr>
          <a:xfrm>
            <a:off x="9710923" y="1483164"/>
            <a:ext cx="2386465" cy="3238774"/>
          </a:xfrm>
          <a:prstGeom prst="rect">
            <a:avLst/>
          </a:prstGeom>
        </p:spPr>
      </p:pic>
      <p:pic>
        <p:nvPicPr>
          <p:cNvPr id="7" name="Picture 6">
            <a:extLst>
              <a:ext uri="{FF2B5EF4-FFF2-40B4-BE49-F238E27FC236}">
                <a16:creationId xmlns:a16="http://schemas.microsoft.com/office/drawing/2014/main" id="{A560278F-3819-B3B8-62A1-8B7E36122BD9}"/>
              </a:ext>
            </a:extLst>
          </p:cNvPr>
          <p:cNvPicPr>
            <a:picLocks noChangeAspect="1"/>
          </p:cNvPicPr>
          <p:nvPr/>
        </p:nvPicPr>
        <p:blipFill>
          <a:blip r:embed="rId3"/>
          <a:stretch>
            <a:fillRect/>
          </a:stretch>
        </p:blipFill>
        <p:spPr>
          <a:xfrm>
            <a:off x="6318444" y="1088179"/>
            <a:ext cx="2775212" cy="2679148"/>
          </a:xfrm>
          <a:prstGeom prst="rect">
            <a:avLst/>
          </a:prstGeom>
        </p:spPr>
      </p:pic>
    </p:spTree>
    <p:extLst>
      <p:ext uri="{BB962C8B-B14F-4D97-AF65-F5344CB8AC3E}">
        <p14:creationId xmlns:p14="http://schemas.microsoft.com/office/powerpoint/2010/main" val="1052909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C1F424-AF1E-4947-9E91-4DB1F5D7AC5A}"/>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4" name="Rectangle 2">
            <a:extLst>
              <a:ext uri="{FF2B5EF4-FFF2-40B4-BE49-F238E27FC236}">
                <a16:creationId xmlns:a16="http://schemas.microsoft.com/office/drawing/2014/main" id="{E316755A-E9C3-4C14-AAA7-21C10217931D}"/>
              </a:ext>
            </a:extLst>
          </p:cNvPr>
          <p:cNvSpPr>
            <a:spLocks noChangeArrowheads="1"/>
          </p:cNvSpPr>
          <p:nvPr/>
        </p:nvSpPr>
        <p:spPr bwMode="auto">
          <a:xfrm>
            <a:off x="736600" y="10183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 name="Rectangle 4">
            <a:extLst>
              <a:ext uri="{FF2B5EF4-FFF2-40B4-BE49-F238E27FC236}">
                <a16:creationId xmlns:a16="http://schemas.microsoft.com/office/drawing/2014/main" id="{98E6366E-E37D-4EBD-A645-C8CA3E442B09}"/>
              </a:ext>
            </a:extLst>
          </p:cNvPr>
          <p:cNvSpPr>
            <a:spLocks noChangeArrowheads="1"/>
          </p:cNvSpPr>
          <p:nvPr/>
        </p:nvSpPr>
        <p:spPr bwMode="auto">
          <a:xfrm>
            <a:off x="8842375"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 name="Table 6">
            <a:extLst>
              <a:ext uri="{FF2B5EF4-FFF2-40B4-BE49-F238E27FC236}">
                <a16:creationId xmlns:a16="http://schemas.microsoft.com/office/drawing/2014/main" id="{4234326C-9F5A-4ED6-B2FC-1501AA5360A1}"/>
              </a:ext>
            </a:extLst>
          </p:cNvPr>
          <p:cNvGraphicFramePr>
            <a:graphicFrameLocks noGrp="1"/>
          </p:cNvGraphicFramePr>
          <p:nvPr>
            <p:extLst>
              <p:ext uri="{D42A27DB-BD31-4B8C-83A1-F6EECF244321}">
                <p14:modId xmlns:p14="http://schemas.microsoft.com/office/powerpoint/2010/main" val="3414109143"/>
              </p:ext>
            </p:extLst>
          </p:nvPr>
        </p:nvGraphicFramePr>
        <p:xfrm>
          <a:off x="1154225" y="0"/>
          <a:ext cx="5991226" cy="6335378"/>
        </p:xfrm>
        <a:graphic>
          <a:graphicData uri="http://schemas.openxmlformats.org/drawingml/2006/table">
            <a:tbl>
              <a:tblPr firstRow="1" bandRow="1">
                <a:tableStyleId>{37CE84F3-28C3-443E-9E96-99CF82512B78}</a:tableStyleId>
              </a:tblPr>
              <a:tblGrid>
                <a:gridCol w="5991226">
                  <a:extLst>
                    <a:ext uri="{9D8B030D-6E8A-4147-A177-3AD203B41FA5}">
                      <a16:colId xmlns:a16="http://schemas.microsoft.com/office/drawing/2014/main" val="1306086594"/>
                    </a:ext>
                  </a:extLst>
                </a:gridCol>
              </a:tblGrid>
              <a:tr h="459085">
                <a:tc>
                  <a:txBody>
                    <a:bodyPr/>
                    <a:lstStyle/>
                    <a:p>
                      <a:pPr marL="0" indent="0" algn="ctr"/>
                      <a:r>
                        <a:rPr lang="en-US" sz="2400" b="0" u="none" dirty="0">
                          <a:solidFill>
                            <a:srgbClr val="FF0000"/>
                          </a:solidFill>
                          <a:latin typeface="+mj-lt"/>
                        </a:rPr>
                        <a:t>ORDER OF FLOW</a:t>
                      </a:r>
                      <a:endParaRPr lang="en-US" sz="2400" b="0" u="none" kern="1200" dirty="0">
                        <a:solidFill>
                          <a:srgbClr val="FF0000"/>
                        </a:solidFill>
                        <a:latin typeface="+mj-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66222648"/>
                  </a:ext>
                </a:extLst>
              </a:tr>
              <a:tr h="5876293">
                <a:tc>
                  <a:txBody>
                    <a:bodyPr/>
                    <a:lstStyle/>
                    <a:p>
                      <a:pPr marL="0" indent="0">
                        <a:buNone/>
                      </a:pPr>
                      <a:r>
                        <a:rPr lang="en-US" sz="2400" b="0" u="none" dirty="0">
                          <a:solidFill>
                            <a:schemeClr val="bg1"/>
                          </a:solidFill>
                          <a:latin typeface="+mj-lt"/>
                        </a:rPr>
                        <a:t>(17) </a:t>
                      </a:r>
                      <a:r>
                        <a:rPr lang="en-US" sz="2400" b="0" u="sng" dirty="0">
                          <a:solidFill>
                            <a:schemeClr val="bg1"/>
                          </a:solidFill>
                          <a:latin typeface="+mj-lt"/>
                        </a:rPr>
                        <a:t>AO ARCH</a:t>
                      </a:r>
                    </a:p>
                    <a:p>
                      <a:pPr marL="0" indent="0">
                        <a:buNone/>
                      </a:pPr>
                      <a:endParaRPr lang="en-US" sz="1400" b="0" u="sng" dirty="0">
                        <a:solidFill>
                          <a:schemeClr val="bg1"/>
                        </a:solidFill>
                      </a:endParaRPr>
                    </a:p>
                    <a:p>
                      <a:pPr marL="798513" indent="-341313">
                        <a:buFont typeface="Arial" panose="020B0604020202020204" pitchFamily="34" charset="0"/>
                        <a:buChar char="•"/>
                      </a:pPr>
                      <a:r>
                        <a:rPr lang="en-US" sz="2000" b="0" u="none" dirty="0">
                          <a:solidFill>
                            <a:schemeClr val="bg1"/>
                          </a:solidFill>
                        </a:rPr>
                        <a:t>3 branches </a:t>
                      </a:r>
                      <a:r>
                        <a:rPr lang="en-US" sz="2000" b="0" u="none" dirty="0">
                          <a:solidFill>
                            <a:schemeClr val="bg1"/>
                          </a:solidFill>
                          <a:sym typeface="Wingdings" panose="05000000000000000000" pitchFamily="2" charset="2"/>
                        </a:rPr>
                        <a:t> divide  head/upper torso          venous system  SVC  RA</a:t>
                      </a:r>
                      <a:endParaRPr lang="en-US" sz="2000" b="0" u="none" dirty="0">
                        <a:solidFill>
                          <a:schemeClr val="bg1"/>
                        </a:solidFill>
                      </a:endParaRPr>
                    </a:p>
                    <a:p>
                      <a:pPr marL="798513" indent="-341313">
                        <a:buFont typeface="Arial" panose="020B0604020202020204" pitchFamily="34" charset="0"/>
                        <a:buChar char="•"/>
                      </a:pPr>
                      <a:r>
                        <a:rPr lang="en-US" sz="2000" b="0" dirty="0">
                          <a:solidFill>
                            <a:schemeClr val="bg1"/>
                          </a:solidFill>
                        </a:rPr>
                        <a:t>ligamentum arteriosum</a:t>
                      </a:r>
                    </a:p>
                    <a:p>
                      <a:pPr marL="798513" indent="-341313">
                        <a:buFont typeface="Arial" panose="020B0604020202020204" pitchFamily="34" charset="0"/>
                        <a:buChar char="•"/>
                      </a:pPr>
                      <a:r>
                        <a:rPr lang="en-US" sz="2000" b="0" dirty="0">
                          <a:solidFill>
                            <a:schemeClr val="bg1"/>
                          </a:solidFill>
                        </a:rPr>
                        <a:t>AO isthmus</a:t>
                      </a:r>
                    </a:p>
                    <a:p>
                      <a:pPr marL="800100" lvl="1" indent="-342900">
                        <a:buFont typeface="Arial" panose="020B0604020202020204" pitchFamily="34" charset="0"/>
                        <a:buChar char="•"/>
                      </a:pPr>
                      <a:endParaRPr lang="en-US" sz="2400" b="0" dirty="0">
                        <a:solidFill>
                          <a:schemeClr val="bg1"/>
                        </a:solidFill>
                      </a:endParaRPr>
                    </a:p>
                    <a:p>
                      <a:pPr marL="0" indent="0">
                        <a:buNone/>
                      </a:pPr>
                      <a:r>
                        <a:rPr lang="en-US" sz="2400" b="0" u="none" dirty="0">
                          <a:solidFill>
                            <a:schemeClr val="bg1"/>
                          </a:solidFill>
                          <a:latin typeface="+mj-lt"/>
                        </a:rPr>
                        <a:t>(18) </a:t>
                      </a:r>
                      <a:r>
                        <a:rPr lang="en-US" sz="2400" b="0" u="sng" dirty="0">
                          <a:solidFill>
                            <a:schemeClr val="bg1"/>
                          </a:solidFill>
                          <a:latin typeface="+mj-lt"/>
                        </a:rPr>
                        <a:t>THORACIC DAO</a:t>
                      </a:r>
                    </a:p>
                    <a:p>
                      <a:pPr marL="342900" indent="-342900">
                        <a:buAutoNum type="arabicPeriod" startAt="18"/>
                      </a:pPr>
                      <a:endParaRPr lang="en-US" sz="1400" b="0" dirty="0">
                        <a:solidFill>
                          <a:schemeClr val="bg1"/>
                        </a:solidFill>
                      </a:endParaRPr>
                    </a:p>
                    <a:p>
                      <a:pPr marL="800100" lvl="1" indent="-342900">
                        <a:buFont typeface="Arial" panose="020B0604020202020204" pitchFamily="34" charset="0"/>
                        <a:buChar char="•"/>
                      </a:pPr>
                      <a:r>
                        <a:rPr lang="en-US" sz="2000" b="0" dirty="0">
                          <a:solidFill>
                            <a:schemeClr val="bg1"/>
                          </a:solidFill>
                        </a:rPr>
                        <a:t>just after AO arch </a:t>
                      </a:r>
                      <a:r>
                        <a:rPr lang="en-US" sz="2000" b="0" dirty="0">
                          <a:solidFill>
                            <a:schemeClr val="bg1"/>
                          </a:solidFill>
                          <a:sym typeface="Wingdings" panose="05000000000000000000" pitchFamily="2" charset="2"/>
                        </a:rPr>
                        <a:t> level of diaphragm</a:t>
                      </a:r>
                    </a:p>
                    <a:p>
                      <a:pPr marL="0" indent="0">
                        <a:buNone/>
                      </a:pPr>
                      <a:endParaRPr lang="en-US" sz="2400" b="0" u="none" dirty="0">
                        <a:solidFill>
                          <a:schemeClr val="bg1"/>
                        </a:solidFill>
                        <a:latin typeface="+mn-lt"/>
                      </a:endParaRPr>
                    </a:p>
                    <a:p>
                      <a:pPr marL="0" indent="0">
                        <a:buNone/>
                      </a:pPr>
                      <a:r>
                        <a:rPr lang="en-US" sz="2400" b="0" u="none" dirty="0">
                          <a:solidFill>
                            <a:schemeClr val="bg1"/>
                          </a:solidFill>
                          <a:latin typeface="+mj-lt"/>
                        </a:rPr>
                        <a:t>(19) </a:t>
                      </a:r>
                      <a:r>
                        <a:rPr lang="en-US" sz="2400" b="0" u="sng" dirty="0">
                          <a:solidFill>
                            <a:schemeClr val="bg1"/>
                          </a:solidFill>
                          <a:latin typeface="+mj-lt"/>
                        </a:rPr>
                        <a:t>ABDOMINAL DAO</a:t>
                      </a:r>
                    </a:p>
                    <a:p>
                      <a:pPr marL="342900" indent="-342900">
                        <a:buAutoNum type="arabicPeriod" startAt="19"/>
                      </a:pPr>
                      <a:endParaRPr lang="en-US" sz="1400" b="0" dirty="0">
                        <a:solidFill>
                          <a:schemeClr val="bg1"/>
                        </a:solidFill>
                      </a:endParaRPr>
                    </a:p>
                    <a:p>
                      <a:pPr marL="800100" lvl="1" indent="-342900">
                        <a:buFont typeface="Arial" panose="020B0604020202020204" pitchFamily="34" charset="0"/>
                        <a:buChar char="•"/>
                      </a:pPr>
                      <a:r>
                        <a:rPr lang="en-US" sz="2000" b="0" dirty="0">
                          <a:solidFill>
                            <a:schemeClr val="bg1"/>
                          </a:solidFill>
                          <a:latin typeface="+mn-lt"/>
                        </a:rPr>
                        <a:t>from diaphragm </a:t>
                      </a:r>
                      <a:r>
                        <a:rPr lang="en-US" sz="2000" b="0" dirty="0">
                          <a:solidFill>
                            <a:schemeClr val="bg1"/>
                          </a:solidFill>
                          <a:latin typeface="+mn-lt"/>
                          <a:sym typeface="Wingdings" panose="05000000000000000000" pitchFamily="2" charset="2"/>
                        </a:rPr>
                        <a:t> abdomen </a:t>
                      </a:r>
                    </a:p>
                    <a:p>
                      <a:pPr marL="800100" lvl="1" indent="-342900">
                        <a:buFont typeface="Arial" panose="020B0604020202020204" pitchFamily="34" charset="0"/>
                        <a:buChar char="•"/>
                      </a:pPr>
                      <a:r>
                        <a:rPr lang="en-US" sz="2000" b="0" u="none" dirty="0">
                          <a:solidFill>
                            <a:schemeClr val="bg1"/>
                          </a:solidFill>
                          <a:latin typeface="+mn-lt"/>
                          <a:sym typeface="Wingdings" panose="05000000000000000000" pitchFamily="2" charset="2"/>
                        </a:rPr>
                        <a:t>numerous branches </a:t>
                      </a:r>
                      <a:r>
                        <a:rPr lang="en-US" sz="2000" b="0" dirty="0">
                          <a:solidFill>
                            <a:schemeClr val="bg1"/>
                          </a:solidFill>
                          <a:latin typeface="+mn-lt"/>
                          <a:sym typeface="Wingdings" panose="05000000000000000000" pitchFamily="2" charset="2"/>
                        </a:rPr>
                        <a:t> divide  body              venous system  IVC  RA</a:t>
                      </a:r>
                    </a:p>
                    <a:p>
                      <a:pPr marL="457200" lvl="1" indent="-457200">
                        <a:buFont typeface="Arial" panose="020B0604020202020204" pitchFamily="34" charset="0"/>
                        <a:buAutoNum type="arabicPeriod" startAt="20"/>
                      </a:pPr>
                      <a:endParaRPr lang="en-US" sz="2800" b="0" dirty="0">
                        <a:solidFill>
                          <a:schemeClr val="bg1"/>
                        </a:solidFill>
                        <a:sym typeface="Wingdings" panose="05000000000000000000" pitchFamily="2" charset="2"/>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456073998"/>
                  </a:ext>
                </a:extLst>
              </a:tr>
            </a:tbl>
          </a:graphicData>
        </a:graphic>
      </p:graphicFrame>
      <p:pic>
        <p:nvPicPr>
          <p:cNvPr id="3" name="Picture 2">
            <a:extLst>
              <a:ext uri="{FF2B5EF4-FFF2-40B4-BE49-F238E27FC236}">
                <a16:creationId xmlns:a16="http://schemas.microsoft.com/office/drawing/2014/main" id="{8A605F9D-2CE4-E33B-98DE-5A937E2538EA}"/>
              </a:ext>
            </a:extLst>
          </p:cNvPr>
          <p:cNvPicPr>
            <a:picLocks noChangeAspect="1"/>
          </p:cNvPicPr>
          <p:nvPr/>
        </p:nvPicPr>
        <p:blipFill>
          <a:blip r:embed="rId2"/>
          <a:stretch>
            <a:fillRect/>
          </a:stretch>
        </p:blipFill>
        <p:spPr>
          <a:xfrm>
            <a:off x="7194233" y="-1"/>
            <a:ext cx="3843542" cy="6335378"/>
          </a:xfrm>
          <a:prstGeom prst="rect">
            <a:avLst/>
          </a:prstGeom>
        </p:spPr>
      </p:pic>
    </p:spTree>
    <p:extLst>
      <p:ext uri="{BB962C8B-B14F-4D97-AF65-F5344CB8AC3E}">
        <p14:creationId xmlns:p14="http://schemas.microsoft.com/office/powerpoint/2010/main" val="23251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440115-DC17-4F4C-A472-56EC35D47401}"/>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4" name="Rectangle 2">
            <a:extLst>
              <a:ext uri="{FF2B5EF4-FFF2-40B4-BE49-F238E27FC236}">
                <a16:creationId xmlns:a16="http://schemas.microsoft.com/office/drawing/2014/main" id="{0649CBC3-5D6B-407D-844E-A6E3CA11AD50}"/>
              </a:ext>
            </a:extLst>
          </p:cNvPr>
          <p:cNvSpPr>
            <a:spLocks noChangeArrowheads="1"/>
          </p:cNvSpPr>
          <p:nvPr/>
        </p:nvSpPr>
        <p:spPr bwMode="auto">
          <a:xfrm>
            <a:off x="4478694" y="18474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TextBox 5">
            <a:extLst>
              <a:ext uri="{FF2B5EF4-FFF2-40B4-BE49-F238E27FC236}">
                <a16:creationId xmlns:a16="http://schemas.microsoft.com/office/drawing/2014/main" id="{F21D24D2-1194-4DAB-A291-F4BE30C97765}"/>
              </a:ext>
            </a:extLst>
          </p:cNvPr>
          <p:cNvSpPr txBox="1"/>
          <p:nvPr/>
        </p:nvSpPr>
        <p:spPr>
          <a:xfrm>
            <a:off x="1053754" y="669873"/>
            <a:ext cx="2232488" cy="1015663"/>
          </a:xfrm>
          <a:prstGeom prst="rect">
            <a:avLst/>
          </a:prstGeom>
          <a:noFill/>
        </p:spPr>
        <p:txBody>
          <a:bodyPr wrap="square" rtlCol="0">
            <a:spAutoFit/>
          </a:bodyPr>
          <a:lstStyle/>
          <a:p>
            <a:pPr algn="ctr"/>
            <a:r>
              <a:rPr lang="en-US" sz="2000" dirty="0">
                <a:solidFill>
                  <a:srgbClr val="FF0000"/>
                </a:solidFill>
                <a:latin typeface="Gabriola" pitchFamily="82" charset="0"/>
              </a:rPr>
              <a:t>POP QUIZ!</a:t>
            </a:r>
          </a:p>
          <a:p>
            <a:pPr algn="ctr"/>
            <a:r>
              <a:rPr lang="en-US" sz="2000" dirty="0">
                <a:solidFill>
                  <a:srgbClr val="FF0000"/>
                </a:solidFill>
                <a:latin typeface="Gabriola" pitchFamily="82" charset="0"/>
              </a:rPr>
              <a:t>Identify the anatomy </a:t>
            </a:r>
          </a:p>
          <a:p>
            <a:pPr algn="ctr"/>
            <a:r>
              <a:rPr lang="en-US" sz="2000" dirty="0">
                <a:solidFill>
                  <a:srgbClr val="FF0000"/>
                </a:solidFill>
                <a:latin typeface="Gabriola" pitchFamily="82" charset="0"/>
              </a:rPr>
              <a:t>in order of flow #1 - 14.</a:t>
            </a:r>
          </a:p>
        </p:txBody>
      </p:sp>
      <p:pic>
        <p:nvPicPr>
          <p:cNvPr id="7" name="Picture 6">
            <a:extLst>
              <a:ext uri="{FF2B5EF4-FFF2-40B4-BE49-F238E27FC236}">
                <a16:creationId xmlns:a16="http://schemas.microsoft.com/office/drawing/2014/main" id="{7A5954CE-F26C-2076-7533-2F7265C4B161}"/>
              </a:ext>
            </a:extLst>
          </p:cNvPr>
          <p:cNvPicPr>
            <a:picLocks noChangeAspect="1"/>
          </p:cNvPicPr>
          <p:nvPr/>
        </p:nvPicPr>
        <p:blipFill>
          <a:blip r:embed="rId2"/>
          <a:stretch>
            <a:fillRect/>
          </a:stretch>
        </p:blipFill>
        <p:spPr>
          <a:xfrm>
            <a:off x="3541543" y="470295"/>
            <a:ext cx="5108913" cy="5301847"/>
          </a:xfrm>
          <a:prstGeom prst="rect">
            <a:avLst/>
          </a:prstGeom>
        </p:spPr>
      </p:pic>
    </p:spTree>
    <p:extLst>
      <p:ext uri="{BB962C8B-B14F-4D97-AF65-F5344CB8AC3E}">
        <p14:creationId xmlns:p14="http://schemas.microsoft.com/office/powerpoint/2010/main" val="828308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440115-DC17-4F4C-A472-56EC35D47401}"/>
              </a:ext>
            </a:extLst>
          </p:cNvPr>
          <p:cNvSpPr>
            <a:spLocks noGrp="1"/>
          </p:cNvSpPr>
          <p:nvPr>
            <p:ph type="sldNum" sz="quarter" idx="12"/>
          </p:nvPr>
        </p:nvSpPr>
        <p:spPr/>
        <p:txBody>
          <a:bodyPr/>
          <a:lstStyle/>
          <a:p>
            <a:fld id="{6D22F896-40B5-4ADD-8801-0D06FADFA095}" type="slidenum">
              <a:rPr lang="en-US" smtClean="0"/>
              <a:t>34</a:t>
            </a:fld>
            <a:endParaRPr lang="en-US" dirty="0"/>
          </a:p>
        </p:txBody>
      </p:sp>
      <p:sp>
        <p:nvSpPr>
          <p:cNvPr id="4" name="Rectangle 2">
            <a:extLst>
              <a:ext uri="{FF2B5EF4-FFF2-40B4-BE49-F238E27FC236}">
                <a16:creationId xmlns:a16="http://schemas.microsoft.com/office/drawing/2014/main" id="{0649CBC3-5D6B-407D-844E-A6E3CA11AD50}"/>
              </a:ext>
            </a:extLst>
          </p:cNvPr>
          <p:cNvSpPr>
            <a:spLocks noChangeArrowheads="1"/>
          </p:cNvSpPr>
          <p:nvPr/>
        </p:nvSpPr>
        <p:spPr bwMode="auto">
          <a:xfrm>
            <a:off x="4478694" y="18474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TextBox 5">
            <a:extLst>
              <a:ext uri="{FF2B5EF4-FFF2-40B4-BE49-F238E27FC236}">
                <a16:creationId xmlns:a16="http://schemas.microsoft.com/office/drawing/2014/main" id="{F21D24D2-1194-4DAB-A291-F4BE30C97765}"/>
              </a:ext>
            </a:extLst>
          </p:cNvPr>
          <p:cNvSpPr txBox="1"/>
          <p:nvPr/>
        </p:nvSpPr>
        <p:spPr>
          <a:xfrm>
            <a:off x="2159305" y="831799"/>
            <a:ext cx="1710429" cy="1015663"/>
          </a:xfrm>
          <a:prstGeom prst="rect">
            <a:avLst/>
          </a:prstGeom>
          <a:noFill/>
        </p:spPr>
        <p:txBody>
          <a:bodyPr wrap="square" rtlCol="0">
            <a:spAutoFit/>
          </a:bodyPr>
          <a:lstStyle/>
          <a:p>
            <a:pPr algn="ctr"/>
            <a:r>
              <a:rPr lang="en-US" sz="2000" dirty="0">
                <a:solidFill>
                  <a:srgbClr val="FF0000"/>
                </a:solidFill>
                <a:latin typeface="Gabriola" pitchFamily="82" charset="0"/>
              </a:rPr>
              <a:t>POP QUIZ!</a:t>
            </a:r>
          </a:p>
          <a:p>
            <a:pPr algn="ctr"/>
            <a:r>
              <a:rPr lang="en-US" sz="2000" dirty="0">
                <a:solidFill>
                  <a:srgbClr val="FF0000"/>
                </a:solidFill>
                <a:latin typeface="Gabriola" pitchFamily="82" charset="0"/>
              </a:rPr>
              <a:t>Label the aorta </a:t>
            </a:r>
          </a:p>
          <a:p>
            <a:pPr algn="ctr"/>
            <a:r>
              <a:rPr lang="en-US" sz="2000" dirty="0">
                <a:solidFill>
                  <a:srgbClr val="FF0000"/>
                </a:solidFill>
                <a:latin typeface="Gabriola" pitchFamily="82" charset="0"/>
              </a:rPr>
              <a:t>#15 - 19 &amp; a - e.</a:t>
            </a:r>
          </a:p>
        </p:txBody>
      </p:sp>
      <p:pic>
        <p:nvPicPr>
          <p:cNvPr id="8" name="Picture 7">
            <a:extLst>
              <a:ext uri="{FF2B5EF4-FFF2-40B4-BE49-F238E27FC236}">
                <a16:creationId xmlns:a16="http://schemas.microsoft.com/office/drawing/2014/main" id="{AE7AF7E6-BEB3-16F7-AC5D-446E1B44C184}"/>
              </a:ext>
            </a:extLst>
          </p:cNvPr>
          <p:cNvPicPr>
            <a:picLocks noChangeAspect="1"/>
          </p:cNvPicPr>
          <p:nvPr/>
        </p:nvPicPr>
        <p:blipFill>
          <a:blip r:embed="rId2"/>
          <a:stretch>
            <a:fillRect/>
          </a:stretch>
        </p:blipFill>
        <p:spPr>
          <a:xfrm>
            <a:off x="4160043" y="18288"/>
            <a:ext cx="3871913" cy="6329363"/>
          </a:xfrm>
          <a:prstGeom prst="rect">
            <a:avLst/>
          </a:prstGeom>
        </p:spPr>
      </p:pic>
    </p:spTree>
    <p:extLst>
      <p:ext uri="{BB962C8B-B14F-4D97-AF65-F5344CB8AC3E}">
        <p14:creationId xmlns:p14="http://schemas.microsoft.com/office/powerpoint/2010/main" val="4017176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1F28ED-56C8-45C7-B09D-366E1B64F039}"/>
              </a:ext>
            </a:extLst>
          </p:cNvPr>
          <p:cNvSpPr>
            <a:spLocks noGrp="1"/>
          </p:cNvSpPr>
          <p:nvPr>
            <p:ph type="sldNum" sz="quarter" idx="12"/>
          </p:nvPr>
        </p:nvSpPr>
        <p:spPr/>
        <p:txBody>
          <a:bodyPr/>
          <a:lstStyle/>
          <a:p>
            <a:fld id="{6D22F896-40B5-4ADD-8801-0D06FADFA095}" type="slidenum">
              <a:rPr lang="en-US" smtClean="0"/>
              <a:t>35</a:t>
            </a:fld>
            <a:endParaRPr lang="en-US" dirty="0"/>
          </a:p>
        </p:txBody>
      </p:sp>
      <p:graphicFrame>
        <p:nvGraphicFramePr>
          <p:cNvPr id="3" name="Table 2">
            <a:extLst>
              <a:ext uri="{FF2B5EF4-FFF2-40B4-BE49-F238E27FC236}">
                <a16:creationId xmlns:a16="http://schemas.microsoft.com/office/drawing/2014/main" id="{56B9A69B-10A0-423E-9DAF-078D2EF71F70}"/>
              </a:ext>
            </a:extLst>
          </p:cNvPr>
          <p:cNvGraphicFramePr>
            <a:graphicFrameLocks noGrp="1"/>
          </p:cNvGraphicFramePr>
          <p:nvPr>
            <p:extLst>
              <p:ext uri="{D42A27DB-BD31-4B8C-83A1-F6EECF244321}">
                <p14:modId xmlns:p14="http://schemas.microsoft.com/office/powerpoint/2010/main" val="2021171242"/>
              </p:ext>
            </p:extLst>
          </p:nvPr>
        </p:nvGraphicFramePr>
        <p:xfrm>
          <a:off x="2640106" y="1429198"/>
          <a:ext cx="6911788" cy="3397624"/>
        </p:xfrm>
        <a:graphic>
          <a:graphicData uri="http://schemas.openxmlformats.org/drawingml/2006/table">
            <a:tbl>
              <a:tblPr>
                <a:effectLst/>
                <a:tableStyleId>{D7AC3CCA-C797-4891-BE02-D94E43425B78}</a:tableStyleId>
              </a:tblPr>
              <a:tblGrid>
                <a:gridCol w="1739153">
                  <a:extLst>
                    <a:ext uri="{9D8B030D-6E8A-4147-A177-3AD203B41FA5}">
                      <a16:colId xmlns:a16="http://schemas.microsoft.com/office/drawing/2014/main" val="2004816935"/>
                    </a:ext>
                  </a:extLst>
                </a:gridCol>
                <a:gridCol w="1130808">
                  <a:extLst>
                    <a:ext uri="{9D8B030D-6E8A-4147-A177-3AD203B41FA5}">
                      <a16:colId xmlns:a16="http://schemas.microsoft.com/office/drawing/2014/main" val="148083433"/>
                    </a:ext>
                  </a:extLst>
                </a:gridCol>
                <a:gridCol w="1671565">
                  <a:extLst>
                    <a:ext uri="{9D8B030D-6E8A-4147-A177-3AD203B41FA5}">
                      <a16:colId xmlns:a16="http://schemas.microsoft.com/office/drawing/2014/main" val="1019236671"/>
                    </a:ext>
                  </a:extLst>
                </a:gridCol>
                <a:gridCol w="2370262">
                  <a:extLst>
                    <a:ext uri="{9D8B030D-6E8A-4147-A177-3AD203B41FA5}">
                      <a16:colId xmlns:a16="http://schemas.microsoft.com/office/drawing/2014/main" val="3630403974"/>
                    </a:ext>
                  </a:extLst>
                </a:gridCol>
              </a:tblGrid>
              <a:tr h="380104">
                <a:tc>
                  <a:txBody>
                    <a:bodyPr/>
                    <a:lstStyle/>
                    <a:p>
                      <a:pPr marL="0" marR="0" algn="ctr">
                        <a:spcBef>
                          <a:spcPts val="0"/>
                        </a:spcBef>
                        <a:spcAft>
                          <a:spcPts val="0"/>
                        </a:spcAft>
                      </a:pPr>
                      <a:endParaRPr lang="en-US" sz="2000" dirty="0">
                        <a:solidFill>
                          <a:schemeClr val="bg1"/>
                        </a:solidFill>
                        <a:effectLst>
                          <a:outerShdw blurRad="38100" dist="38100" dir="2700000" algn="tl">
                            <a:srgbClr val="000000">
                              <a:alpha val="43137"/>
                            </a:srgbClr>
                          </a:outerShdw>
                        </a:effectLst>
                        <a:latin typeface="Comic Sans MS"/>
                        <a:ea typeface="MS Mincho"/>
                        <a:cs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mj-lt"/>
                        </a:rPr>
                        <a:t>VALVE</a:t>
                      </a: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mj-lt"/>
                        </a:rPr>
                        <a:t>AREA (cm</a:t>
                      </a:r>
                      <a:r>
                        <a:rPr lang="en-US" sz="2400" baseline="30000" dirty="0">
                          <a:solidFill>
                            <a:schemeClr val="tx1"/>
                          </a:solidFill>
                          <a:effectLst/>
                          <a:latin typeface="+mj-lt"/>
                        </a:rPr>
                        <a:t>2</a:t>
                      </a:r>
                      <a:r>
                        <a:rPr lang="en-US" sz="2400" dirty="0">
                          <a:solidFill>
                            <a:schemeClr val="tx1"/>
                          </a:solidFill>
                          <a:effectLst/>
                          <a:latin typeface="+mj-lt"/>
                        </a:rPr>
                        <a:t>)</a:t>
                      </a:r>
                      <a:endParaRPr lang="en-US" sz="2400" b="0" dirty="0">
                        <a:solidFill>
                          <a:schemeClr val="tx1"/>
                        </a:solidFill>
                        <a:effectLst/>
                        <a:latin typeface="+mj-lt"/>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mj-lt"/>
                        </a:rPr>
                        <a:t>VELOCITY (m/s)</a:t>
                      </a: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172607129"/>
                  </a:ext>
                </a:extLst>
              </a:tr>
              <a:tr h="533098">
                <a:tc rowSpan="2">
                  <a:txBody>
                    <a:bodyPr/>
                    <a:lstStyle/>
                    <a:p>
                      <a:pPr marL="0" marR="0" algn="l">
                        <a:spcBef>
                          <a:spcPts val="0"/>
                        </a:spcBef>
                        <a:spcAft>
                          <a:spcPts val="0"/>
                        </a:spcAft>
                      </a:pPr>
                      <a:endParaRPr lang="en-US" sz="2400" dirty="0">
                        <a:solidFill>
                          <a:schemeClr val="bg1"/>
                        </a:solidFill>
                        <a:effectLst>
                          <a:outerShdw blurRad="38100" dist="38100" dir="2700000" algn="tl">
                            <a:srgbClr val="000000">
                              <a:alpha val="43137"/>
                            </a:srgbClr>
                          </a:outerShdw>
                        </a:effectLst>
                      </a:endParaRPr>
                    </a:p>
                    <a:p>
                      <a:pPr marL="0" marR="0" algn="l">
                        <a:spcBef>
                          <a:spcPts val="0"/>
                        </a:spcBef>
                        <a:spcAft>
                          <a:spcPts val="0"/>
                        </a:spcAft>
                      </a:pPr>
                      <a:endParaRPr lang="en-US" sz="1200" dirty="0">
                        <a:solidFill>
                          <a:schemeClr val="bg1"/>
                        </a:solidFill>
                        <a:effectLst>
                          <a:outerShdw blurRad="38100" dist="38100" dir="2700000" algn="tl">
                            <a:srgbClr val="000000">
                              <a:alpha val="43137"/>
                            </a:srgbClr>
                          </a:outerShdw>
                        </a:effectLst>
                      </a:endParaRPr>
                    </a:p>
                    <a:p>
                      <a:pPr marL="0" marR="0" algn="l">
                        <a:spcBef>
                          <a:spcPts val="0"/>
                        </a:spcBef>
                        <a:spcAft>
                          <a:spcPts val="0"/>
                        </a:spcAft>
                      </a:pPr>
                      <a:r>
                        <a:rPr lang="en-US" sz="2400" dirty="0">
                          <a:solidFill>
                            <a:schemeClr val="bg1"/>
                          </a:solidFill>
                          <a:effectLst>
                            <a:outerShdw blurRad="38100" dist="38100" dir="2700000" algn="tl">
                              <a:srgbClr val="000000">
                                <a:alpha val="43137"/>
                              </a:srgbClr>
                            </a:outerShdw>
                          </a:effectLst>
                        </a:rPr>
                        <a:t>AV VALVES</a:t>
                      </a:r>
                      <a:endParaRPr lang="en-US" sz="2400" b="0" dirty="0">
                        <a:solidFill>
                          <a:schemeClr val="bg1"/>
                        </a:solidFill>
                        <a:effectLst>
                          <a:outerShdw blurRad="38100" dist="38100" dir="2700000" algn="tl">
                            <a:srgbClr val="000000">
                              <a:alpha val="43137"/>
                            </a:srgbClr>
                          </a:outerShdw>
                        </a:effectLst>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marR="0" algn="l">
                        <a:spcBef>
                          <a:spcPts val="0"/>
                        </a:spcBef>
                        <a:spcAft>
                          <a:spcPts val="0"/>
                        </a:spcAft>
                      </a:pPr>
                      <a:endParaRPr lang="en-US" sz="1400" b="0" dirty="0"/>
                    </a:p>
                    <a:p>
                      <a:pPr marL="0" marR="0" algn="l">
                        <a:spcBef>
                          <a:spcPts val="0"/>
                        </a:spcBef>
                        <a:spcAft>
                          <a:spcPts val="0"/>
                        </a:spcAft>
                      </a:pPr>
                      <a:r>
                        <a:rPr lang="en-US" sz="2000" b="0" dirty="0"/>
                        <a:t>TV</a:t>
                      </a:r>
                    </a:p>
                    <a:p>
                      <a:pPr marL="0" marR="0" algn="l">
                        <a:spcBef>
                          <a:spcPts val="0"/>
                        </a:spcBef>
                        <a:spcAft>
                          <a:spcPts val="0"/>
                        </a:spcAft>
                      </a:pPr>
                      <a:endParaRPr lang="en-US" sz="1400" b="0" dirty="0">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spcBef>
                          <a:spcPts val="0"/>
                        </a:spcBef>
                        <a:spcAft>
                          <a:spcPts val="0"/>
                        </a:spcAft>
                      </a:pPr>
                      <a:endParaRPr lang="en-US" sz="1400" b="1" dirty="0">
                        <a:solidFill>
                          <a:srgbClr val="FF0000"/>
                        </a:solidFill>
                      </a:endParaRPr>
                    </a:p>
                    <a:p>
                      <a:pPr marL="0" marR="0" algn="l">
                        <a:spcBef>
                          <a:spcPts val="0"/>
                        </a:spcBef>
                        <a:spcAft>
                          <a:spcPts val="0"/>
                        </a:spcAft>
                      </a:pPr>
                      <a:r>
                        <a:rPr lang="en-US" sz="2000" b="1" dirty="0">
                          <a:solidFill>
                            <a:srgbClr val="FF0000"/>
                          </a:solidFill>
                        </a:rPr>
                        <a:t>(1)</a:t>
                      </a:r>
                      <a:endParaRPr lang="en-US" sz="2000" b="1" dirty="0">
                        <a:solidFill>
                          <a:srgbClr val="FF0000"/>
                        </a:solidFill>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spcBef>
                          <a:spcPts val="0"/>
                        </a:spcBef>
                        <a:spcAft>
                          <a:spcPts val="0"/>
                        </a:spcAft>
                      </a:pPr>
                      <a:endParaRPr lang="en-US" sz="1400" b="0" dirty="0"/>
                    </a:p>
                    <a:p>
                      <a:pPr marL="0" marR="0" algn="l">
                        <a:spcBef>
                          <a:spcPts val="0"/>
                        </a:spcBef>
                        <a:spcAft>
                          <a:spcPts val="0"/>
                        </a:spcAft>
                      </a:pPr>
                      <a:r>
                        <a:rPr lang="en-US" sz="2000" b="0" dirty="0"/>
                        <a:t>0.3 - 0.7</a:t>
                      </a:r>
                      <a:endParaRPr lang="en-US" sz="2000" b="0" dirty="0">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60094511"/>
                  </a:ext>
                </a:extLst>
              </a:tr>
              <a:tr h="533098">
                <a:tc vMerge="1">
                  <a:txBody>
                    <a:bodyPr/>
                    <a:lstStyle/>
                    <a:p>
                      <a:endParaRPr lang="en-US"/>
                    </a:p>
                  </a:txBody>
                  <a:tcPr/>
                </a:tc>
                <a:tc>
                  <a:txBody>
                    <a:bodyPr/>
                    <a:lstStyle/>
                    <a:p>
                      <a:pPr marL="0" marR="0" algn="l">
                        <a:spcBef>
                          <a:spcPts val="0"/>
                        </a:spcBef>
                        <a:spcAft>
                          <a:spcPts val="0"/>
                        </a:spcAft>
                      </a:pPr>
                      <a:endParaRPr lang="en-US" sz="1400" b="0" dirty="0"/>
                    </a:p>
                    <a:p>
                      <a:pPr marL="0" marR="0" algn="l">
                        <a:spcBef>
                          <a:spcPts val="0"/>
                        </a:spcBef>
                        <a:spcAft>
                          <a:spcPts val="0"/>
                        </a:spcAft>
                      </a:pPr>
                      <a:r>
                        <a:rPr lang="en-US" sz="2000" b="0" dirty="0"/>
                        <a:t>MV</a:t>
                      </a:r>
                    </a:p>
                    <a:p>
                      <a:pPr marL="0" marR="0" algn="l">
                        <a:spcBef>
                          <a:spcPts val="0"/>
                        </a:spcBef>
                        <a:spcAft>
                          <a:spcPts val="0"/>
                        </a:spcAft>
                      </a:pPr>
                      <a:endParaRPr lang="en-US" sz="1400" b="0" dirty="0">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spcBef>
                          <a:spcPts val="0"/>
                        </a:spcBef>
                        <a:spcAft>
                          <a:spcPts val="0"/>
                        </a:spcAft>
                      </a:pPr>
                      <a:endParaRPr lang="en-US" sz="1400" b="1" dirty="0"/>
                    </a:p>
                    <a:p>
                      <a:pPr marL="0" marR="0" algn="l">
                        <a:spcBef>
                          <a:spcPts val="0"/>
                        </a:spcBef>
                        <a:spcAft>
                          <a:spcPts val="0"/>
                        </a:spcAft>
                      </a:pPr>
                      <a:r>
                        <a:rPr lang="en-US" sz="2000" b="1" dirty="0">
                          <a:solidFill>
                            <a:srgbClr val="FF0000"/>
                          </a:solidFill>
                        </a:rPr>
                        <a:t>(2)</a:t>
                      </a:r>
                      <a:endParaRPr lang="en-US" sz="2000" b="1" dirty="0">
                        <a:solidFill>
                          <a:srgbClr val="FF0000"/>
                        </a:solidFill>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spcBef>
                          <a:spcPts val="0"/>
                        </a:spcBef>
                        <a:spcAft>
                          <a:spcPts val="0"/>
                        </a:spcAft>
                      </a:pPr>
                      <a:endParaRPr lang="en-US" sz="1400" b="0" dirty="0"/>
                    </a:p>
                    <a:p>
                      <a:pPr marL="0" marR="0" algn="l">
                        <a:spcBef>
                          <a:spcPts val="0"/>
                        </a:spcBef>
                        <a:spcAft>
                          <a:spcPts val="0"/>
                        </a:spcAft>
                      </a:pPr>
                      <a:r>
                        <a:rPr lang="en-US" sz="2000" b="0" dirty="0"/>
                        <a:t>0.6 - 1.3</a:t>
                      </a:r>
                      <a:endParaRPr lang="en-US" sz="2000" b="0" dirty="0">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972494715"/>
                  </a:ext>
                </a:extLst>
              </a:tr>
              <a:tr h="533098">
                <a:tc rowSpan="2">
                  <a:txBody>
                    <a:bodyPr/>
                    <a:lstStyle/>
                    <a:p>
                      <a:pPr marL="0" marR="0" algn="l">
                        <a:spcBef>
                          <a:spcPts val="0"/>
                        </a:spcBef>
                        <a:spcAft>
                          <a:spcPts val="0"/>
                        </a:spcAft>
                      </a:pPr>
                      <a:endParaRPr lang="en-US" sz="2400" dirty="0">
                        <a:solidFill>
                          <a:schemeClr val="bg1"/>
                        </a:solidFill>
                        <a:effectLst>
                          <a:outerShdw blurRad="38100" dist="38100" dir="2700000" algn="tl">
                            <a:srgbClr val="000000">
                              <a:alpha val="43137"/>
                            </a:srgbClr>
                          </a:outerShdw>
                        </a:effectLst>
                      </a:endParaRPr>
                    </a:p>
                    <a:p>
                      <a:pPr marL="0" marR="0" algn="l">
                        <a:spcBef>
                          <a:spcPts val="0"/>
                        </a:spcBef>
                        <a:spcAft>
                          <a:spcPts val="0"/>
                        </a:spcAft>
                      </a:pPr>
                      <a:endParaRPr lang="en-US" sz="1200" dirty="0">
                        <a:solidFill>
                          <a:schemeClr val="bg1"/>
                        </a:solidFill>
                        <a:effectLst>
                          <a:outerShdw blurRad="38100" dist="38100" dir="2700000" algn="tl">
                            <a:srgbClr val="000000">
                              <a:alpha val="43137"/>
                            </a:srgbClr>
                          </a:outerShdw>
                        </a:effectLst>
                      </a:endParaRPr>
                    </a:p>
                    <a:p>
                      <a:pPr marL="0" marR="0" algn="l">
                        <a:spcBef>
                          <a:spcPts val="0"/>
                        </a:spcBef>
                        <a:spcAft>
                          <a:spcPts val="0"/>
                        </a:spcAft>
                      </a:pPr>
                      <a:r>
                        <a:rPr lang="en-US" sz="2400" dirty="0">
                          <a:solidFill>
                            <a:schemeClr val="bg1"/>
                          </a:solidFill>
                          <a:effectLst>
                            <a:outerShdw blurRad="38100" dist="38100" dir="2700000" algn="tl">
                              <a:srgbClr val="000000">
                                <a:alpha val="43137"/>
                              </a:srgbClr>
                            </a:outerShdw>
                          </a:effectLst>
                        </a:rPr>
                        <a:t>SL VALVES</a:t>
                      </a:r>
                      <a:endParaRPr lang="en-US" sz="2400" b="0" dirty="0">
                        <a:solidFill>
                          <a:schemeClr val="bg1"/>
                        </a:solidFill>
                        <a:effectLst>
                          <a:outerShdw blurRad="38100" dist="38100" dir="2700000" algn="tl">
                            <a:srgbClr val="000000">
                              <a:alpha val="43137"/>
                            </a:srgbClr>
                          </a:outerShdw>
                        </a:effectLst>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0" marR="0" algn="l">
                        <a:spcBef>
                          <a:spcPts val="0"/>
                        </a:spcBef>
                        <a:spcAft>
                          <a:spcPts val="0"/>
                        </a:spcAft>
                      </a:pPr>
                      <a:endParaRPr lang="en-US" sz="1400" b="0" dirty="0"/>
                    </a:p>
                    <a:p>
                      <a:pPr marL="0" marR="0" algn="l">
                        <a:spcBef>
                          <a:spcPts val="0"/>
                        </a:spcBef>
                        <a:spcAft>
                          <a:spcPts val="0"/>
                        </a:spcAft>
                      </a:pPr>
                      <a:r>
                        <a:rPr lang="en-US" sz="2000" b="0" dirty="0"/>
                        <a:t>PV</a:t>
                      </a:r>
                    </a:p>
                    <a:p>
                      <a:pPr marL="0" marR="0" algn="l">
                        <a:spcBef>
                          <a:spcPts val="0"/>
                        </a:spcBef>
                        <a:spcAft>
                          <a:spcPts val="0"/>
                        </a:spcAft>
                      </a:pPr>
                      <a:endParaRPr lang="en-US" sz="1400" b="0" dirty="0">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spcBef>
                          <a:spcPts val="0"/>
                        </a:spcBef>
                        <a:spcAft>
                          <a:spcPts val="0"/>
                        </a:spcAft>
                      </a:pPr>
                      <a:endParaRPr lang="en-US" sz="1400" b="1" dirty="0"/>
                    </a:p>
                    <a:p>
                      <a:pPr marL="0" marR="0" algn="l">
                        <a:spcBef>
                          <a:spcPts val="0"/>
                        </a:spcBef>
                        <a:spcAft>
                          <a:spcPts val="0"/>
                        </a:spcAft>
                      </a:pPr>
                      <a:r>
                        <a:rPr lang="en-US" sz="2000" b="1" dirty="0">
                          <a:solidFill>
                            <a:srgbClr val="FF0000"/>
                          </a:solidFill>
                        </a:rPr>
                        <a:t>(3)</a:t>
                      </a:r>
                      <a:endParaRPr lang="en-US" sz="2000" b="1" dirty="0">
                        <a:solidFill>
                          <a:srgbClr val="FF0000"/>
                        </a:solidFill>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spcBef>
                          <a:spcPts val="0"/>
                        </a:spcBef>
                        <a:spcAft>
                          <a:spcPts val="0"/>
                        </a:spcAft>
                      </a:pPr>
                      <a:endParaRPr lang="en-US" sz="1400" b="0" dirty="0"/>
                    </a:p>
                    <a:p>
                      <a:pPr marL="0" marR="0" algn="l">
                        <a:spcBef>
                          <a:spcPts val="0"/>
                        </a:spcBef>
                        <a:spcAft>
                          <a:spcPts val="0"/>
                        </a:spcAft>
                      </a:pPr>
                      <a:r>
                        <a:rPr lang="en-US" sz="2000" b="0" dirty="0"/>
                        <a:t>0.6 - 0.9</a:t>
                      </a:r>
                      <a:endParaRPr lang="en-US" sz="2000" b="0" dirty="0">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616522108"/>
                  </a:ext>
                </a:extLst>
              </a:tr>
              <a:tr h="593842">
                <a:tc vMerge="1">
                  <a:txBody>
                    <a:bodyPr/>
                    <a:lstStyle/>
                    <a:p>
                      <a:endParaRPr lang="en-US"/>
                    </a:p>
                  </a:txBody>
                  <a:tcPr/>
                </a:tc>
                <a:tc>
                  <a:txBody>
                    <a:bodyPr/>
                    <a:lstStyle/>
                    <a:p>
                      <a:pPr marL="0" marR="0" algn="l">
                        <a:spcBef>
                          <a:spcPts val="0"/>
                        </a:spcBef>
                        <a:spcAft>
                          <a:spcPts val="0"/>
                        </a:spcAft>
                      </a:pPr>
                      <a:endParaRPr lang="en-US" sz="1400" b="0" dirty="0"/>
                    </a:p>
                    <a:p>
                      <a:pPr marL="0" marR="0" algn="l">
                        <a:spcBef>
                          <a:spcPts val="0"/>
                        </a:spcBef>
                        <a:spcAft>
                          <a:spcPts val="0"/>
                        </a:spcAft>
                      </a:pPr>
                      <a:r>
                        <a:rPr lang="en-US" sz="2000" b="0" dirty="0"/>
                        <a:t>AOV</a:t>
                      </a:r>
                    </a:p>
                    <a:p>
                      <a:pPr marL="0" marR="0" algn="l">
                        <a:spcBef>
                          <a:spcPts val="0"/>
                        </a:spcBef>
                        <a:spcAft>
                          <a:spcPts val="0"/>
                        </a:spcAft>
                      </a:pPr>
                      <a:r>
                        <a:rPr lang="en-US" sz="2000" b="0" dirty="0"/>
                        <a:t>	</a:t>
                      </a:r>
                      <a:endParaRPr lang="en-US" sz="2000" b="0" dirty="0">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indent="0" algn="l">
                        <a:spcBef>
                          <a:spcPts val="0"/>
                        </a:spcBef>
                        <a:spcAft>
                          <a:spcPts val="0"/>
                        </a:spcAft>
                        <a:buFont typeface="Arial" panose="020B0604020202020204" pitchFamily="34" charset="0"/>
                        <a:buNone/>
                      </a:pPr>
                      <a:endParaRPr lang="en-US" sz="1400" b="1" dirty="0">
                        <a:solidFill>
                          <a:srgbClr val="FF0000"/>
                        </a:solidFill>
                      </a:endParaRPr>
                    </a:p>
                    <a:p>
                      <a:pPr marL="0" marR="0" algn="l">
                        <a:spcBef>
                          <a:spcPts val="0"/>
                        </a:spcBef>
                        <a:spcAft>
                          <a:spcPts val="0"/>
                        </a:spcAft>
                      </a:pPr>
                      <a:r>
                        <a:rPr lang="en-US" sz="2000" b="1" dirty="0">
                          <a:solidFill>
                            <a:srgbClr val="FF0000"/>
                          </a:solidFill>
                        </a:rPr>
                        <a:t>(4)</a:t>
                      </a:r>
                      <a:endParaRPr lang="en-US" sz="2000" b="1" dirty="0">
                        <a:solidFill>
                          <a:srgbClr val="FF0000"/>
                        </a:solidFill>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spcBef>
                          <a:spcPts val="0"/>
                        </a:spcBef>
                        <a:spcAft>
                          <a:spcPts val="0"/>
                        </a:spcAft>
                      </a:pPr>
                      <a:endParaRPr lang="en-US" sz="1400" b="0" dirty="0"/>
                    </a:p>
                    <a:p>
                      <a:pPr marL="0" marR="0" algn="l">
                        <a:spcBef>
                          <a:spcPts val="0"/>
                        </a:spcBef>
                        <a:spcAft>
                          <a:spcPts val="0"/>
                        </a:spcAft>
                      </a:pPr>
                      <a:r>
                        <a:rPr lang="en-US" sz="2000" b="0" dirty="0"/>
                        <a:t>1 - 1.7</a:t>
                      </a:r>
                      <a:endParaRPr lang="en-US" sz="2000" b="0" dirty="0">
                        <a:latin typeface="Courier New"/>
                        <a:ea typeface="Times New Roman"/>
                      </a:endParaRPr>
                    </a:p>
                  </a:txBody>
                  <a:tcPr marL="54736" marR="54736"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033066946"/>
                  </a:ext>
                </a:extLst>
              </a:tr>
            </a:tbl>
          </a:graphicData>
        </a:graphic>
      </p:graphicFrame>
      <p:sp>
        <p:nvSpPr>
          <p:cNvPr id="4" name="Rectangle 3">
            <a:extLst>
              <a:ext uri="{FF2B5EF4-FFF2-40B4-BE49-F238E27FC236}">
                <a16:creationId xmlns:a16="http://schemas.microsoft.com/office/drawing/2014/main" id="{CB0134E5-7E52-4967-91A1-C5EAD46EEBE7}"/>
              </a:ext>
            </a:extLst>
          </p:cNvPr>
          <p:cNvSpPr/>
          <p:nvPr/>
        </p:nvSpPr>
        <p:spPr>
          <a:xfrm>
            <a:off x="4943195" y="437435"/>
            <a:ext cx="2305610" cy="707886"/>
          </a:xfrm>
          <a:prstGeom prst="rect">
            <a:avLst/>
          </a:prstGeom>
        </p:spPr>
        <p:txBody>
          <a:bodyPr wrap="square">
            <a:spAutoFit/>
          </a:bodyPr>
          <a:lstStyle/>
          <a:p>
            <a:pPr algn="ctr"/>
            <a:r>
              <a:rPr lang="en-US" sz="2000" dirty="0">
                <a:solidFill>
                  <a:srgbClr val="FF0000"/>
                </a:solidFill>
                <a:latin typeface="Gabriola" pitchFamily="82" charset="0"/>
              </a:rPr>
              <a:t>POP QUIZ!</a:t>
            </a:r>
          </a:p>
          <a:p>
            <a:pPr algn="ctr"/>
            <a:r>
              <a:rPr lang="en-US" sz="2000" dirty="0">
                <a:solidFill>
                  <a:srgbClr val="FF0000"/>
                </a:solidFill>
                <a:latin typeface="Gabriola" pitchFamily="82" charset="0"/>
              </a:rPr>
              <a:t>Fill in the valve areas #1 - 4.</a:t>
            </a:r>
          </a:p>
        </p:txBody>
      </p:sp>
    </p:spTree>
    <p:extLst>
      <p:ext uri="{BB962C8B-B14F-4D97-AF65-F5344CB8AC3E}">
        <p14:creationId xmlns:p14="http://schemas.microsoft.com/office/powerpoint/2010/main" val="2743754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38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E35D3B-EFB2-4A42-B81B-84B45EA59B17}"/>
              </a:ext>
            </a:extLst>
          </p:cNvPr>
          <p:cNvSpPr>
            <a:spLocks noGrp="1"/>
          </p:cNvSpPr>
          <p:nvPr>
            <p:ph type="sldNum" sz="quarter" idx="12"/>
          </p:nvPr>
        </p:nvSpPr>
        <p:spPr/>
        <p:txBody>
          <a:bodyPr/>
          <a:lstStyle/>
          <a:p>
            <a:fld id="{6D22F896-40B5-4ADD-8801-0D06FADFA095}" type="slidenum">
              <a:rPr lang="en-US" smtClean="0"/>
              <a:t>36</a:t>
            </a:fld>
            <a:endParaRPr lang="en-US" dirty="0"/>
          </a:p>
        </p:txBody>
      </p:sp>
      <p:sp>
        <p:nvSpPr>
          <p:cNvPr id="3" name="TextBox 2">
            <a:extLst>
              <a:ext uri="{FF2B5EF4-FFF2-40B4-BE49-F238E27FC236}">
                <a16:creationId xmlns:a16="http://schemas.microsoft.com/office/drawing/2014/main" id="{E9C6335F-34E5-43F4-8004-627F7510A8CB}"/>
              </a:ext>
            </a:extLst>
          </p:cNvPr>
          <p:cNvSpPr txBox="1"/>
          <p:nvPr/>
        </p:nvSpPr>
        <p:spPr>
          <a:xfrm>
            <a:off x="2731872" y="3055977"/>
            <a:ext cx="8480611" cy="1107996"/>
          </a:xfrm>
          <a:prstGeom prst="rect">
            <a:avLst/>
          </a:prstGeom>
          <a:noFill/>
        </p:spPr>
        <p:txBody>
          <a:bodyPr wrap="square" rtlCol="0">
            <a:prstTxWarp prst="textArchUp">
              <a:avLst/>
            </a:prstTxWarp>
            <a:spAutoFit/>
          </a:bodyPr>
          <a:lstStyle/>
          <a:p>
            <a:r>
              <a:rPr lang="en-US" sz="8800" dirty="0">
                <a:solidFill>
                  <a:schemeClr val="accent1">
                    <a:lumMod val="40000"/>
                    <a:lumOff val="60000"/>
                  </a:schemeClr>
                </a:solidFill>
                <a:latin typeface="Jokerman" panose="04090605060D06020702" pitchFamily="82" charset="0"/>
              </a:rPr>
              <a:t>CARDIAC </a:t>
            </a:r>
          </a:p>
          <a:p>
            <a:r>
              <a:rPr lang="en-US" sz="8800" dirty="0">
                <a:solidFill>
                  <a:schemeClr val="accent1">
                    <a:lumMod val="40000"/>
                    <a:lumOff val="60000"/>
                  </a:schemeClr>
                </a:solidFill>
                <a:latin typeface="Jokerman" panose="04090605060D06020702" pitchFamily="82" charset="0"/>
              </a:rPr>
              <a:t>PHYSIOLOGY</a:t>
            </a:r>
          </a:p>
        </p:txBody>
      </p:sp>
    </p:spTree>
    <p:extLst>
      <p:ext uri="{BB962C8B-B14F-4D97-AF65-F5344CB8AC3E}">
        <p14:creationId xmlns:p14="http://schemas.microsoft.com/office/powerpoint/2010/main" val="948140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212451-9AB1-4AA5-9598-FACB7633F9AB}"/>
              </a:ext>
            </a:extLst>
          </p:cNvPr>
          <p:cNvSpPr>
            <a:spLocks noGrp="1"/>
          </p:cNvSpPr>
          <p:nvPr>
            <p:ph type="sldNum" sz="quarter" idx="12"/>
          </p:nvPr>
        </p:nvSpPr>
        <p:spPr/>
        <p:txBody>
          <a:bodyPr/>
          <a:lstStyle/>
          <a:p>
            <a:fld id="{6D22F896-40B5-4ADD-8801-0D06FADFA095}" type="slidenum">
              <a:rPr lang="en-US" smtClean="0"/>
              <a:t>37</a:t>
            </a:fld>
            <a:endParaRPr lang="en-US" dirty="0"/>
          </a:p>
        </p:txBody>
      </p:sp>
      <p:sp>
        <p:nvSpPr>
          <p:cNvPr id="4" name="TextBox 3">
            <a:extLst>
              <a:ext uri="{FF2B5EF4-FFF2-40B4-BE49-F238E27FC236}">
                <a16:creationId xmlns:a16="http://schemas.microsoft.com/office/drawing/2014/main" id="{CA62C980-4B51-4842-89A6-9022F918AF0B}"/>
              </a:ext>
            </a:extLst>
          </p:cNvPr>
          <p:cNvSpPr txBox="1"/>
          <p:nvPr/>
        </p:nvSpPr>
        <p:spPr>
          <a:xfrm>
            <a:off x="8124867" y="4184796"/>
            <a:ext cx="2544286" cy="1015663"/>
          </a:xfrm>
          <a:prstGeom prst="rect">
            <a:avLst/>
          </a:prstGeom>
          <a:noFill/>
        </p:spPr>
        <p:txBody>
          <a:bodyPr wrap="non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Briefly describe the difference </a:t>
            </a:r>
          </a:p>
          <a:p>
            <a:pPr algn="ctr"/>
            <a:r>
              <a:rPr lang="en-US" sz="2000" dirty="0">
                <a:solidFill>
                  <a:srgbClr val="FF0000"/>
                </a:solidFill>
                <a:latin typeface="Gabriola" panose="04040605051002020D02" pitchFamily="82" charset="0"/>
              </a:rPr>
              <a:t>between echo &amp; EKG?</a:t>
            </a:r>
            <a:endParaRPr lang="en-US" dirty="0">
              <a:solidFill>
                <a:srgbClr val="FF0000"/>
              </a:solidFill>
              <a:latin typeface="Gabriola" panose="04040605051002020D02" pitchFamily="82" charset="0"/>
            </a:endParaRPr>
          </a:p>
        </p:txBody>
      </p:sp>
      <p:graphicFrame>
        <p:nvGraphicFramePr>
          <p:cNvPr id="6" name="Table 5">
            <a:extLst>
              <a:ext uri="{FF2B5EF4-FFF2-40B4-BE49-F238E27FC236}">
                <a16:creationId xmlns:a16="http://schemas.microsoft.com/office/drawing/2014/main" id="{E12B21B6-B064-4A55-BE2B-17B9877FF76E}"/>
              </a:ext>
            </a:extLst>
          </p:cNvPr>
          <p:cNvGraphicFramePr>
            <a:graphicFrameLocks noGrp="1"/>
          </p:cNvGraphicFramePr>
          <p:nvPr>
            <p:extLst>
              <p:ext uri="{D42A27DB-BD31-4B8C-83A1-F6EECF244321}">
                <p14:modId xmlns:p14="http://schemas.microsoft.com/office/powerpoint/2010/main" val="875403599"/>
              </p:ext>
            </p:extLst>
          </p:nvPr>
        </p:nvGraphicFramePr>
        <p:xfrm>
          <a:off x="1522847" y="978979"/>
          <a:ext cx="5938657" cy="4221480"/>
        </p:xfrm>
        <a:graphic>
          <a:graphicData uri="http://schemas.openxmlformats.org/drawingml/2006/table">
            <a:tbl>
              <a:tblPr firstRow="1" bandRow="1">
                <a:tableStyleId>{37CE84F3-28C3-443E-9E96-99CF82512B78}</a:tableStyleId>
              </a:tblPr>
              <a:tblGrid>
                <a:gridCol w="5938657">
                  <a:extLst>
                    <a:ext uri="{9D8B030D-6E8A-4147-A177-3AD203B41FA5}">
                      <a16:colId xmlns:a16="http://schemas.microsoft.com/office/drawing/2014/main" val="1306086594"/>
                    </a:ext>
                  </a:extLst>
                </a:gridCol>
              </a:tblGrid>
              <a:tr h="424807">
                <a:tc>
                  <a:txBody>
                    <a:bodyPr/>
                    <a:lstStyle/>
                    <a:p>
                      <a:pPr marL="0" indent="0" algn="l"/>
                      <a:r>
                        <a:rPr lang="en-US" sz="3200" b="0" u="none" dirty="0">
                          <a:solidFill>
                            <a:srgbClr val="FF0000"/>
                          </a:solidFill>
                          <a:latin typeface="+mj-lt"/>
                        </a:rPr>
                        <a:t>CARDIAC PHYSIOLOGY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66222648"/>
                  </a:ext>
                </a:extLst>
              </a:tr>
              <a:tr h="1676147">
                <a:tc>
                  <a:txBody>
                    <a:bodyPr/>
                    <a:lstStyle/>
                    <a:p>
                      <a:pPr marL="0" indent="0">
                        <a:buFont typeface="Arial" panose="020B0604020202020204" pitchFamily="34" charset="0"/>
                        <a:buNone/>
                      </a:pPr>
                      <a:r>
                        <a:rPr lang="en-US" sz="2400" u="sng" dirty="0">
                          <a:solidFill>
                            <a:schemeClr val="tx1"/>
                          </a:solidFill>
                          <a:latin typeface="+mj-lt"/>
                        </a:rPr>
                        <a:t>HOW DOES IT WORK?</a:t>
                      </a:r>
                    </a:p>
                    <a:p>
                      <a:pPr marL="342900" indent="-342900">
                        <a:buFont typeface="Arial" panose="020B0604020202020204" pitchFamily="34" charset="0"/>
                        <a:buChar char="•"/>
                      </a:pPr>
                      <a:endParaRPr lang="en-US" sz="900" dirty="0">
                        <a:solidFill>
                          <a:schemeClr val="tx1"/>
                        </a:solidFill>
                      </a:endParaRPr>
                    </a:p>
                    <a:p>
                      <a:pPr marL="457200" indent="-341313">
                        <a:lnSpc>
                          <a:spcPct val="150000"/>
                        </a:lnSpc>
                        <a:buFont typeface="Arial" panose="020B0604020202020204" pitchFamily="34" charset="0"/>
                        <a:buChar char="•"/>
                      </a:pPr>
                      <a:r>
                        <a:rPr lang="en-US" sz="2000" dirty="0">
                          <a:solidFill>
                            <a:schemeClr val="tx1"/>
                          </a:solidFill>
                        </a:rPr>
                        <a:t>mechanical vs electrical</a:t>
                      </a:r>
                    </a:p>
                    <a:p>
                      <a:pPr marL="457200" indent="-341313">
                        <a:lnSpc>
                          <a:spcPct val="150000"/>
                        </a:lnSpc>
                        <a:buFont typeface="Arial" panose="020B0604020202020204" pitchFamily="34" charset="0"/>
                        <a:buChar char="•"/>
                      </a:pPr>
                      <a:r>
                        <a:rPr lang="en-US" sz="2000" dirty="0">
                          <a:solidFill>
                            <a:schemeClr val="tx1"/>
                          </a:solidFill>
                        </a:rPr>
                        <a:t>heart’s ability to beat over &amp; over again</a:t>
                      </a:r>
                    </a:p>
                    <a:p>
                      <a:pPr marL="457200" indent="-341313">
                        <a:lnSpc>
                          <a:spcPct val="150000"/>
                        </a:lnSpc>
                        <a:buFont typeface="Arial" panose="020B0604020202020204" pitchFamily="34" charset="0"/>
                        <a:buChar char="•"/>
                      </a:pPr>
                      <a:r>
                        <a:rPr lang="en-US" sz="2000" dirty="0">
                          <a:solidFill>
                            <a:schemeClr val="tx1"/>
                          </a:solidFill>
                        </a:rPr>
                        <a:t>normal volume &amp; pressure </a:t>
                      </a:r>
                      <a:r>
                        <a:rPr lang="en-US" sz="2000" dirty="0">
                          <a:solidFill>
                            <a:schemeClr val="tx1"/>
                          </a:solidFill>
                          <a:sym typeface="Wingdings" panose="05000000000000000000" pitchFamily="2" charset="2"/>
                        </a:rPr>
                        <a:t> proper circulation</a:t>
                      </a:r>
                    </a:p>
                    <a:p>
                      <a:pPr marL="744538" indent="-287338">
                        <a:lnSpc>
                          <a:spcPct val="150000"/>
                        </a:lnSpc>
                        <a:buFont typeface="Courier New" panose="02070309020205020404" pitchFamily="49" charset="0"/>
                        <a:buChar char="o"/>
                      </a:pPr>
                      <a:r>
                        <a:rPr lang="en-US" sz="2000" dirty="0">
                          <a:solidFill>
                            <a:schemeClr val="tx1"/>
                          </a:solidFill>
                          <a:sym typeface="Wingdings" panose="05000000000000000000" pitchFamily="2" charset="2"/>
                        </a:rPr>
                        <a:t>right heart pressure &lt; left heart pressure</a:t>
                      </a:r>
                    </a:p>
                    <a:p>
                      <a:pPr marL="744538" indent="-287338">
                        <a:lnSpc>
                          <a:spcPct val="150000"/>
                        </a:lnSpc>
                        <a:buFont typeface="Courier New" panose="02070309020205020404" pitchFamily="49" charset="0"/>
                        <a:buChar char="o"/>
                      </a:pPr>
                      <a:r>
                        <a:rPr lang="en-US" sz="2000" dirty="0">
                          <a:solidFill>
                            <a:schemeClr val="tx1"/>
                          </a:solidFill>
                          <a:sym typeface="Wingdings" panose="05000000000000000000" pitchFamily="2" charset="2"/>
                        </a:rPr>
                        <a:t>AV valves—diastolic</a:t>
                      </a:r>
                    </a:p>
                    <a:p>
                      <a:pPr marL="744538" indent="-287338">
                        <a:lnSpc>
                          <a:spcPct val="150000"/>
                        </a:lnSpc>
                        <a:buFont typeface="Courier New" panose="02070309020205020404" pitchFamily="49" charset="0"/>
                        <a:buChar char="o"/>
                      </a:pPr>
                      <a:r>
                        <a:rPr lang="en-US" sz="2000" dirty="0">
                          <a:solidFill>
                            <a:schemeClr val="tx1"/>
                          </a:solidFill>
                          <a:sym typeface="Wingdings" panose="05000000000000000000" pitchFamily="2" charset="2"/>
                        </a:rPr>
                        <a:t>SL valves—systolic</a:t>
                      </a:r>
                      <a:endParaRPr lang="en-US" sz="2000" dirty="0">
                        <a:solidFill>
                          <a:schemeClr val="tx1"/>
                        </a:solidFill>
                      </a:endParaRPr>
                    </a:p>
                    <a:p>
                      <a:pPr marL="800100" lvl="1" indent="-342900">
                        <a:buFont typeface="Courier New" panose="02070309020205020404" pitchFamily="49" charset="0"/>
                        <a:buChar char="o"/>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56073998"/>
                  </a:ext>
                </a:extLst>
              </a:tr>
            </a:tbl>
          </a:graphicData>
        </a:graphic>
      </p:graphicFrame>
    </p:spTree>
    <p:extLst>
      <p:ext uri="{BB962C8B-B14F-4D97-AF65-F5344CB8AC3E}">
        <p14:creationId xmlns:p14="http://schemas.microsoft.com/office/powerpoint/2010/main" val="214532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4300AC-F995-42ED-9609-28F9DDB2BA14}"/>
              </a:ext>
            </a:extLst>
          </p:cNvPr>
          <p:cNvSpPr>
            <a:spLocks noGrp="1"/>
          </p:cNvSpPr>
          <p:nvPr>
            <p:ph type="sldNum" sz="quarter" idx="12"/>
          </p:nvPr>
        </p:nvSpPr>
        <p:spPr/>
        <p:txBody>
          <a:bodyPr/>
          <a:lstStyle/>
          <a:p>
            <a:fld id="{6D22F896-40B5-4ADD-8801-0D06FADFA095}" type="slidenum">
              <a:rPr lang="en-US" smtClean="0"/>
              <a:t>38</a:t>
            </a:fld>
            <a:endParaRPr lang="en-US" dirty="0"/>
          </a:p>
        </p:txBody>
      </p:sp>
      <p:sp>
        <p:nvSpPr>
          <p:cNvPr id="4" name="Rectangle 2">
            <a:extLst>
              <a:ext uri="{FF2B5EF4-FFF2-40B4-BE49-F238E27FC236}">
                <a16:creationId xmlns:a16="http://schemas.microsoft.com/office/drawing/2014/main" id="{D1DEF269-6613-46AC-A47B-66896D8F817E}"/>
              </a:ext>
            </a:extLst>
          </p:cNvPr>
          <p:cNvSpPr>
            <a:spLocks noChangeArrowheads="1"/>
          </p:cNvSpPr>
          <p:nvPr/>
        </p:nvSpPr>
        <p:spPr bwMode="auto">
          <a:xfrm>
            <a:off x="1047403" y="1995053"/>
            <a:ext cx="19063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 name="Rectangle 4">
            <a:extLst>
              <a:ext uri="{FF2B5EF4-FFF2-40B4-BE49-F238E27FC236}">
                <a16:creationId xmlns:a16="http://schemas.microsoft.com/office/drawing/2014/main" id="{E0D46C7C-0AC4-43B8-838D-7932859DB3B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Rectangle 142">
            <a:extLst>
              <a:ext uri="{FF2B5EF4-FFF2-40B4-BE49-F238E27FC236}">
                <a16:creationId xmlns:a16="http://schemas.microsoft.com/office/drawing/2014/main" id="{01921EF8-BB07-40FC-AF7F-9CC5B70A5725}"/>
              </a:ext>
            </a:extLst>
          </p:cNvPr>
          <p:cNvSpPr>
            <a:spLocks noChangeArrowheads="1"/>
          </p:cNvSpPr>
          <p:nvPr/>
        </p:nvSpPr>
        <p:spPr bwMode="auto">
          <a:xfrm>
            <a:off x="5984916" y="1330785"/>
            <a:ext cx="172247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9" name="Rectangle 8">
            <a:extLst>
              <a:ext uri="{FF2B5EF4-FFF2-40B4-BE49-F238E27FC236}">
                <a16:creationId xmlns:a16="http://schemas.microsoft.com/office/drawing/2014/main" id="{8FF51988-88FE-46A4-BBB8-A7BD1D62D15C}"/>
              </a:ext>
            </a:extLst>
          </p:cNvPr>
          <p:cNvSpPr/>
          <p:nvPr/>
        </p:nvSpPr>
        <p:spPr>
          <a:xfrm>
            <a:off x="629462" y="4404722"/>
            <a:ext cx="2816775" cy="1015663"/>
          </a:xfrm>
          <a:prstGeom prst="rect">
            <a:avLst/>
          </a:prstGeom>
        </p:spPr>
        <p:txBody>
          <a:bodyPr wrap="square">
            <a:spAutoFit/>
          </a:bodyPr>
          <a:lstStyle/>
          <a:p>
            <a:pPr algn="ctr"/>
            <a:r>
              <a:rPr lang="en-US" sz="2000" dirty="0">
                <a:solidFill>
                  <a:srgbClr val="FF0000"/>
                </a:solidFill>
                <a:latin typeface="Gabriola" pitchFamily="82" charset="0"/>
              </a:rPr>
              <a:t>POP QUIZ!</a:t>
            </a:r>
          </a:p>
          <a:p>
            <a:pPr algn="ctr"/>
            <a:r>
              <a:rPr lang="en-US" sz="2000" dirty="0">
                <a:solidFill>
                  <a:srgbClr val="FF0000"/>
                </a:solidFill>
                <a:latin typeface="Gabriola" pitchFamily="82" charset="0"/>
              </a:rPr>
              <a:t>Track the normal pressure similarities through the heart.</a:t>
            </a:r>
          </a:p>
        </p:txBody>
      </p:sp>
      <p:pic>
        <p:nvPicPr>
          <p:cNvPr id="7" name="Picture 6">
            <a:extLst>
              <a:ext uri="{FF2B5EF4-FFF2-40B4-BE49-F238E27FC236}">
                <a16:creationId xmlns:a16="http://schemas.microsoft.com/office/drawing/2014/main" id="{F87A4321-4646-443D-AE45-169274BC1321}"/>
              </a:ext>
            </a:extLst>
          </p:cNvPr>
          <p:cNvPicPr>
            <a:picLocks noChangeAspect="1"/>
          </p:cNvPicPr>
          <p:nvPr/>
        </p:nvPicPr>
        <p:blipFill>
          <a:blip r:embed="rId2"/>
          <a:stretch>
            <a:fillRect/>
          </a:stretch>
        </p:blipFill>
        <p:spPr>
          <a:xfrm>
            <a:off x="3584697" y="0"/>
            <a:ext cx="5022606" cy="6858000"/>
          </a:xfrm>
          <a:prstGeom prst="rect">
            <a:avLst/>
          </a:prstGeom>
          <a:ln>
            <a:solidFill>
              <a:schemeClr val="tx2"/>
            </a:solidFill>
          </a:ln>
        </p:spPr>
      </p:pic>
    </p:spTree>
    <p:extLst>
      <p:ext uri="{BB962C8B-B14F-4D97-AF65-F5344CB8AC3E}">
        <p14:creationId xmlns:p14="http://schemas.microsoft.com/office/powerpoint/2010/main" val="4266497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FE8C4-0CF4-4596-ADB6-3BA34DE10449}"/>
              </a:ext>
            </a:extLst>
          </p:cNvPr>
          <p:cNvSpPr>
            <a:spLocks noGrp="1"/>
          </p:cNvSpPr>
          <p:nvPr>
            <p:ph type="sldNum" sz="quarter" idx="12"/>
          </p:nvPr>
        </p:nvSpPr>
        <p:spPr/>
        <p:txBody>
          <a:bodyPr/>
          <a:lstStyle/>
          <a:p>
            <a:fld id="{6D22F896-40B5-4ADD-8801-0D06FADFA095}" type="slidenum">
              <a:rPr lang="en-US" smtClean="0"/>
              <a:t>39</a:t>
            </a:fld>
            <a:endParaRPr lang="en-US" dirty="0"/>
          </a:p>
        </p:txBody>
      </p:sp>
      <p:graphicFrame>
        <p:nvGraphicFramePr>
          <p:cNvPr id="3" name="Table 2">
            <a:extLst>
              <a:ext uri="{FF2B5EF4-FFF2-40B4-BE49-F238E27FC236}">
                <a16:creationId xmlns:a16="http://schemas.microsoft.com/office/drawing/2014/main" id="{EAB8C416-0624-477B-B140-3557937DF27F}"/>
              </a:ext>
            </a:extLst>
          </p:cNvPr>
          <p:cNvGraphicFramePr>
            <a:graphicFrameLocks noGrp="1"/>
          </p:cNvGraphicFramePr>
          <p:nvPr>
            <p:extLst>
              <p:ext uri="{D42A27DB-BD31-4B8C-83A1-F6EECF244321}">
                <p14:modId xmlns:p14="http://schemas.microsoft.com/office/powerpoint/2010/main" val="1668106604"/>
              </p:ext>
            </p:extLst>
          </p:nvPr>
        </p:nvGraphicFramePr>
        <p:xfrm>
          <a:off x="711199" y="978946"/>
          <a:ext cx="10769601" cy="4632960"/>
        </p:xfrm>
        <a:graphic>
          <a:graphicData uri="http://schemas.openxmlformats.org/drawingml/2006/table">
            <a:tbl>
              <a:tblPr>
                <a:tableStyleId>{284E427A-3D55-4303-BF80-6455036E1DE7}</a:tableStyleId>
              </a:tblPr>
              <a:tblGrid>
                <a:gridCol w="1485806">
                  <a:extLst>
                    <a:ext uri="{9D8B030D-6E8A-4147-A177-3AD203B41FA5}">
                      <a16:colId xmlns:a16="http://schemas.microsoft.com/office/drawing/2014/main" val="20000"/>
                    </a:ext>
                  </a:extLst>
                </a:gridCol>
                <a:gridCol w="2856101">
                  <a:extLst>
                    <a:ext uri="{9D8B030D-6E8A-4147-A177-3AD203B41FA5}">
                      <a16:colId xmlns:a16="http://schemas.microsoft.com/office/drawing/2014/main" val="20001"/>
                    </a:ext>
                  </a:extLst>
                </a:gridCol>
                <a:gridCol w="1353670">
                  <a:extLst>
                    <a:ext uri="{9D8B030D-6E8A-4147-A177-3AD203B41FA5}">
                      <a16:colId xmlns:a16="http://schemas.microsoft.com/office/drawing/2014/main" val="20002"/>
                    </a:ext>
                  </a:extLst>
                </a:gridCol>
                <a:gridCol w="5074024">
                  <a:extLst>
                    <a:ext uri="{9D8B030D-6E8A-4147-A177-3AD203B41FA5}">
                      <a16:colId xmlns:a16="http://schemas.microsoft.com/office/drawing/2014/main" val="20003"/>
                    </a:ext>
                  </a:extLst>
                </a:gridCol>
              </a:tblGrid>
              <a:tr h="343224">
                <a:tc>
                  <a:txBody>
                    <a:bodyPr/>
                    <a:lstStyle/>
                    <a:p>
                      <a:pPr marL="0" marR="0" algn="ctr">
                        <a:spcBef>
                          <a:spcPts val="0"/>
                        </a:spcBef>
                        <a:spcAft>
                          <a:spcPts val="0"/>
                        </a:spcAft>
                      </a:pPr>
                      <a:r>
                        <a:rPr lang="en-US" sz="2400" dirty="0">
                          <a:solidFill>
                            <a:schemeClr val="bg1"/>
                          </a:solidFill>
                          <a:effectLst/>
                          <a:latin typeface="+mj-lt"/>
                        </a:rPr>
                        <a:t>CHAMBER</a:t>
                      </a:r>
                    </a:p>
                  </a:txBody>
                  <a:tcPr marL="59961" marR="59961" marT="0" marB="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0" marR="0" algn="ctr">
                        <a:spcBef>
                          <a:spcPts val="0"/>
                        </a:spcBef>
                        <a:spcAft>
                          <a:spcPts val="0"/>
                        </a:spcAft>
                      </a:pPr>
                      <a:r>
                        <a:rPr lang="en-US" sz="2400" dirty="0">
                          <a:solidFill>
                            <a:schemeClr val="bg1"/>
                          </a:solidFill>
                          <a:effectLst/>
                          <a:latin typeface="+mj-lt"/>
                        </a:rPr>
                        <a:t>PRESSURE (mmHg)</a:t>
                      </a:r>
                      <a:endParaRPr lang="en-US" sz="2400" b="1" dirty="0">
                        <a:solidFill>
                          <a:schemeClr val="bg1"/>
                        </a:solidFill>
                        <a:effectLst/>
                        <a:latin typeface="+mj-lt"/>
                        <a:ea typeface="Times New Roman"/>
                        <a:cs typeface="Times New Roman"/>
                      </a:endParaRPr>
                    </a:p>
                  </a:txBody>
                  <a:tcPr marL="59961" marR="599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0" marR="0" algn="ctr">
                        <a:spcBef>
                          <a:spcPts val="0"/>
                        </a:spcBef>
                        <a:spcAft>
                          <a:spcPts val="0"/>
                        </a:spcAft>
                      </a:pPr>
                      <a:r>
                        <a:rPr lang="en-US" sz="2400" dirty="0">
                          <a:solidFill>
                            <a:schemeClr val="bg1"/>
                          </a:solidFill>
                          <a:effectLst/>
                          <a:latin typeface="+mj-lt"/>
                        </a:rPr>
                        <a:t>O</a:t>
                      </a:r>
                      <a:r>
                        <a:rPr lang="en-US" sz="2400" baseline="-25000" dirty="0">
                          <a:solidFill>
                            <a:schemeClr val="bg1"/>
                          </a:solidFill>
                          <a:effectLst/>
                          <a:latin typeface="+mj-lt"/>
                        </a:rPr>
                        <a:t>2</a:t>
                      </a:r>
                      <a:r>
                        <a:rPr lang="en-US" sz="2400" dirty="0">
                          <a:solidFill>
                            <a:schemeClr val="bg1"/>
                          </a:solidFill>
                          <a:effectLst/>
                          <a:latin typeface="+mj-lt"/>
                        </a:rPr>
                        <a:t> SAT</a:t>
                      </a:r>
                      <a:endParaRPr lang="en-US" sz="2400" b="1" dirty="0">
                        <a:solidFill>
                          <a:schemeClr val="bg1"/>
                        </a:solidFill>
                        <a:effectLst/>
                        <a:latin typeface="+mj-lt"/>
                        <a:ea typeface="Times New Roman"/>
                        <a:cs typeface="Times New Roman"/>
                      </a:endParaRPr>
                    </a:p>
                  </a:txBody>
                  <a:tcPr marL="59961" marR="599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0" marR="0" algn="ctr">
                        <a:spcBef>
                          <a:spcPts val="0"/>
                        </a:spcBef>
                        <a:spcAft>
                          <a:spcPts val="0"/>
                        </a:spcAft>
                      </a:pPr>
                      <a:r>
                        <a:rPr lang="en-US" sz="2400" dirty="0">
                          <a:solidFill>
                            <a:schemeClr val="bg1"/>
                          </a:solidFill>
                          <a:effectLst/>
                          <a:latin typeface="+mj-lt"/>
                        </a:rPr>
                        <a:t>PRESSURE SIMILARITIES</a:t>
                      </a:r>
                      <a:endParaRPr lang="en-US" sz="2400" b="1" dirty="0">
                        <a:solidFill>
                          <a:schemeClr val="bg1"/>
                        </a:solidFill>
                        <a:effectLst/>
                        <a:latin typeface="+mj-lt"/>
                        <a:ea typeface="Times New Roman"/>
                        <a:cs typeface="Times New Roman"/>
                      </a:endParaRPr>
                    </a:p>
                  </a:txBody>
                  <a:tcPr marL="59961" marR="59961" marT="0" marB="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0"/>
                  </a:ext>
                </a:extLst>
              </a:tr>
              <a:tr h="0">
                <a:tc>
                  <a:txBody>
                    <a:bodyPr/>
                    <a:lstStyle/>
                    <a:p>
                      <a:pPr marL="0" marR="0" algn="l">
                        <a:lnSpc>
                          <a:spcPct val="100000"/>
                        </a:lnSpc>
                        <a:spcBef>
                          <a:spcPts val="0"/>
                        </a:spcBef>
                        <a:spcAft>
                          <a:spcPts val="0"/>
                        </a:spcAft>
                      </a:pPr>
                      <a:r>
                        <a:rPr lang="en-US" sz="2000" dirty="0">
                          <a:latin typeface="+mn-lt"/>
                        </a:rPr>
                        <a:t>RA</a:t>
                      </a: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lnSpc>
                          <a:spcPct val="100000"/>
                        </a:lnSpc>
                        <a:spcBef>
                          <a:spcPts val="0"/>
                        </a:spcBef>
                        <a:spcAft>
                          <a:spcPts val="0"/>
                        </a:spcAft>
                      </a:pPr>
                      <a:r>
                        <a:rPr lang="en-US" sz="2000" b="0" dirty="0">
                          <a:latin typeface="+mn-lt"/>
                        </a:rPr>
                        <a:t>2 - 8 (mean)</a:t>
                      </a: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lnSpc>
                          <a:spcPct val="100000"/>
                        </a:lnSpc>
                        <a:spcBef>
                          <a:spcPts val="0"/>
                        </a:spcBef>
                        <a:spcAft>
                          <a:spcPts val="0"/>
                        </a:spcAft>
                      </a:pPr>
                      <a:r>
                        <a:rPr lang="en-US" sz="2000" b="0" dirty="0">
                          <a:latin typeface="+mn-lt"/>
                        </a:rPr>
                        <a:t>75%</a:t>
                      </a: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lnSpc>
                          <a:spcPct val="100000"/>
                        </a:lnSpc>
                        <a:spcBef>
                          <a:spcPts val="0"/>
                        </a:spcBef>
                        <a:spcAft>
                          <a:spcPts val="0"/>
                        </a:spcAft>
                      </a:pPr>
                      <a:r>
                        <a:rPr lang="en-US" sz="2000" b="0" dirty="0">
                          <a:latin typeface="+mn-lt"/>
                        </a:rPr>
                        <a:t>mean RAP = RV diastolic pressure</a:t>
                      </a:r>
                    </a:p>
                    <a:p>
                      <a:pPr marL="0" marR="0" algn="l">
                        <a:lnSpc>
                          <a:spcPct val="100000"/>
                        </a:lnSpc>
                        <a:spcBef>
                          <a:spcPts val="0"/>
                        </a:spcBef>
                        <a:spcAft>
                          <a:spcPts val="0"/>
                        </a:spcAft>
                      </a:pP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0">
                <a:tc>
                  <a:txBody>
                    <a:bodyPr/>
                    <a:lstStyle/>
                    <a:p>
                      <a:pPr marL="0" marR="0" algn="l">
                        <a:lnSpc>
                          <a:spcPct val="100000"/>
                        </a:lnSpc>
                        <a:spcBef>
                          <a:spcPts val="0"/>
                        </a:spcBef>
                        <a:spcAft>
                          <a:spcPts val="0"/>
                        </a:spcAft>
                      </a:pPr>
                      <a:r>
                        <a:rPr lang="en-US" sz="2000" dirty="0">
                          <a:latin typeface="+mn-lt"/>
                        </a:rPr>
                        <a:t>RV</a:t>
                      </a: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lnSpc>
                          <a:spcPct val="100000"/>
                        </a:lnSpc>
                        <a:spcBef>
                          <a:spcPts val="0"/>
                        </a:spcBef>
                        <a:spcAft>
                          <a:spcPts val="0"/>
                        </a:spcAft>
                      </a:pPr>
                      <a:r>
                        <a:rPr lang="en-US" sz="2000" b="0" dirty="0">
                          <a:latin typeface="+mn-lt"/>
                        </a:rPr>
                        <a:t>15 - 25 / </a:t>
                      </a:r>
                      <a:r>
                        <a:rPr lang="en-US" sz="2000" b="1" dirty="0">
                          <a:solidFill>
                            <a:srgbClr val="FB4005"/>
                          </a:solidFill>
                          <a:latin typeface="+mn-lt"/>
                        </a:rPr>
                        <a:t>(1)</a:t>
                      </a: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lnSpc>
                          <a:spcPct val="100000"/>
                        </a:lnSpc>
                        <a:spcBef>
                          <a:spcPts val="0"/>
                        </a:spcBef>
                        <a:spcAft>
                          <a:spcPts val="0"/>
                        </a:spcAft>
                      </a:pPr>
                      <a:r>
                        <a:rPr lang="en-US" sz="2000" b="0" dirty="0">
                          <a:latin typeface="+mn-lt"/>
                        </a:rPr>
                        <a:t>75%</a:t>
                      </a: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lnSpc>
                          <a:spcPct val="100000"/>
                        </a:lnSpc>
                        <a:spcBef>
                          <a:spcPts val="0"/>
                        </a:spcBef>
                        <a:spcAft>
                          <a:spcPts val="0"/>
                        </a:spcAft>
                      </a:pPr>
                      <a:r>
                        <a:rPr lang="en-US" sz="2000" b="0" dirty="0">
                          <a:latin typeface="+mn-lt"/>
                        </a:rPr>
                        <a:t>RV systolic pressure = PA systolic pressure</a:t>
                      </a:r>
                    </a:p>
                    <a:p>
                      <a:pPr marL="0" marR="0" algn="l">
                        <a:lnSpc>
                          <a:spcPct val="100000"/>
                        </a:lnSpc>
                        <a:spcBef>
                          <a:spcPts val="0"/>
                        </a:spcBef>
                        <a:spcAft>
                          <a:spcPts val="0"/>
                        </a:spcAft>
                      </a:pP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4342">
                <a:tc>
                  <a:txBody>
                    <a:bodyPr/>
                    <a:lstStyle/>
                    <a:p>
                      <a:pPr marL="0" marR="0" algn="l">
                        <a:lnSpc>
                          <a:spcPct val="100000"/>
                        </a:lnSpc>
                        <a:spcBef>
                          <a:spcPts val="0"/>
                        </a:spcBef>
                        <a:spcAft>
                          <a:spcPts val="0"/>
                        </a:spcAft>
                      </a:pPr>
                      <a:r>
                        <a:rPr lang="en-US" sz="2000" dirty="0">
                          <a:latin typeface="+mn-lt"/>
                        </a:rPr>
                        <a:t>PA</a:t>
                      </a: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lnSpc>
                          <a:spcPct val="100000"/>
                        </a:lnSpc>
                        <a:spcBef>
                          <a:spcPts val="0"/>
                        </a:spcBef>
                        <a:spcAft>
                          <a:spcPts val="0"/>
                        </a:spcAft>
                      </a:pPr>
                      <a:r>
                        <a:rPr lang="en-US" sz="2000" b="1" dirty="0">
                          <a:solidFill>
                            <a:srgbClr val="FB4005"/>
                          </a:solidFill>
                          <a:latin typeface="+mn-lt"/>
                        </a:rPr>
                        <a:t>(2)</a:t>
                      </a:r>
                      <a:r>
                        <a:rPr lang="en-US" sz="2000" b="1" dirty="0">
                          <a:latin typeface="+mn-lt"/>
                        </a:rPr>
                        <a:t> </a:t>
                      </a:r>
                      <a:r>
                        <a:rPr lang="en-US" sz="2000" b="0" dirty="0">
                          <a:latin typeface="+mn-lt"/>
                        </a:rPr>
                        <a:t>/ 4 - 12</a:t>
                      </a:r>
                    </a:p>
                    <a:p>
                      <a:pPr marL="0" marR="0" algn="l">
                        <a:lnSpc>
                          <a:spcPct val="100000"/>
                        </a:lnSpc>
                        <a:spcBef>
                          <a:spcPts val="0"/>
                        </a:spcBef>
                        <a:spcAft>
                          <a:spcPts val="0"/>
                        </a:spcAft>
                      </a:pP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lnSpc>
                          <a:spcPct val="100000"/>
                        </a:lnSpc>
                        <a:spcBef>
                          <a:spcPts val="0"/>
                        </a:spcBef>
                        <a:spcAft>
                          <a:spcPts val="0"/>
                        </a:spcAft>
                      </a:pPr>
                      <a:r>
                        <a:rPr lang="en-US" sz="2000" b="0" dirty="0">
                          <a:latin typeface="+mn-lt"/>
                        </a:rPr>
                        <a:t>75%</a:t>
                      </a: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rowSpan="3">
                  <a:txBody>
                    <a:bodyPr/>
                    <a:lstStyle/>
                    <a:p>
                      <a:pPr marL="0" marR="0" algn="l">
                        <a:lnSpc>
                          <a:spcPct val="100000"/>
                        </a:lnSpc>
                        <a:spcBef>
                          <a:spcPts val="0"/>
                        </a:spcBef>
                        <a:spcAft>
                          <a:spcPts val="0"/>
                        </a:spcAft>
                      </a:pPr>
                      <a:endParaRPr lang="en-US" sz="2000" b="0" dirty="0">
                        <a:solidFill>
                          <a:schemeClr val="tx1"/>
                        </a:solidFill>
                        <a:latin typeface="+mn-lt"/>
                        <a:ea typeface="MS Mincho"/>
                        <a:cs typeface="Times New Roman"/>
                      </a:endParaRPr>
                    </a:p>
                    <a:p>
                      <a:pPr marL="0" marR="0" algn="l">
                        <a:lnSpc>
                          <a:spcPct val="100000"/>
                        </a:lnSpc>
                        <a:spcBef>
                          <a:spcPts val="0"/>
                        </a:spcBef>
                        <a:spcAft>
                          <a:spcPts val="0"/>
                        </a:spcAft>
                      </a:pPr>
                      <a:r>
                        <a:rPr lang="en-US" sz="2000" b="0" dirty="0">
                          <a:solidFill>
                            <a:schemeClr val="tx1"/>
                          </a:solidFill>
                          <a:latin typeface="+mn-lt"/>
                          <a:ea typeface="MS Mincho"/>
                          <a:cs typeface="Times New Roman"/>
                        </a:rPr>
                        <a:t>PA diastolic pressure = </a:t>
                      </a:r>
                    </a:p>
                    <a:p>
                      <a:pPr marL="0" marR="0" algn="l">
                        <a:lnSpc>
                          <a:spcPct val="100000"/>
                        </a:lnSpc>
                        <a:spcBef>
                          <a:spcPts val="0"/>
                        </a:spcBef>
                        <a:spcAft>
                          <a:spcPts val="0"/>
                        </a:spcAft>
                      </a:pPr>
                      <a:r>
                        <a:rPr lang="en-US" sz="2000" b="0" dirty="0">
                          <a:solidFill>
                            <a:schemeClr val="tx1"/>
                          </a:solidFill>
                          <a:latin typeface="+mn-lt"/>
                          <a:ea typeface="MS Mincho"/>
                          <a:cs typeface="Times New Roman"/>
                        </a:rPr>
                        <a:t>PCWP = </a:t>
                      </a:r>
                    </a:p>
                    <a:p>
                      <a:pPr marL="0" marR="0" algn="l">
                        <a:lnSpc>
                          <a:spcPct val="100000"/>
                        </a:lnSpc>
                        <a:spcBef>
                          <a:spcPts val="0"/>
                        </a:spcBef>
                        <a:spcAft>
                          <a:spcPts val="0"/>
                        </a:spcAft>
                      </a:pPr>
                      <a:r>
                        <a:rPr lang="en-US" sz="2000" b="0" dirty="0">
                          <a:solidFill>
                            <a:schemeClr val="tx1"/>
                          </a:solidFill>
                          <a:latin typeface="+mn-lt"/>
                          <a:ea typeface="MS Mincho"/>
                          <a:cs typeface="Times New Roman"/>
                        </a:rPr>
                        <a:t>mean LAP = </a:t>
                      </a:r>
                    </a:p>
                    <a:p>
                      <a:pPr marL="0" marR="0" algn="l">
                        <a:lnSpc>
                          <a:spcPct val="100000"/>
                        </a:lnSpc>
                        <a:spcBef>
                          <a:spcPts val="0"/>
                        </a:spcBef>
                        <a:spcAft>
                          <a:spcPts val="0"/>
                        </a:spcAft>
                      </a:pPr>
                      <a:r>
                        <a:rPr lang="en-US" sz="2000" b="0" dirty="0">
                          <a:solidFill>
                            <a:schemeClr val="tx1"/>
                          </a:solidFill>
                          <a:latin typeface="+mn-lt"/>
                          <a:ea typeface="MS Mincho"/>
                          <a:cs typeface="Times New Roman"/>
                        </a:rPr>
                        <a:t>LV diastolic pressure</a:t>
                      </a:r>
                    </a:p>
                    <a:p>
                      <a:pPr marL="0" marR="0" algn="l">
                        <a:lnSpc>
                          <a:spcPct val="100000"/>
                        </a:lnSpc>
                        <a:spcBef>
                          <a:spcPts val="0"/>
                        </a:spcBef>
                        <a:spcAft>
                          <a:spcPts val="0"/>
                        </a:spcAft>
                      </a:pPr>
                      <a:endParaRPr lang="en-US" sz="2000" b="0" dirty="0">
                        <a:latin typeface="+mn-lt"/>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174249">
                <a:tc>
                  <a:txBody>
                    <a:bodyPr/>
                    <a:lstStyle/>
                    <a:p>
                      <a:pPr marL="0" marR="0" algn="l">
                        <a:lnSpc>
                          <a:spcPct val="100000"/>
                        </a:lnSpc>
                        <a:spcBef>
                          <a:spcPts val="0"/>
                        </a:spcBef>
                        <a:spcAft>
                          <a:spcPts val="0"/>
                        </a:spcAft>
                      </a:pPr>
                      <a:r>
                        <a:rPr lang="en-US" sz="2000" dirty="0">
                          <a:latin typeface="+mn-lt"/>
                        </a:rPr>
                        <a:t>PCWP</a:t>
                      </a: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lnSpc>
                          <a:spcPct val="100000"/>
                        </a:lnSpc>
                        <a:spcBef>
                          <a:spcPts val="0"/>
                        </a:spcBef>
                        <a:spcAft>
                          <a:spcPts val="0"/>
                        </a:spcAft>
                      </a:pPr>
                      <a:r>
                        <a:rPr lang="en-US" sz="2000" b="0" dirty="0">
                          <a:latin typeface="+mn-lt"/>
                        </a:rPr>
                        <a:t>2 - 12 </a:t>
                      </a:r>
                    </a:p>
                    <a:p>
                      <a:pPr marL="0" marR="0" algn="l">
                        <a:lnSpc>
                          <a:spcPct val="100000"/>
                        </a:lnSpc>
                        <a:spcBef>
                          <a:spcPts val="0"/>
                        </a:spcBef>
                        <a:spcAft>
                          <a:spcPts val="0"/>
                        </a:spcAft>
                      </a:pP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lnSpc>
                          <a:spcPct val="100000"/>
                        </a:lnSpc>
                        <a:spcBef>
                          <a:spcPts val="0"/>
                        </a:spcBef>
                        <a:spcAft>
                          <a:spcPts val="0"/>
                        </a:spcAft>
                      </a:pPr>
                      <a:endParaRPr lang="en-US" sz="2000" b="0" dirty="0">
                        <a:solidFill>
                          <a:schemeClr val="tx1"/>
                        </a:solidFill>
                        <a:latin typeface="+mn-lt"/>
                        <a:ea typeface="MS Mincho"/>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vMerge="1">
                  <a:txBody>
                    <a:bodyPr/>
                    <a:lstStyle/>
                    <a:p>
                      <a:pPr marL="0" marR="0" algn="l">
                        <a:lnSpc>
                          <a:spcPct val="100000"/>
                        </a:lnSpc>
                        <a:spcBef>
                          <a:spcPts val="0"/>
                        </a:spcBef>
                        <a:spcAft>
                          <a:spcPts val="0"/>
                        </a:spcAft>
                      </a:pPr>
                      <a:endParaRPr lang="en-US" sz="2400" b="0" dirty="0">
                        <a:solidFill>
                          <a:schemeClr val="tx1"/>
                        </a:solidFill>
                        <a:latin typeface="+mn-lt"/>
                        <a:ea typeface="MS Mincho"/>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165947">
                <a:tc>
                  <a:txBody>
                    <a:bodyPr/>
                    <a:lstStyle/>
                    <a:p>
                      <a:pPr marL="0" marR="0" algn="l">
                        <a:lnSpc>
                          <a:spcPct val="100000"/>
                        </a:lnSpc>
                        <a:spcBef>
                          <a:spcPts val="0"/>
                        </a:spcBef>
                        <a:spcAft>
                          <a:spcPts val="0"/>
                        </a:spcAft>
                      </a:pPr>
                      <a:r>
                        <a:rPr lang="en-US" sz="2000" dirty="0">
                          <a:latin typeface="+mn-lt"/>
                        </a:rPr>
                        <a:t>LA</a:t>
                      </a: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lnSpc>
                          <a:spcPct val="100000"/>
                        </a:lnSpc>
                        <a:spcBef>
                          <a:spcPts val="0"/>
                        </a:spcBef>
                        <a:spcAft>
                          <a:spcPts val="0"/>
                        </a:spcAft>
                      </a:pPr>
                      <a:r>
                        <a:rPr lang="en-US" sz="2000" b="1" dirty="0">
                          <a:solidFill>
                            <a:srgbClr val="FB4005"/>
                          </a:solidFill>
                          <a:latin typeface="+mn-lt"/>
                        </a:rPr>
                        <a:t>(3)</a:t>
                      </a:r>
                      <a:r>
                        <a:rPr lang="en-US" sz="2000" b="1" dirty="0">
                          <a:latin typeface="+mn-lt"/>
                        </a:rPr>
                        <a:t> </a:t>
                      </a:r>
                      <a:r>
                        <a:rPr lang="en-US" sz="2000" b="0" dirty="0">
                          <a:latin typeface="+mn-lt"/>
                        </a:rPr>
                        <a:t>(mean)</a:t>
                      </a:r>
                    </a:p>
                    <a:p>
                      <a:pPr marL="0" marR="0" algn="l">
                        <a:lnSpc>
                          <a:spcPct val="100000"/>
                        </a:lnSpc>
                        <a:spcBef>
                          <a:spcPts val="0"/>
                        </a:spcBef>
                        <a:spcAft>
                          <a:spcPts val="0"/>
                        </a:spcAft>
                      </a:pP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lnSpc>
                          <a:spcPct val="100000"/>
                        </a:lnSpc>
                        <a:spcBef>
                          <a:spcPts val="0"/>
                        </a:spcBef>
                        <a:spcAft>
                          <a:spcPts val="0"/>
                        </a:spcAft>
                      </a:pPr>
                      <a:r>
                        <a:rPr lang="en-US" sz="2000" b="0" dirty="0">
                          <a:latin typeface="+mn-lt"/>
                        </a:rPr>
                        <a:t>98%</a:t>
                      </a: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vMerge="1">
                  <a:txBody>
                    <a:bodyPr/>
                    <a:lstStyle/>
                    <a:p>
                      <a:pPr marL="0" marR="0" algn="l">
                        <a:lnSpc>
                          <a:spcPct val="100000"/>
                        </a:lnSpc>
                        <a:spcBef>
                          <a:spcPts val="0"/>
                        </a:spcBef>
                        <a:spcAft>
                          <a:spcPts val="0"/>
                        </a:spcAft>
                      </a:pPr>
                      <a:endParaRPr lang="en-US" sz="9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287867">
                <a:tc>
                  <a:txBody>
                    <a:bodyPr/>
                    <a:lstStyle/>
                    <a:p>
                      <a:pPr marL="0" marR="0" algn="l">
                        <a:lnSpc>
                          <a:spcPct val="100000"/>
                        </a:lnSpc>
                        <a:spcBef>
                          <a:spcPts val="0"/>
                        </a:spcBef>
                        <a:spcAft>
                          <a:spcPts val="0"/>
                        </a:spcAft>
                      </a:pPr>
                      <a:r>
                        <a:rPr lang="en-US" sz="2000" dirty="0">
                          <a:latin typeface="+mn-lt"/>
                        </a:rPr>
                        <a:t>LV</a:t>
                      </a: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lnSpc>
                          <a:spcPct val="100000"/>
                        </a:lnSpc>
                        <a:spcBef>
                          <a:spcPts val="0"/>
                        </a:spcBef>
                        <a:spcAft>
                          <a:spcPts val="0"/>
                        </a:spcAft>
                      </a:pPr>
                      <a:r>
                        <a:rPr lang="en-US" sz="2000" b="0" dirty="0">
                          <a:latin typeface="+mn-lt"/>
                        </a:rPr>
                        <a:t>&lt; 120 / 3 - 12</a:t>
                      </a: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lnSpc>
                          <a:spcPct val="100000"/>
                        </a:lnSpc>
                        <a:spcBef>
                          <a:spcPts val="0"/>
                        </a:spcBef>
                        <a:spcAft>
                          <a:spcPts val="0"/>
                        </a:spcAft>
                      </a:pPr>
                      <a:r>
                        <a:rPr lang="en-US" sz="2000" b="0" dirty="0">
                          <a:latin typeface="+mn-lt"/>
                        </a:rPr>
                        <a:t>98%</a:t>
                      </a: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lnSpc>
                          <a:spcPct val="100000"/>
                        </a:lnSpc>
                        <a:spcBef>
                          <a:spcPts val="0"/>
                        </a:spcBef>
                        <a:spcAft>
                          <a:spcPts val="0"/>
                        </a:spcAft>
                      </a:pPr>
                      <a:r>
                        <a:rPr lang="en-US" sz="2000" b="0" dirty="0">
                          <a:latin typeface="+mn-lt"/>
                        </a:rPr>
                        <a:t>LV systolic pressure = AO systolic pressure</a:t>
                      </a:r>
                    </a:p>
                    <a:p>
                      <a:pPr marL="0" marR="0" algn="l">
                        <a:lnSpc>
                          <a:spcPct val="100000"/>
                        </a:lnSpc>
                        <a:spcBef>
                          <a:spcPts val="0"/>
                        </a:spcBef>
                        <a:spcAft>
                          <a:spcPts val="0"/>
                        </a:spcAft>
                      </a:pPr>
                      <a:endParaRPr lang="en-US" sz="2000" b="0" dirty="0">
                        <a:solidFill>
                          <a:schemeClr val="tx1"/>
                        </a:solidFill>
                        <a:latin typeface="+mn-lt"/>
                        <a:ea typeface="MS Mincho"/>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104987">
                <a:tc>
                  <a:txBody>
                    <a:bodyPr/>
                    <a:lstStyle/>
                    <a:p>
                      <a:pPr marL="0" marR="0" algn="l">
                        <a:lnSpc>
                          <a:spcPct val="100000"/>
                        </a:lnSpc>
                        <a:spcBef>
                          <a:spcPts val="0"/>
                        </a:spcBef>
                        <a:spcAft>
                          <a:spcPts val="0"/>
                        </a:spcAft>
                      </a:pPr>
                      <a:r>
                        <a:rPr lang="en-US" sz="2000" dirty="0">
                          <a:latin typeface="+mn-lt"/>
                        </a:rPr>
                        <a:t>AO</a:t>
                      </a: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lnSpc>
                          <a:spcPct val="100000"/>
                        </a:lnSpc>
                        <a:spcBef>
                          <a:spcPts val="0"/>
                        </a:spcBef>
                        <a:spcAft>
                          <a:spcPts val="0"/>
                        </a:spcAft>
                      </a:pPr>
                      <a:r>
                        <a:rPr lang="en-US" sz="2000" b="1" dirty="0">
                          <a:solidFill>
                            <a:srgbClr val="FB4005"/>
                          </a:solidFill>
                          <a:latin typeface="+mn-lt"/>
                        </a:rPr>
                        <a:t>(4)</a:t>
                      </a:r>
                      <a:r>
                        <a:rPr lang="en-US" sz="2000" b="1" dirty="0">
                          <a:latin typeface="+mn-lt"/>
                        </a:rPr>
                        <a:t> </a:t>
                      </a:r>
                      <a:r>
                        <a:rPr lang="en-US" sz="2000" b="0" dirty="0">
                          <a:latin typeface="+mn-lt"/>
                        </a:rPr>
                        <a:t>/ &lt; 80</a:t>
                      </a: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lnSpc>
                          <a:spcPct val="100000"/>
                        </a:lnSpc>
                        <a:spcBef>
                          <a:spcPts val="0"/>
                        </a:spcBef>
                        <a:spcAft>
                          <a:spcPts val="0"/>
                        </a:spcAft>
                      </a:pPr>
                      <a:r>
                        <a:rPr lang="en-US" sz="2000" b="0" dirty="0">
                          <a:latin typeface="+mn-lt"/>
                        </a:rPr>
                        <a:t>98%</a:t>
                      </a:r>
                    </a:p>
                    <a:p>
                      <a:pPr marL="0" marR="0" algn="l">
                        <a:lnSpc>
                          <a:spcPct val="100000"/>
                        </a:lnSpc>
                        <a:spcBef>
                          <a:spcPts val="0"/>
                        </a:spcBef>
                        <a:spcAft>
                          <a:spcPts val="0"/>
                        </a:spcAft>
                      </a:pPr>
                      <a:endParaRPr lang="en-US" sz="2000" b="0" dirty="0">
                        <a:solidFill>
                          <a:schemeClr val="tx1"/>
                        </a:solidFill>
                        <a:latin typeface="+mn-lt"/>
                        <a:ea typeface="Times New Roman"/>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0" marR="0" algn="l">
                        <a:lnSpc>
                          <a:spcPct val="100000"/>
                        </a:lnSpc>
                        <a:spcBef>
                          <a:spcPts val="0"/>
                        </a:spcBef>
                        <a:spcAft>
                          <a:spcPts val="0"/>
                        </a:spcAft>
                      </a:pPr>
                      <a:endParaRPr lang="en-US" sz="2000" b="0" dirty="0">
                        <a:solidFill>
                          <a:schemeClr val="tx1"/>
                        </a:solidFill>
                        <a:latin typeface="+mn-lt"/>
                        <a:ea typeface="MS Mincho"/>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7"/>
                  </a:ext>
                </a:extLst>
              </a:tr>
            </a:tbl>
          </a:graphicData>
        </a:graphic>
      </p:graphicFrame>
      <p:sp>
        <p:nvSpPr>
          <p:cNvPr id="4" name="Rectangle 3">
            <a:extLst>
              <a:ext uri="{FF2B5EF4-FFF2-40B4-BE49-F238E27FC236}">
                <a16:creationId xmlns:a16="http://schemas.microsoft.com/office/drawing/2014/main" id="{41BE0138-CB43-4FF3-B4FC-4E4A7CB94D80}"/>
              </a:ext>
            </a:extLst>
          </p:cNvPr>
          <p:cNvSpPr/>
          <p:nvPr/>
        </p:nvSpPr>
        <p:spPr>
          <a:xfrm>
            <a:off x="2187389" y="131067"/>
            <a:ext cx="2841811" cy="707886"/>
          </a:xfrm>
          <a:prstGeom prst="rect">
            <a:avLst/>
          </a:prstGeom>
        </p:spPr>
        <p:txBody>
          <a:bodyPr wrap="square">
            <a:spAutoFit/>
          </a:bodyPr>
          <a:lstStyle/>
          <a:p>
            <a:pPr algn="ctr"/>
            <a:r>
              <a:rPr lang="en-US" sz="2000" dirty="0">
                <a:solidFill>
                  <a:srgbClr val="FF0000"/>
                </a:solidFill>
                <a:latin typeface="Gabriola" pitchFamily="82" charset="0"/>
              </a:rPr>
              <a:t>POP QUIZ!  </a:t>
            </a:r>
          </a:p>
          <a:p>
            <a:pPr algn="ctr"/>
            <a:r>
              <a:rPr lang="en-US" sz="2000" dirty="0">
                <a:solidFill>
                  <a:srgbClr val="FF0000"/>
                </a:solidFill>
                <a:latin typeface="Gabriola" pitchFamily="82" charset="0"/>
              </a:rPr>
              <a:t>Fill in the pressures #1 - 4.</a:t>
            </a:r>
            <a:endParaRPr lang="en-US" sz="2400" dirty="0">
              <a:solidFill>
                <a:srgbClr val="FF0000"/>
              </a:solidFill>
              <a:latin typeface="Gabriola" pitchFamily="82" charset="0"/>
            </a:endParaRPr>
          </a:p>
        </p:txBody>
      </p:sp>
    </p:spTree>
    <p:extLst>
      <p:ext uri="{BB962C8B-B14F-4D97-AF65-F5344CB8AC3E}">
        <p14:creationId xmlns:p14="http://schemas.microsoft.com/office/powerpoint/2010/main" val="59555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0E8D-80D4-4AA1-99D8-508CA7525F8F}"/>
              </a:ext>
            </a:extLst>
          </p:cNvPr>
          <p:cNvSpPr>
            <a:spLocks noGrp="1"/>
          </p:cNvSpPr>
          <p:nvPr>
            <p:ph type="title"/>
          </p:nvPr>
        </p:nvSpPr>
        <p:spPr>
          <a:xfrm>
            <a:off x="1156639" y="1051021"/>
            <a:ext cx="10084519" cy="698269"/>
          </a:xfrm>
        </p:spPr>
        <p:txBody>
          <a:bodyPr>
            <a:noAutofit/>
          </a:bodyPr>
          <a:lstStyle/>
          <a:p>
            <a:r>
              <a:rPr lang="en-US" sz="4000" dirty="0">
                <a:solidFill>
                  <a:srgbClr val="FF0000"/>
                </a:solidFill>
              </a:rPr>
              <a:t>I. NORMAL CARDIAC ANATOMY &amp; PHYSIOLOGY</a:t>
            </a:r>
          </a:p>
        </p:txBody>
      </p:sp>
      <p:sp>
        <p:nvSpPr>
          <p:cNvPr id="3" name="Content Placeholder 2">
            <a:extLst>
              <a:ext uri="{FF2B5EF4-FFF2-40B4-BE49-F238E27FC236}">
                <a16:creationId xmlns:a16="http://schemas.microsoft.com/office/drawing/2014/main" id="{10589684-BBFA-4288-AE45-3E296B6CF883}"/>
              </a:ext>
            </a:extLst>
          </p:cNvPr>
          <p:cNvSpPr>
            <a:spLocks noGrp="1"/>
          </p:cNvSpPr>
          <p:nvPr>
            <p:ph sz="quarter" idx="13"/>
          </p:nvPr>
        </p:nvSpPr>
        <p:spPr>
          <a:xfrm>
            <a:off x="1588189" y="2587776"/>
            <a:ext cx="9877670" cy="2813690"/>
          </a:xfrm>
        </p:spPr>
        <p:txBody>
          <a:bodyPr>
            <a:noAutofit/>
          </a:bodyPr>
          <a:lstStyle/>
          <a:p>
            <a:pPr marL="342900" marR="0" lvl="0" indent="-342900">
              <a:lnSpc>
                <a:spcPct val="100000"/>
              </a:lnSpc>
              <a:spcBef>
                <a:spcPts val="0"/>
              </a:spcBef>
              <a:spcAft>
                <a:spcPts val="0"/>
              </a:spcAft>
              <a:buClr>
                <a:srgbClr val="FF0000"/>
              </a:buClr>
              <a:buFont typeface="+mj-lt"/>
              <a:buAutoNum type="arabicPeriod"/>
              <a:tabLst>
                <a:tab pos="403225" algn="l"/>
              </a:tabLst>
            </a:pPr>
            <a:r>
              <a:rPr lang="en-US" sz="1600" cap="none" dirty="0">
                <a:solidFill>
                  <a:schemeClr val="tx1"/>
                </a:solidFill>
                <a:effectLst/>
                <a:ea typeface="Times New Roman" panose="02020603050405020304" pitchFamily="18" charset="0"/>
              </a:rPr>
              <a:t>Differentiate the heart</a:t>
            </a:r>
            <a:r>
              <a:rPr lang="en-US" sz="1600" dirty="0">
                <a:solidFill>
                  <a:schemeClr val="tx1"/>
                </a:solidFill>
                <a:ea typeface="Times New Roman" panose="02020603050405020304" pitchFamily="18" charset="0"/>
              </a:rPr>
              <a:t> vs</a:t>
            </a:r>
            <a:r>
              <a:rPr lang="en-US" sz="1600" cap="none" dirty="0">
                <a:solidFill>
                  <a:schemeClr val="tx1"/>
                </a:solidFill>
                <a:effectLst/>
                <a:ea typeface="Times New Roman" panose="02020603050405020304" pitchFamily="18" charset="0"/>
              </a:rPr>
              <a:t> systemic circulatory system vs </a:t>
            </a:r>
            <a:r>
              <a:rPr lang="en-US" sz="1600" dirty="0">
                <a:solidFill>
                  <a:schemeClr val="tx1"/>
                </a:solidFill>
                <a:ea typeface="Times New Roman" panose="02020603050405020304" pitchFamily="18" charset="0"/>
              </a:rPr>
              <a:t>pulmonary circulatory system and</a:t>
            </a:r>
            <a:r>
              <a:rPr lang="en-US" sz="1600" cap="none" dirty="0">
                <a:solidFill>
                  <a:schemeClr val="tx1"/>
                </a:solidFill>
                <a:effectLst/>
                <a:ea typeface="Times New Roman" panose="02020603050405020304" pitchFamily="18" charset="0"/>
              </a:rPr>
              <a:t> describe how they work together to perform the vital requirements of the CV system.  </a:t>
            </a:r>
          </a:p>
          <a:p>
            <a:pPr marL="342900" marR="0" lvl="0" indent="-342900">
              <a:lnSpc>
                <a:spcPct val="100000"/>
              </a:lnSpc>
              <a:spcBef>
                <a:spcPts val="0"/>
              </a:spcBef>
              <a:spcAft>
                <a:spcPts val="0"/>
              </a:spcAft>
              <a:buClr>
                <a:srgbClr val="FF0000"/>
              </a:buClr>
              <a:buFont typeface="+mj-lt"/>
              <a:buAutoNum type="arabicPeriod"/>
              <a:tabLst>
                <a:tab pos="403225" algn="l"/>
              </a:tabLst>
            </a:pPr>
            <a:r>
              <a:rPr lang="en-US" sz="1600" cap="none" dirty="0">
                <a:solidFill>
                  <a:schemeClr val="tx1"/>
                </a:solidFill>
                <a:effectLst/>
                <a:ea typeface="Times New Roman" panose="02020603050405020304" pitchFamily="18" charset="0"/>
              </a:rPr>
              <a:t>Discuss basic adult cardiac anatomy, including the location, pericardium, heart wall, chambers, vessels, and valves.</a:t>
            </a:r>
          </a:p>
          <a:p>
            <a:pPr marL="342900" marR="0" lvl="0" indent="-342900">
              <a:lnSpc>
                <a:spcPct val="100000"/>
              </a:lnSpc>
              <a:spcBef>
                <a:spcPts val="0"/>
              </a:spcBef>
              <a:spcAft>
                <a:spcPts val="0"/>
              </a:spcAft>
              <a:buClr>
                <a:srgbClr val="FF0000"/>
              </a:buClr>
              <a:buFont typeface="+mj-lt"/>
              <a:buAutoNum type="arabicPeriod"/>
              <a:tabLst>
                <a:tab pos="403225" algn="l"/>
              </a:tabLst>
            </a:pPr>
            <a:r>
              <a:rPr lang="en-US" sz="1600" cap="none" dirty="0">
                <a:solidFill>
                  <a:schemeClr val="tx1"/>
                </a:solidFill>
                <a:effectLst/>
                <a:ea typeface="Times New Roman" panose="02020603050405020304" pitchFamily="18" charset="0"/>
              </a:rPr>
              <a:t>Identify the cardiac anatomy and normal order of flow through the </a:t>
            </a:r>
            <a:r>
              <a:rPr lang="en-US" sz="1600" cap="none" dirty="0">
                <a:solidFill>
                  <a:schemeClr val="tx1"/>
                </a:solidFill>
                <a:ea typeface="Times New Roman" panose="02020603050405020304" pitchFamily="18" charset="0"/>
              </a:rPr>
              <a:t>CV</a:t>
            </a:r>
            <a:r>
              <a:rPr lang="en-US" sz="1600" cap="none" dirty="0">
                <a:solidFill>
                  <a:schemeClr val="tx1"/>
                </a:solidFill>
                <a:effectLst/>
                <a:ea typeface="Times New Roman" panose="02020603050405020304" pitchFamily="18" charset="0"/>
              </a:rPr>
              <a:t> system.</a:t>
            </a:r>
          </a:p>
          <a:p>
            <a:pPr marL="342900" marR="0" lvl="0" indent="-342900">
              <a:lnSpc>
                <a:spcPct val="100000"/>
              </a:lnSpc>
              <a:spcBef>
                <a:spcPts val="0"/>
              </a:spcBef>
              <a:spcAft>
                <a:spcPts val="0"/>
              </a:spcAft>
              <a:buClr>
                <a:srgbClr val="FF0000"/>
              </a:buClr>
              <a:buFont typeface="+mj-lt"/>
              <a:buAutoNum type="arabicPeriod"/>
              <a:tabLst>
                <a:tab pos="403225" algn="l"/>
              </a:tabLst>
            </a:pPr>
            <a:r>
              <a:rPr lang="en-US" sz="1600" dirty="0">
                <a:solidFill>
                  <a:schemeClr val="tx1"/>
                </a:solidFill>
                <a:effectLst/>
                <a:ea typeface="Times New Roman" panose="02020603050405020304" pitchFamily="18" charset="0"/>
                <a:cs typeface="Times New Roman" panose="02020603050405020304" pitchFamily="18" charset="0"/>
              </a:rPr>
              <a:t>Gain knowledge of </a:t>
            </a:r>
            <a:r>
              <a:rPr lang="en-US" sz="1600" dirty="0">
                <a:solidFill>
                  <a:schemeClr val="tx1"/>
                </a:solidFill>
                <a:ea typeface="Times New Roman" panose="02020603050405020304" pitchFamily="18" charset="0"/>
              </a:rPr>
              <a:t>the </a:t>
            </a:r>
            <a:r>
              <a:rPr lang="en-US" sz="1600" cap="none" dirty="0">
                <a:solidFill>
                  <a:schemeClr val="tx1"/>
                </a:solidFill>
                <a:effectLst/>
                <a:ea typeface="Times New Roman" panose="02020603050405020304" pitchFamily="18" charset="0"/>
              </a:rPr>
              <a:t>function, location, relation to the cardiac cycle, </a:t>
            </a:r>
            <a:r>
              <a:rPr lang="en-US" sz="1600" dirty="0">
                <a:solidFill>
                  <a:schemeClr val="tx1"/>
                </a:solidFill>
                <a:effectLst/>
                <a:ea typeface="Times New Roman" panose="02020603050405020304" pitchFamily="18" charset="0"/>
              </a:rPr>
              <a:t>and</a:t>
            </a:r>
            <a:r>
              <a:rPr lang="en-US" sz="1600" cap="none" dirty="0">
                <a:solidFill>
                  <a:schemeClr val="tx1"/>
                </a:solidFill>
                <a:effectLst/>
                <a:ea typeface="Times New Roman" panose="02020603050405020304" pitchFamily="18" charset="0"/>
              </a:rPr>
              <a:t> normal parameters</a:t>
            </a:r>
            <a:r>
              <a:rPr lang="en-US" sz="1600" dirty="0">
                <a:solidFill>
                  <a:schemeClr val="tx1"/>
                </a:solidFill>
                <a:ea typeface="Times New Roman" panose="02020603050405020304" pitchFamily="18" charset="0"/>
              </a:rPr>
              <a:t> of the cardiac chambers and valves.</a:t>
            </a:r>
            <a:endParaRPr lang="en-US" sz="1600" cap="none" dirty="0">
              <a:solidFill>
                <a:schemeClr val="tx1"/>
              </a:solidFill>
              <a:effectLst/>
              <a:ea typeface="Times New Roman" panose="02020603050405020304" pitchFamily="18" charset="0"/>
            </a:endParaRPr>
          </a:p>
          <a:p>
            <a:pPr marL="342900" marR="0" lvl="0" indent="-342900">
              <a:lnSpc>
                <a:spcPct val="100000"/>
              </a:lnSpc>
              <a:spcBef>
                <a:spcPts val="0"/>
              </a:spcBef>
              <a:spcAft>
                <a:spcPts val="0"/>
              </a:spcAft>
              <a:buClr>
                <a:srgbClr val="FF0000"/>
              </a:buClr>
              <a:buFont typeface="+mj-lt"/>
              <a:buAutoNum type="arabicPeriod"/>
              <a:tabLst>
                <a:tab pos="403225" algn="l"/>
              </a:tabLst>
            </a:pPr>
            <a:r>
              <a:rPr lang="en-US" sz="1600" cap="none" dirty="0">
                <a:solidFill>
                  <a:schemeClr val="tx1"/>
                </a:solidFill>
                <a:effectLst/>
                <a:ea typeface="Times New Roman" panose="02020603050405020304" pitchFamily="18" charset="0"/>
              </a:rPr>
              <a:t>Compare the phases of the cardiac cycle, including </a:t>
            </a:r>
            <a:r>
              <a:rPr lang="en-US" sz="1600" cap="none" dirty="0">
                <a:solidFill>
                  <a:schemeClr val="tx1"/>
                </a:solidFill>
                <a:ea typeface="Times New Roman" panose="02020603050405020304" pitchFamily="18" charset="0"/>
              </a:rPr>
              <a:t>IVRT</a:t>
            </a:r>
            <a:r>
              <a:rPr lang="en-US" sz="1600" cap="none" dirty="0">
                <a:solidFill>
                  <a:schemeClr val="tx1"/>
                </a:solidFill>
                <a:effectLst/>
                <a:ea typeface="Times New Roman" panose="02020603050405020304" pitchFamily="18" charset="0"/>
              </a:rPr>
              <a:t>, diastole, IVCT, </a:t>
            </a:r>
            <a:r>
              <a:rPr lang="en-US" sz="1600" dirty="0">
                <a:solidFill>
                  <a:schemeClr val="tx1"/>
                </a:solidFill>
                <a:effectLst/>
                <a:ea typeface="Times New Roman" panose="02020603050405020304" pitchFamily="18" charset="0"/>
              </a:rPr>
              <a:t>and</a:t>
            </a:r>
            <a:r>
              <a:rPr lang="en-US" sz="1600" cap="none" dirty="0">
                <a:solidFill>
                  <a:schemeClr val="tx1"/>
                </a:solidFill>
                <a:effectLst/>
                <a:ea typeface="Times New Roman" panose="02020603050405020304" pitchFamily="18" charset="0"/>
              </a:rPr>
              <a:t> systole. </a:t>
            </a:r>
          </a:p>
          <a:p>
            <a:pPr marL="342900" marR="0" lvl="0" indent="-342900">
              <a:lnSpc>
                <a:spcPct val="100000"/>
              </a:lnSpc>
              <a:spcBef>
                <a:spcPts val="0"/>
              </a:spcBef>
              <a:spcAft>
                <a:spcPts val="0"/>
              </a:spcAft>
              <a:buClr>
                <a:srgbClr val="FF0000"/>
              </a:buClr>
              <a:buFont typeface="+mj-lt"/>
              <a:buAutoNum type="arabicPeriod"/>
              <a:tabLst>
                <a:tab pos="403225" algn="l"/>
              </a:tabLst>
            </a:pPr>
            <a:r>
              <a:rPr lang="en-US" sz="1600" cap="none" dirty="0">
                <a:solidFill>
                  <a:schemeClr val="tx1"/>
                </a:solidFill>
                <a:effectLst/>
                <a:ea typeface="Times New Roman" panose="02020603050405020304" pitchFamily="18" charset="0"/>
              </a:rPr>
              <a:t>List the components related to cardiac function </a:t>
            </a:r>
            <a:r>
              <a:rPr lang="en-US" sz="1600" dirty="0">
                <a:solidFill>
                  <a:schemeClr val="tx1"/>
                </a:solidFill>
                <a:effectLst/>
                <a:ea typeface="Times New Roman" panose="02020603050405020304" pitchFamily="18" charset="0"/>
              </a:rPr>
              <a:t>and</a:t>
            </a:r>
            <a:r>
              <a:rPr lang="en-US" sz="1600" cap="none" dirty="0">
                <a:solidFill>
                  <a:schemeClr val="tx1"/>
                </a:solidFill>
                <a:effectLst/>
                <a:ea typeface="Times New Roman" panose="02020603050405020304" pitchFamily="18" charset="0"/>
              </a:rPr>
              <a:t> CO, methods of altering these components, </a:t>
            </a:r>
            <a:r>
              <a:rPr lang="en-US" sz="1600" dirty="0">
                <a:solidFill>
                  <a:schemeClr val="tx1"/>
                </a:solidFill>
                <a:effectLst/>
                <a:ea typeface="Times New Roman" panose="02020603050405020304" pitchFamily="18" charset="0"/>
              </a:rPr>
              <a:t>and</a:t>
            </a:r>
            <a:r>
              <a:rPr lang="en-US" sz="1600" cap="none" dirty="0">
                <a:solidFill>
                  <a:schemeClr val="tx1"/>
                </a:solidFill>
                <a:effectLst/>
                <a:ea typeface="Times New Roman" panose="02020603050405020304" pitchFamily="18" charset="0"/>
              </a:rPr>
              <a:t> a few cardiac equations.</a:t>
            </a:r>
          </a:p>
          <a:p>
            <a:pPr marL="342900" marR="0" lvl="0" indent="-342900">
              <a:lnSpc>
                <a:spcPct val="100000"/>
              </a:lnSpc>
              <a:spcBef>
                <a:spcPts val="0"/>
              </a:spcBef>
              <a:spcAft>
                <a:spcPts val="0"/>
              </a:spcAft>
              <a:buClr>
                <a:srgbClr val="FF0000"/>
              </a:buClr>
              <a:buFont typeface="+mj-lt"/>
              <a:buAutoNum type="arabicPeriod"/>
              <a:tabLst>
                <a:tab pos="403225" algn="l"/>
              </a:tabLst>
            </a:pPr>
            <a:r>
              <a:rPr lang="en-US" sz="1600" cap="none" dirty="0">
                <a:solidFill>
                  <a:schemeClr val="tx1"/>
                </a:solidFill>
                <a:effectLst/>
                <a:ea typeface="Times New Roman" panose="02020603050405020304" pitchFamily="18" charset="0"/>
              </a:rPr>
              <a:t>Discuss the basic coronary artery system, venous system, </a:t>
            </a:r>
            <a:r>
              <a:rPr lang="en-US" sz="1600" cap="none" dirty="0">
                <a:solidFill>
                  <a:schemeClr val="tx1"/>
                </a:solidFill>
                <a:ea typeface="Times New Roman" panose="02020603050405020304" pitchFamily="18" charset="0"/>
              </a:rPr>
              <a:t>and</a:t>
            </a:r>
            <a:r>
              <a:rPr lang="en-US" sz="1600" cap="none" dirty="0">
                <a:solidFill>
                  <a:schemeClr val="tx1"/>
                </a:solidFill>
                <a:effectLst/>
                <a:ea typeface="Times New Roman" panose="02020603050405020304" pitchFamily="18" charset="0"/>
              </a:rPr>
              <a:t> conduction system.</a:t>
            </a:r>
          </a:p>
          <a:p>
            <a:pPr marL="800100" lvl="1" indent="-342900">
              <a:lnSpc>
                <a:spcPct val="100000"/>
              </a:lnSpc>
              <a:buAutoNum type="arabicPeriod"/>
              <a:tabLst>
                <a:tab pos="685800" algn="l"/>
              </a:tabLst>
            </a:pPr>
            <a:endParaRPr lang="en-US" sz="1600" cap="none" dirty="0"/>
          </a:p>
        </p:txBody>
      </p:sp>
      <p:sp>
        <p:nvSpPr>
          <p:cNvPr id="4" name="Slide Number Placeholder 3">
            <a:extLst>
              <a:ext uri="{FF2B5EF4-FFF2-40B4-BE49-F238E27FC236}">
                <a16:creationId xmlns:a16="http://schemas.microsoft.com/office/drawing/2014/main" id="{1755F882-FCD1-4F82-838A-C5B1BCC9A1F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Rectangle 4">
            <a:extLst>
              <a:ext uri="{FF2B5EF4-FFF2-40B4-BE49-F238E27FC236}">
                <a16:creationId xmlns:a16="http://schemas.microsoft.com/office/drawing/2014/main" id="{37460218-E243-44EE-89D7-619465C11ED5}"/>
              </a:ext>
            </a:extLst>
          </p:cNvPr>
          <p:cNvSpPr/>
          <p:nvPr/>
        </p:nvSpPr>
        <p:spPr>
          <a:xfrm>
            <a:off x="1493884" y="1749290"/>
            <a:ext cx="5507551" cy="769441"/>
          </a:xfrm>
          <a:prstGeom prst="rect">
            <a:avLst/>
          </a:prstGeom>
        </p:spPr>
        <p:txBody>
          <a:bodyPr wrap="square">
            <a:spAutoFit/>
          </a:bodyPr>
          <a:lstStyle/>
          <a:p>
            <a:r>
              <a:rPr lang="en-US" sz="2800" dirty="0">
                <a:latin typeface="+mj-lt"/>
              </a:rPr>
              <a:t>OBJECTIVES</a:t>
            </a:r>
            <a:r>
              <a:rPr lang="en-US" sz="2800" dirty="0"/>
              <a:t> </a:t>
            </a:r>
          </a:p>
          <a:p>
            <a:r>
              <a:rPr lang="en-US" sz="1600" dirty="0"/>
              <a:t>Upon completion of this section, the reader will be able to:</a:t>
            </a:r>
            <a:endParaRPr lang="en-US" dirty="0"/>
          </a:p>
        </p:txBody>
      </p:sp>
    </p:spTree>
    <p:extLst>
      <p:ext uri="{BB962C8B-B14F-4D97-AF65-F5344CB8AC3E}">
        <p14:creationId xmlns:p14="http://schemas.microsoft.com/office/powerpoint/2010/main" val="2441445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16C983-E48F-4B06-885A-2694EEC7304B}"/>
              </a:ext>
            </a:extLst>
          </p:cNvPr>
          <p:cNvSpPr>
            <a:spLocks noGrp="1"/>
          </p:cNvSpPr>
          <p:nvPr>
            <p:ph type="sldNum" sz="quarter" idx="12"/>
          </p:nvPr>
        </p:nvSpPr>
        <p:spPr/>
        <p:txBody>
          <a:bodyPr/>
          <a:lstStyle/>
          <a:p>
            <a:fld id="{6D22F896-40B5-4ADD-8801-0D06FADFA095}" type="slidenum">
              <a:rPr lang="en-US" smtClean="0"/>
              <a:t>40</a:t>
            </a:fld>
            <a:endParaRPr lang="en-US" dirty="0"/>
          </a:p>
        </p:txBody>
      </p:sp>
      <p:graphicFrame>
        <p:nvGraphicFramePr>
          <p:cNvPr id="3" name="Table 2">
            <a:extLst>
              <a:ext uri="{FF2B5EF4-FFF2-40B4-BE49-F238E27FC236}">
                <a16:creationId xmlns:a16="http://schemas.microsoft.com/office/drawing/2014/main" id="{4D999CCB-B28F-4249-9BEC-D3AA618DDC4F}"/>
              </a:ext>
            </a:extLst>
          </p:cNvPr>
          <p:cNvGraphicFramePr>
            <a:graphicFrameLocks noGrp="1"/>
          </p:cNvGraphicFramePr>
          <p:nvPr>
            <p:extLst>
              <p:ext uri="{D42A27DB-BD31-4B8C-83A1-F6EECF244321}">
                <p14:modId xmlns:p14="http://schemas.microsoft.com/office/powerpoint/2010/main" val="3643991191"/>
              </p:ext>
            </p:extLst>
          </p:nvPr>
        </p:nvGraphicFramePr>
        <p:xfrm>
          <a:off x="1062635" y="990600"/>
          <a:ext cx="10066728" cy="4876800"/>
        </p:xfrm>
        <a:graphic>
          <a:graphicData uri="http://schemas.openxmlformats.org/drawingml/2006/table">
            <a:tbl>
              <a:tblPr/>
              <a:tblGrid>
                <a:gridCol w="1570396">
                  <a:extLst>
                    <a:ext uri="{9D8B030D-6E8A-4147-A177-3AD203B41FA5}">
                      <a16:colId xmlns:a16="http://schemas.microsoft.com/office/drawing/2014/main" val="1544902494"/>
                    </a:ext>
                  </a:extLst>
                </a:gridCol>
                <a:gridCol w="5713169">
                  <a:extLst>
                    <a:ext uri="{9D8B030D-6E8A-4147-A177-3AD203B41FA5}">
                      <a16:colId xmlns:a16="http://schemas.microsoft.com/office/drawing/2014/main" val="3905532071"/>
                    </a:ext>
                  </a:extLst>
                </a:gridCol>
                <a:gridCol w="1391581">
                  <a:extLst>
                    <a:ext uri="{9D8B030D-6E8A-4147-A177-3AD203B41FA5}">
                      <a16:colId xmlns:a16="http://schemas.microsoft.com/office/drawing/2014/main" val="1930240022"/>
                    </a:ext>
                  </a:extLst>
                </a:gridCol>
                <a:gridCol w="1391582">
                  <a:extLst>
                    <a:ext uri="{9D8B030D-6E8A-4147-A177-3AD203B41FA5}">
                      <a16:colId xmlns:a16="http://schemas.microsoft.com/office/drawing/2014/main" val="2686498178"/>
                    </a:ext>
                  </a:extLst>
                </a:gridCol>
              </a:tblGrid>
              <a:tr h="264620">
                <a:tc>
                  <a:txBody>
                    <a:bodyPr/>
                    <a:lstStyle/>
                    <a:p>
                      <a:pPr marL="0" marR="0" algn="ctr">
                        <a:spcBef>
                          <a:spcPts val="0"/>
                        </a:spcBef>
                        <a:spcAft>
                          <a:spcPts val="0"/>
                        </a:spcAft>
                      </a:pPr>
                      <a:r>
                        <a:rPr lang="en-US" sz="2400" b="0" dirty="0">
                          <a:solidFill>
                            <a:schemeClr val="bg1"/>
                          </a:solidFill>
                          <a:effectLst/>
                          <a:latin typeface="+mj-lt"/>
                          <a:ea typeface="MS Mincho"/>
                          <a:cs typeface="Times New Roman"/>
                        </a:rPr>
                        <a:t>CYCLE</a:t>
                      </a:r>
                    </a:p>
                  </a:txBody>
                  <a:tcPr marL="59961" marR="59961" marT="0" marB="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0" marR="0" algn="ctr">
                        <a:spcBef>
                          <a:spcPts val="0"/>
                        </a:spcBef>
                        <a:spcAft>
                          <a:spcPts val="0"/>
                        </a:spcAft>
                      </a:pPr>
                      <a:r>
                        <a:rPr lang="en-US" sz="2400" b="0" dirty="0">
                          <a:solidFill>
                            <a:schemeClr val="bg1"/>
                          </a:solidFill>
                          <a:effectLst/>
                          <a:latin typeface="+mj-lt"/>
                          <a:ea typeface="MS Mincho"/>
                          <a:cs typeface="Times New Roman"/>
                        </a:rPr>
                        <a:t>DEFINITION</a:t>
                      </a:r>
                      <a:endParaRPr lang="en-US" sz="2400" b="0" dirty="0">
                        <a:solidFill>
                          <a:schemeClr val="bg1"/>
                        </a:solidFill>
                        <a:effectLst/>
                        <a:latin typeface="+mj-lt"/>
                        <a:ea typeface="Times New Roman"/>
                      </a:endParaRPr>
                    </a:p>
                  </a:txBody>
                  <a:tcPr marL="59961" marR="599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0" marR="0" algn="ctr">
                        <a:spcBef>
                          <a:spcPts val="0"/>
                        </a:spcBef>
                        <a:spcAft>
                          <a:spcPts val="0"/>
                        </a:spcAft>
                      </a:pPr>
                      <a:r>
                        <a:rPr lang="en-US" sz="2400" b="0" dirty="0">
                          <a:solidFill>
                            <a:schemeClr val="bg1"/>
                          </a:solidFill>
                          <a:effectLst/>
                          <a:latin typeface="+mj-lt"/>
                          <a:ea typeface="MS Mincho"/>
                          <a:cs typeface="Times New Roman"/>
                        </a:rPr>
                        <a:t>AV </a:t>
                      </a:r>
                    </a:p>
                    <a:p>
                      <a:pPr marL="0" marR="0" algn="ctr">
                        <a:spcBef>
                          <a:spcPts val="0"/>
                        </a:spcBef>
                        <a:spcAft>
                          <a:spcPts val="0"/>
                        </a:spcAft>
                      </a:pPr>
                      <a:r>
                        <a:rPr lang="en-US" sz="2400" b="0" dirty="0">
                          <a:solidFill>
                            <a:schemeClr val="bg1"/>
                          </a:solidFill>
                          <a:effectLst/>
                          <a:latin typeface="+mj-lt"/>
                          <a:ea typeface="MS Mincho"/>
                          <a:cs typeface="Times New Roman"/>
                        </a:rPr>
                        <a:t>VALVES</a:t>
                      </a:r>
                    </a:p>
                  </a:txBody>
                  <a:tcPr marL="59961" marR="599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0" marR="0" algn="ctr">
                        <a:spcBef>
                          <a:spcPts val="0"/>
                        </a:spcBef>
                        <a:spcAft>
                          <a:spcPts val="0"/>
                        </a:spcAft>
                      </a:pPr>
                      <a:r>
                        <a:rPr lang="en-US" sz="2400" b="0" dirty="0">
                          <a:solidFill>
                            <a:schemeClr val="bg1"/>
                          </a:solidFill>
                          <a:effectLst/>
                          <a:latin typeface="+mj-lt"/>
                          <a:ea typeface="MS Mincho"/>
                          <a:cs typeface="Times New Roman"/>
                        </a:rPr>
                        <a:t>SL </a:t>
                      </a:r>
                    </a:p>
                    <a:p>
                      <a:pPr marL="0" marR="0" algn="ctr">
                        <a:spcBef>
                          <a:spcPts val="0"/>
                        </a:spcBef>
                        <a:spcAft>
                          <a:spcPts val="0"/>
                        </a:spcAft>
                      </a:pPr>
                      <a:r>
                        <a:rPr lang="en-US" sz="2400" b="0" dirty="0">
                          <a:solidFill>
                            <a:schemeClr val="bg1"/>
                          </a:solidFill>
                          <a:effectLst/>
                          <a:latin typeface="+mj-lt"/>
                          <a:ea typeface="MS Mincho"/>
                          <a:cs typeface="Times New Roman"/>
                        </a:rPr>
                        <a:t>VALVES</a:t>
                      </a:r>
                      <a:endParaRPr lang="en-US" sz="2400" b="0" dirty="0">
                        <a:solidFill>
                          <a:schemeClr val="bg1"/>
                        </a:solidFill>
                        <a:effectLst/>
                        <a:latin typeface="+mj-lt"/>
                        <a:ea typeface="Times New Roman"/>
                      </a:endParaRPr>
                    </a:p>
                  </a:txBody>
                  <a:tcPr marL="59961" marR="59961" marT="0" marB="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462697242"/>
                  </a:ext>
                </a:extLst>
              </a:tr>
              <a:tr h="447483">
                <a:tc>
                  <a:txBody>
                    <a:bodyPr/>
                    <a:lstStyle/>
                    <a:p>
                      <a:pPr marL="0" marR="0" algn="l">
                        <a:spcBef>
                          <a:spcPts val="0"/>
                        </a:spcBef>
                        <a:spcAft>
                          <a:spcPts val="0"/>
                        </a:spcAft>
                      </a:pPr>
                      <a:endParaRPr lang="en-US" sz="3200" dirty="0">
                        <a:solidFill>
                          <a:srgbClr val="FF0000"/>
                        </a:solidFill>
                        <a:latin typeface="+mn-lt"/>
                        <a:ea typeface="MS Mincho"/>
                        <a:cs typeface="Times New Roman"/>
                      </a:endParaRPr>
                    </a:p>
                    <a:p>
                      <a:pPr marL="0" marR="0" algn="l">
                        <a:spcBef>
                          <a:spcPts val="0"/>
                        </a:spcBef>
                        <a:spcAft>
                          <a:spcPts val="0"/>
                        </a:spcAft>
                      </a:pPr>
                      <a:r>
                        <a:rPr lang="en-US" sz="2000" dirty="0">
                          <a:solidFill>
                            <a:srgbClr val="FF0000"/>
                          </a:solidFill>
                          <a:latin typeface="+mn-lt"/>
                          <a:ea typeface="MS Mincho"/>
                          <a:cs typeface="Times New Roman"/>
                        </a:rPr>
                        <a:t>IVRT</a:t>
                      </a:r>
                      <a:endParaRPr lang="en-US" sz="2000" dirty="0">
                        <a:solidFill>
                          <a:srgbClr val="FF0000"/>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spcBef>
                          <a:spcPts val="0"/>
                        </a:spcBef>
                        <a:spcAft>
                          <a:spcPts val="0"/>
                        </a:spcAft>
                      </a:pPr>
                      <a:endParaRPr lang="en-US" sz="1400" dirty="0">
                        <a:solidFill>
                          <a:schemeClr val="tx2"/>
                        </a:solidFill>
                        <a:latin typeface="+mn-lt"/>
                        <a:ea typeface="MS Mincho"/>
                        <a:cs typeface="Times New Roman"/>
                      </a:endParaRPr>
                    </a:p>
                    <a:p>
                      <a:pPr marL="0" marR="0" algn="l">
                        <a:spcBef>
                          <a:spcPts val="0"/>
                        </a:spcBef>
                        <a:spcAft>
                          <a:spcPts val="0"/>
                        </a:spcAft>
                      </a:pPr>
                      <a:r>
                        <a:rPr lang="en-US" sz="2000" dirty="0">
                          <a:solidFill>
                            <a:schemeClr val="tx2"/>
                          </a:solidFill>
                          <a:latin typeface="+mn-lt"/>
                          <a:ea typeface="MS Mincho"/>
                          <a:cs typeface="Times New Roman"/>
                        </a:rPr>
                        <a:t>ventricular volumes constant</a:t>
                      </a:r>
                    </a:p>
                    <a:p>
                      <a:pPr marL="0" marR="0" algn="l">
                        <a:spcBef>
                          <a:spcPts val="0"/>
                        </a:spcBef>
                        <a:spcAft>
                          <a:spcPts val="0"/>
                        </a:spcAft>
                      </a:pPr>
                      <a:r>
                        <a:rPr lang="en-US" sz="2000" dirty="0">
                          <a:solidFill>
                            <a:schemeClr val="tx2"/>
                          </a:solidFill>
                          <a:latin typeface="+mn-lt"/>
                          <a:ea typeface="MS Mincho"/>
                          <a:cs typeface="Times New Roman"/>
                        </a:rPr>
                        <a:t>ventricular pressures &amp; wall thickness decrease </a:t>
                      </a:r>
                    </a:p>
                    <a:p>
                      <a:pPr marL="0" marR="0" algn="l">
                        <a:spcBef>
                          <a:spcPts val="0"/>
                        </a:spcBef>
                        <a:spcAft>
                          <a:spcPts val="0"/>
                        </a:spcAft>
                      </a:pPr>
                      <a:r>
                        <a:rPr lang="en-US" sz="2000" dirty="0">
                          <a:solidFill>
                            <a:schemeClr val="tx2"/>
                          </a:solidFill>
                          <a:latin typeface="+mn-lt"/>
                          <a:ea typeface="MS Mincho"/>
                          <a:cs typeface="Times New Roman"/>
                        </a:rPr>
                        <a:t>atrial pressures rise</a:t>
                      </a:r>
                      <a:endParaRPr lang="en-US" sz="2000" baseline="0" dirty="0">
                        <a:solidFill>
                          <a:schemeClr val="tx2"/>
                        </a:solidFill>
                        <a:latin typeface="+mn-lt"/>
                        <a:ea typeface="MS Mincho"/>
                        <a:cs typeface="Times New Roman"/>
                      </a:endParaRPr>
                    </a:p>
                    <a:p>
                      <a:pPr marL="0" marR="0" algn="l">
                        <a:spcBef>
                          <a:spcPts val="0"/>
                        </a:spcBef>
                        <a:spcAft>
                          <a:spcPts val="0"/>
                        </a:spcAft>
                      </a:pPr>
                      <a:endParaRPr lang="en-US" sz="1400" dirty="0">
                        <a:solidFill>
                          <a:schemeClr val="tx2"/>
                        </a:solidFill>
                        <a:latin typeface="+mn-lt"/>
                        <a:ea typeface="MS Mincho"/>
                        <a:cs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tc>
                  <a:txBody>
                    <a:bodyPr/>
                    <a:lstStyle/>
                    <a:p>
                      <a:pPr marL="0" marR="0" algn="l">
                        <a:spcBef>
                          <a:spcPts val="0"/>
                        </a:spcBef>
                        <a:spcAft>
                          <a:spcPts val="0"/>
                        </a:spcAft>
                      </a:pPr>
                      <a:endParaRPr lang="en-US" sz="2000" b="1" dirty="0">
                        <a:solidFill>
                          <a:schemeClr val="tx2"/>
                        </a:solidFill>
                        <a:latin typeface="+mn-lt"/>
                        <a:ea typeface="MS Mincho"/>
                        <a:cs typeface="Times New Roman"/>
                      </a:endParaRPr>
                    </a:p>
                    <a:p>
                      <a:pPr marL="571500" marR="0" indent="0" algn="l">
                        <a:spcBef>
                          <a:spcPts val="0"/>
                        </a:spcBef>
                        <a:spcAft>
                          <a:spcPts val="0"/>
                        </a:spcAft>
                      </a:pPr>
                      <a:endParaRPr lang="en-US" sz="1400" b="1" dirty="0">
                        <a:solidFill>
                          <a:schemeClr val="tx2"/>
                        </a:solidFill>
                        <a:latin typeface="+mn-lt"/>
                        <a:ea typeface="MS Mincho"/>
                        <a:cs typeface="Times New Roman"/>
                      </a:endParaRPr>
                    </a:p>
                    <a:p>
                      <a:pPr marL="571500" marR="0" indent="-571500" algn="l">
                        <a:spcBef>
                          <a:spcPts val="0"/>
                        </a:spcBef>
                        <a:spcAft>
                          <a:spcPts val="0"/>
                        </a:spcAft>
                      </a:pPr>
                      <a:r>
                        <a:rPr lang="en-US" sz="2000" b="1" dirty="0">
                          <a:solidFill>
                            <a:srgbClr val="FF0000"/>
                          </a:solidFill>
                          <a:latin typeface="+mn-lt"/>
                          <a:ea typeface="MS Mincho"/>
                          <a:cs typeface="Times New Roman"/>
                        </a:rPr>
                        <a:t>(1)</a:t>
                      </a:r>
                      <a:r>
                        <a:rPr lang="en-US" sz="2000" b="1" dirty="0">
                          <a:solidFill>
                            <a:schemeClr val="tx2"/>
                          </a:solidFill>
                          <a:latin typeface="+mn-lt"/>
                          <a:ea typeface="MS Mincho"/>
                          <a:cs typeface="Times New Roman"/>
                        </a:rPr>
                        <a:t>	</a:t>
                      </a:r>
                      <a:endParaRPr lang="en-US" sz="2000" b="1" dirty="0">
                        <a:solidFill>
                          <a:schemeClr val="tx2"/>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tc>
                  <a:txBody>
                    <a:bodyPr/>
                    <a:lstStyle/>
                    <a:p>
                      <a:pPr marL="0" marR="0" algn="l">
                        <a:spcBef>
                          <a:spcPts val="0"/>
                        </a:spcBef>
                        <a:spcAft>
                          <a:spcPts val="0"/>
                        </a:spcAft>
                      </a:pPr>
                      <a:endParaRPr lang="en-US" sz="2000" b="1" dirty="0">
                        <a:solidFill>
                          <a:schemeClr val="tx2"/>
                        </a:solidFill>
                        <a:latin typeface="+mn-lt"/>
                        <a:ea typeface="MS Mincho"/>
                        <a:cs typeface="Times New Roman"/>
                      </a:endParaRPr>
                    </a:p>
                    <a:p>
                      <a:pPr marL="0" marR="0" algn="l">
                        <a:spcBef>
                          <a:spcPts val="0"/>
                        </a:spcBef>
                        <a:spcAft>
                          <a:spcPts val="0"/>
                        </a:spcAft>
                      </a:pPr>
                      <a:endParaRPr lang="en-US" sz="1400" b="1" dirty="0">
                        <a:solidFill>
                          <a:schemeClr val="tx2"/>
                        </a:solidFill>
                        <a:latin typeface="+mn-lt"/>
                        <a:ea typeface="MS Mincho"/>
                        <a:cs typeface="Times New Roman"/>
                      </a:endParaRPr>
                    </a:p>
                    <a:p>
                      <a:pPr marL="0" marR="0" algn="l">
                        <a:spcBef>
                          <a:spcPts val="0"/>
                        </a:spcBef>
                        <a:spcAft>
                          <a:spcPts val="0"/>
                        </a:spcAft>
                      </a:pPr>
                      <a:r>
                        <a:rPr lang="en-US" sz="2000" b="1" dirty="0">
                          <a:solidFill>
                            <a:srgbClr val="FF0000"/>
                          </a:solidFill>
                          <a:latin typeface="+mn-lt"/>
                          <a:ea typeface="MS Mincho"/>
                          <a:cs typeface="Times New Roman"/>
                        </a:rPr>
                        <a:t>(2)</a:t>
                      </a:r>
                      <a:endParaRPr lang="en-US" sz="2000" b="1" dirty="0">
                        <a:solidFill>
                          <a:srgbClr val="FF0000"/>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715508653"/>
                  </a:ext>
                </a:extLst>
              </a:tr>
              <a:tr h="447483">
                <a:tc>
                  <a:txBody>
                    <a:bodyPr/>
                    <a:lstStyle/>
                    <a:p>
                      <a:pPr marL="0" marR="0" algn="l">
                        <a:spcBef>
                          <a:spcPts val="0"/>
                        </a:spcBef>
                        <a:spcAft>
                          <a:spcPts val="0"/>
                        </a:spcAft>
                      </a:pPr>
                      <a:endParaRPr lang="en-US" sz="2400" dirty="0">
                        <a:solidFill>
                          <a:srgbClr val="FF0000"/>
                        </a:solidFill>
                        <a:latin typeface="+mn-lt"/>
                        <a:ea typeface="MS Mincho"/>
                        <a:cs typeface="Times New Roman"/>
                      </a:endParaRPr>
                    </a:p>
                    <a:p>
                      <a:pPr marL="0" marR="0" algn="l">
                        <a:spcBef>
                          <a:spcPts val="0"/>
                        </a:spcBef>
                        <a:spcAft>
                          <a:spcPts val="0"/>
                        </a:spcAft>
                      </a:pPr>
                      <a:r>
                        <a:rPr lang="en-US" sz="2000" dirty="0">
                          <a:solidFill>
                            <a:srgbClr val="FF0000"/>
                          </a:solidFill>
                          <a:latin typeface="+mn-lt"/>
                          <a:ea typeface="MS Mincho"/>
                          <a:cs typeface="Times New Roman"/>
                        </a:rPr>
                        <a:t>DIASTOLE</a:t>
                      </a:r>
                    </a:p>
                    <a:p>
                      <a:pPr marL="0" marR="0" algn="l">
                        <a:spcBef>
                          <a:spcPts val="0"/>
                        </a:spcBef>
                        <a:spcAft>
                          <a:spcPts val="0"/>
                        </a:spcAft>
                      </a:pPr>
                      <a:endParaRPr lang="en-US" sz="1400" dirty="0">
                        <a:solidFill>
                          <a:srgbClr val="FF0000"/>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spcBef>
                          <a:spcPts val="0"/>
                        </a:spcBef>
                        <a:spcAft>
                          <a:spcPts val="0"/>
                        </a:spcAft>
                      </a:pPr>
                      <a:endParaRPr lang="en-US" sz="1400" dirty="0">
                        <a:solidFill>
                          <a:schemeClr val="tx2"/>
                        </a:solidFill>
                        <a:latin typeface="+mn-lt"/>
                        <a:ea typeface="MS Mincho"/>
                        <a:cs typeface="Times New Roman"/>
                      </a:endParaRPr>
                    </a:p>
                    <a:p>
                      <a:pPr marL="0" marR="0" algn="l">
                        <a:spcBef>
                          <a:spcPts val="0"/>
                        </a:spcBef>
                        <a:spcAft>
                          <a:spcPts val="0"/>
                        </a:spcAft>
                      </a:pPr>
                      <a:r>
                        <a:rPr lang="en-US" sz="2000" dirty="0">
                          <a:solidFill>
                            <a:schemeClr val="tx2"/>
                          </a:solidFill>
                          <a:latin typeface="+mn-lt"/>
                          <a:ea typeface="MS Mincho"/>
                          <a:cs typeface="Times New Roman"/>
                        </a:rPr>
                        <a:t>period of relaxation &amp; ventricular filling </a:t>
                      </a:r>
                    </a:p>
                    <a:p>
                      <a:pPr marL="0" marR="0" algn="l">
                        <a:spcBef>
                          <a:spcPts val="0"/>
                        </a:spcBef>
                        <a:spcAft>
                          <a:spcPts val="0"/>
                        </a:spcAft>
                      </a:pPr>
                      <a:r>
                        <a:rPr lang="en-US" sz="2000" dirty="0">
                          <a:solidFill>
                            <a:schemeClr val="tx2"/>
                          </a:solidFill>
                          <a:latin typeface="+mn-lt"/>
                          <a:ea typeface="MS Mincho"/>
                          <a:cs typeface="Times New Roman"/>
                        </a:rPr>
                        <a:t>(rapid early filling, diastasis &amp; atrial kick)</a:t>
                      </a:r>
                    </a:p>
                    <a:p>
                      <a:pPr marL="0" marR="0" algn="l">
                        <a:spcBef>
                          <a:spcPts val="0"/>
                        </a:spcBef>
                        <a:spcAft>
                          <a:spcPts val="0"/>
                        </a:spcAft>
                      </a:pPr>
                      <a:endParaRPr lang="en-US" sz="1400" dirty="0">
                        <a:solidFill>
                          <a:schemeClr val="tx2"/>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tc>
                  <a:txBody>
                    <a:bodyPr/>
                    <a:lstStyle/>
                    <a:p>
                      <a:pPr marL="0" marR="0" algn="l">
                        <a:spcBef>
                          <a:spcPts val="0"/>
                        </a:spcBef>
                        <a:spcAft>
                          <a:spcPts val="0"/>
                        </a:spcAft>
                      </a:pPr>
                      <a:endParaRPr lang="en-US" sz="2400" b="0" dirty="0">
                        <a:solidFill>
                          <a:schemeClr val="tx2"/>
                        </a:solidFill>
                        <a:latin typeface="+mn-lt"/>
                        <a:ea typeface="MS Mincho"/>
                        <a:cs typeface="Times New Roman"/>
                      </a:endParaRPr>
                    </a:p>
                    <a:p>
                      <a:pPr marL="0" marR="0" algn="l">
                        <a:spcBef>
                          <a:spcPts val="0"/>
                        </a:spcBef>
                        <a:spcAft>
                          <a:spcPts val="0"/>
                        </a:spcAft>
                      </a:pPr>
                      <a:r>
                        <a:rPr lang="en-US" sz="2000" b="1" dirty="0">
                          <a:solidFill>
                            <a:srgbClr val="FF0000"/>
                          </a:solidFill>
                          <a:latin typeface="+mn-lt"/>
                          <a:ea typeface="MS Mincho"/>
                          <a:cs typeface="Times New Roman"/>
                        </a:rPr>
                        <a:t>(3)</a:t>
                      </a:r>
                      <a:endParaRPr lang="en-US" sz="2000" b="1" dirty="0">
                        <a:solidFill>
                          <a:srgbClr val="FF0000"/>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tc>
                  <a:txBody>
                    <a:bodyPr/>
                    <a:lstStyle/>
                    <a:p>
                      <a:pPr marL="0" marR="0" algn="l">
                        <a:spcBef>
                          <a:spcPts val="0"/>
                        </a:spcBef>
                        <a:spcAft>
                          <a:spcPts val="0"/>
                        </a:spcAft>
                      </a:pPr>
                      <a:endParaRPr lang="en-US" sz="2400" b="0" dirty="0">
                        <a:solidFill>
                          <a:schemeClr val="tx2"/>
                        </a:solidFill>
                        <a:latin typeface="+mn-lt"/>
                        <a:ea typeface="MS Mincho"/>
                        <a:cs typeface="Times New Roman"/>
                      </a:endParaRPr>
                    </a:p>
                    <a:p>
                      <a:pPr marL="0" marR="0" algn="l">
                        <a:spcBef>
                          <a:spcPts val="0"/>
                        </a:spcBef>
                        <a:spcAft>
                          <a:spcPts val="0"/>
                        </a:spcAft>
                      </a:pPr>
                      <a:r>
                        <a:rPr lang="en-US" sz="2000" b="0" dirty="0">
                          <a:solidFill>
                            <a:schemeClr val="tx2"/>
                          </a:solidFill>
                          <a:latin typeface="+mn-lt"/>
                          <a:ea typeface="MS Mincho"/>
                          <a:cs typeface="Times New Roman"/>
                        </a:rPr>
                        <a:t>CLOSED</a:t>
                      </a:r>
                      <a:endParaRPr lang="en-US" sz="2000" b="0" dirty="0">
                        <a:solidFill>
                          <a:schemeClr val="tx2"/>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923389178"/>
                  </a:ext>
                </a:extLst>
              </a:tr>
              <a:tr h="920537">
                <a:tc>
                  <a:txBody>
                    <a:bodyPr/>
                    <a:lstStyle/>
                    <a:p>
                      <a:pPr marL="0" marR="0" algn="l">
                        <a:spcBef>
                          <a:spcPts val="0"/>
                        </a:spcBef>
                        <a:spcAft>
                          <a:spcPts val="0"/>
                        </a:spcAft>
                      </a:pPr>
                      <a:endParaRPr lang="en-US" sz="2400" dirty="0">
                        <a:solidFill>
                          <a:srgbClr val="FF0000"/>
                        </a:solidFill>
                        <a:latin typeface="+mn-lt"/>
                        <a:ea typeface="MS Mincho"/>
                        <a:cs typeface="Times New Roman"/>
                      </a:endParaRPr>
                    </a:p>
                    <a:p>
                      <a:pPr marL="0" marR="0" algn="l">
                        <a:spcBef>
                          <a:spcPts val="0"/>
                        </a:spcBef>
                        <a:spcAft>
                          <a:spcPts val="0"/>
                        </a:spcAft>
                      </a:pPr>
                      <a:r>
                        <a:rPr lang="en-US" sz="2000" dirty="0">
                          <a:solidFill>
                            <a:srgbClr val="FF0000"/>
                          </a:solidFill>
                          <a:latin typeface="+mn-lt"/>
                          <a:ea typeface="MS Mincho"/>
                          <a:cs typeface="Times New Roman"/>
                        </a:rPr>
                        <a:t>IVCT</a:t>
                      </a:r>
                    </a:p>
                    <a:p>
                      <a:pPr marL="0" marR="0" algn="l">
                        <a:spcBef>
                          <a:spcPts val="0"/>
                        </a:spcBef>
                        <a:spcAft>
                          <a:spcPts val="0"/>
                        </a:spcAft>
                      </a:pPr>
                      <a:endParaRPr lang="en-US" sz="2000" dirty="0">
                        <a:solidFill>
                          <a:srgbClr val="FF0000"/>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spcBef>
                          <a:spcPts val="0"/>
                        </a:spcBef>
                        <a:spcAft>
                          <a:spcPts val="0"/>
                        </a:spcAft>
                      </a:pPr>
                      <a:endParaRPr lang="en-US" sz="1400" dirty="0">
                        <a:solidFill>
                          <a:schemeClr val="tx2"/>
                        </a:solidFill>
                        <a:latin typeface="+mn-lt"/>
                        <a:ea typeface="MS Mincho"/>
                        <a:cs typeface="Times New Roman"/>
                      </a:endParaRPr>
                    </a:p>
                    <a:p>
                      <a:pPr marL="0" marR="0" algn="l">
                        <a:spcBef>
                          <a:spcPts val="0"/>
                        </a:spcBef>
                        <a:spcAft>
                          <a:spcPts val="0"/>
                        </a:spcAft>
                      </a:pPr>
                      <a:r>
                        <a:rPr lang="en-US" sz="2000" dirty="0">
                          <a:solidFill>
                            <a:schemeClr val="tx2"/>
                          </a:solidFill>
                          <a:latin typeface="+mn-lt"/>
                          <a:ea typeface="MS Mincho"/>
                          <a:cs typeface="Times New Roman"/>
                        </a:rPr>
                        <a:t>ventricular volumes constant </a:t>
                      </a:r>
                    </a:p>
                    <a:p>
                      <a:pPr marL="0" marR="0" algn="l">
                        <a:spcBef>
                          <a:spcPts val="0"/>
                        </a:spcBef>
                        <a:spcAft>
                          <a:spcPts val="0"/>
                        </a:spcAft>
                      </a:pPr>
                      <a:r>
                        <a:rPr lang="en-US" sz="2000" dirty="0">
                          <a:solidFill>
                            <a:schemeClr val="tx2"/>
                          </a:solidFill>
                          <a:latin typeface="+mn-lt"/>
                          <a:ea typeface="MS Mincho"/>
                          <a:cs typeface="Times New Roman"/>
                        </a:rPr>
                        <a:t>ventricular pressures &amp; wall thickness increase </a:t>
                      </a:r>
                    </a:p>
                    <a:p>
                      <a:pPr marL="0" marR="0" algn="l">
                        <a:spcBef>
                          <a:spcPts val="0"/>
                        </a:spcBef>
                        <a:spcAft>
                          <a:spcPts val="0"/>
                        </a:spcAft>
                      </a:pPr>
                      <a:r>
                        <a:rPr lang="en-US" sz="1400" dirty="0">
                          <a:solidFill>
                            <a:schemeClr val="tx2"/>
                          </a:solidFill>
                          <a:latin typeface="+mn-lt"/>
                          <a:ea typeface="MS Mincho"/>
                          <a:cs typeface="Times New Roman"/>
                        </a:rPr>
                        <a:t>  </a:t>
                      </a:r>
                      <a:endParaRPr lang="en-US" sz="1400" dirty="0">
                        <a:solidFill>
                          <a:schemeClr val="tx2"/>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tc>
                  <a:txBody>
                    <a:bodyPr/>
                    <a:lstStyle/>
                    <a:p>
                      <a:pPr marL="0" marR="0" algn="l">
                        <a:spcBef>
                          <a:spcPts val="0"/>
                        </a:spcBef>
                        <a:spcAft>
                          <a:spcPts val="0"/>
                        </a:spcAft>
                      </a:pPr>
                      <a:endParaRPr lang="en-US" sz="2400" b="0" dirty="0">
                        <a:solidFill>
                          <a:schemeClr val="tx2"/>
                        </a:solidFill>
                        <a:latin typeface="+mn-lt"/>
                        <a:ea typeface="MS Mincho"/>
                        <a:cs typeface="Times New Roman"/>
                      </a:endParaRPr>
                    </a:p>
                    <a:p>
                      <a:pPr marL="0" marR="0" algn="l">
                        <a:spcBef>
                          <a:spcPts val="0"/>
                        </a:spcBef>
                        <a:spcAft>
                          <a:spcPts val="0"/>
                        </a:spcAft>
                      </a:pPr>
                      <a:r>
                        <a:rPr lang="en-US" sz="2000" b="0" dirty="0">
                          <a:solidFill>
                            <a:schemeClr val="tx2"/>
                          </a:solidFill>
                          <a:latin typeface="+mn-lt"/>
                          <a:ea typeface="MS Mincho"/>
                          <a:cs typeface="Times New Roman"/>
                        </a:rPr>
                        <a:t> CLOSED	</a:t>
                      </a:r>
                      <a:endParaRPr lang="en-US" sz="2000" b="0" dirty="0">
                        <a:solidFill>
                          <a:schemeClr val="tx2"/>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tc>
                  <a:txBody>
                    <a:bodyPr/>
                    <a:lstStyle/>
                    <a:p>
                      <a:pPr marL="0" marR="0" algn="l">
                        <a:spcBef>
                          <a:spcPts val="0"/>
                        </a:spcBef>
                        <a:spcAft>
                          <a:spcPts val="0"/>
                        </a:spcAft>
                      </a:pPr>
                      <a:endParaRPr lang="en-US" sz="2400" b="0" dirty="0">
                        <a:solidFill>
                          <a:schemeClr val="tx2"/>
                        </a:solidFill>
                        <a:latin typeface="+mn-lt"/>
                        <a:ea typeface="MS Mincho"/>
                        <a:cs typeface="Times New Roman"/>
                      </a:endParaRPr>
                    </a:p>
                    <a:p>
                      <a:pPr marL="0" marR="0" algn="l">
                        <a:spcBef>
                          <a:spcPts val="0"/>
                        </a:spcBef>
                        <a:spcAft>
                          <a:spcPts val="0"/>
                        </a:spcAft>
                      </a:pPr>
                      <a:r>
                        <a:rPr lang="en-US" sz="2000" b="1" dirty="0">
                          <a:solidFill>
                            <a:srgbClr val="FF0000"/>
                          </a:solidFill>
                          <a:latin typeface="+mn-lt"/>
                          <a:ea typeface="MS Mincho"/>
                          <a:cs typeface="Times New Roman"/>
                        </a:rPr>
                        <a:t>(4)</a:t>
                      </a:r>
                      <a:endParaRPr lang="en-US" sz="2000" b="1" dirty="0">
                        <a:solidFill>
                          <a:srgbClr val="FF0000"/>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260473117"/>
                  </a:ext>
                </a:extLst>
              </a:tr>
              <a:tr h="447483">
                <a:tc>
                  <a:txBody>
                    <a:bodyPr/>
                    <a:lstStyle/>
                    <a:p>
                      <a:pPr marL="0" marR="0" algn="l">
                        <a:spcBef>
                          <a:spcPts val="0"/>
                        </a:spcBef>
                        <a:spcAft>
                          <a:spcPts val="0"/>
                        </a:spcAft>
                      </a:pPr>
                      <a:endParaRPr lang="en-US" sz="1400" dirty="0">
                        <a:solidFill>
                          <a:srgbClr val="FF0000"/>
                        </a:solidFill>
                        <a:latin typeface="+mn-lt"/>
                        <a:ea typeface="MS Mincho"/>
                        <a:cs typeface="Times New Roman"/>
                      </a:endParaRPr>
                    </a:p>
                    <a:p>
                      <a:pPr marL="0" marR="0" algn="l">
                        <a:spcBef>
                          <a:spcPts val="0"/>
                        </a:spcBef>
                        <a:spcAft>
                          <a:spcPts val="0"/>
                        </a:spcAft>
                      </a:pPr>
                      <a:r>
                        <a:rPr lang="en-US" sz="2000" dirty="0">
                          <a:solidFill>
                            <a:srgbClr val="FF0000"/>
                          </a:solidFill>
                          <a:latin typeface="+mn-lt"/>
                          <a:ea typeface="MS Mincho"/>
                          <a:cs typeface="Times New Roman"/>
                        </a:rPr>
                        <a:t>SYSTOLE	</a:t>
                      </a:r>
                      <a:endParaRPr lang="en-US" sz="2000" dirty="0">
                        <a:solidFill>
                          <a:srgbClr val="FF0000"/>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algn="l">
                        <a:spcBef>
                          <a:spcPts val="0"/>
                        </a:spcBef>
                        <a:spcAft>
                          <a:spcPts val="0"/>
                        </a:spcAft>
                      </a:pPr>
                      <a:endParaRPr lang="en-US" sz="1400" dirty="0">
                        <a:solidFill>
                          <a:schemeClr val="tx2"/>
                        </a:solidFill>
                        <a:latin typeface="+mn-lt"/>
                        <a:ea typeface="MS Mincho"/>
                        <a:cs typeface="Times New Roman"/>
                      </a:endParaRPr>
                    </a:p>
                    <a:p>
                      <a:pPr marL="0" marR="0" algn="l">
                        <a:spcBef>
                          <a:spcPts val="0"/>
                        </a:spcBef>
                        <a:spcAft>
                          <a:spcPts val="0"/>
                        </a:spcAft>
                      </a:pPr>
                      <a:r>
                        <a:rPr lang="en-US" sz="2000" dirty="0">
                          <a:solidFill>
                            <a:schemeClr val="tx2"/>
                          </a:solidFill>
                          <a:latin typeface="+mn-lt"/>
                          <a:ea typeface="MS Mincho"/>
                          <a:cs typeface="Times New Roman"/>
                        </a:rPr>
                        <a:t>period of contraction &amp; ventricular ejection</a:t>
                      </a:r>
                    </a:p>
                    <a:p>
                      <a:pPr marL="0" marR="0" algn="l">
                        <a:spcBef>
                          <a:spcPts val="0"/>
                        </a:spcBef>
                        <a:spcAft>
                          <a:spcPts val="0"/>
                        </a:spcAft>
                      </a:pPr>
                      <a:endParaRPr lang="en-US" sz="1400" dirty="0">
                        <a:solidFill>
                          <a:schemeClr val="tx2"/>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tc>
                  <a:txBody>
                    <a:bodyPr/>
                    <a:lstStyle/>
                    <a:p>
                      <a:pPr marL="0" marR="0" algn="l">
                        <a:spcBef>
                          <a:spcPts val="0"/>
                        </a:spcBef>
                        <a:spcAft>
                          <a:spcPts val="0"/>
                        </a:spcAft>
                      </a:pPr>
                      <a:endParaRPr lang="en-US" sz="1400" b="0" dirty="0">
                        <a:solidFill>
                          <a:schemeClr val="tx2"/>
                        </a:solidFill>
                        <a:latin typeface="+mn-lt"/>
                        <a:ea typeface="MS Mincho"/>
                        <a:cs typeface="Times New Roman"/>
                      </a:endParaRPr>
                    </a:p>
                    <a:p>
                      <a:pPr marL="0" marR="0" algn="l">
                        <a:spcBef>
                          <a:spcPts val="0"/>
                        </a:spcBef>
                        <a:spcAft>
                          <a:spcPts val="0"/>
                        </a:spcAft>
                      </a:pPr>
                      <a:r>
                        <a:rPr lang="en-US" sz="2000" b="1" dirty="0">
                          <a:solidFill>
                            <a:srgbClr val="FF0000"/>
                          </a:solidFill>
                          <a:latin typeface="+mn-lt"/>
                          <a:ea typeface="MS Mincho"/>
                          <a:cs typeface="Times New Roman"/>
                        </a:rPr>
                        <a:t>(5)</a:t>
                      </a:r>
                      <a:endParaRPr lang="en-US" sz="2000" b="1" dirty="0">
                        <a:solidFill>
                          <a:srgbClr val="FF0000"/>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tc>
                  <a:txBody>
                    <a:bodyPr/>
                    <a:lstStyle/>
                    <a:p>
                      <a:pPr marL="0" marR="0" algn="l">
                        <a:spcBef>
                          <a:spcPts val="0"/>
                        </a:spcBef>
                        <a:spcAft>
                          <a:spcPts val="0"/>
                        </a:spcAft>
                      </a:pPr>
                      <a:endParaRPr lang="en-US" sz="1400" b="0" dirty="0">
                        <a:solidFill>
                          <a:schemeClr val="tx2"/>
                        </a:solidFill>
                        <a:latin typeface="+mn-lt"/>
                        <a:ea typeface="MS Mincho"/>
                        <a:cs typeface="Times New Roman"/>
                      </a:endParaRPr>
                    </a:p>
                    <a:p>
                      <a:pPr marL="0" marR="0" algn="l">
                        <a:spcBef>
                          <a:spcPts val="0"/>
                        </a:spcBef>
                        <a:spcAft>
                          <a:spcPts val="0"/>
                        </a:spcAft>
                      </a:pPr>
                      <a:r>
                        <a:rPr lang="en-US" sz="2000" b="0" dirty="0">
                          <a:solidFill>
                            <a:schemeClr val="tx2"/>
                          </a:solidFill>
                          <a:latin typeface="+mn-lt"/>
                          <a:ea typeface="MS Mincho"/>
                          <a:cs typeface="Times New Roman"/>
                        </a:rPr>
                        <a:t>OPEN</a:t>
                      </a:r>
                      <a:endParaRPr lang="en-US" sz="2000" b="0" dirty="0">
                        <a:solidFill>
                          <a:schemeClr val="tx2"/>
                        </a:solidFill>
                        <a:latin typeface="+mn-lt"/>
                        <a:ea typeface="Times New Roman"/>
                      </a:endParaRPr>
                    </a:p>
                  </a:txBody>
                  <a:tcPr marL="59961" marR="59961"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23456371"/>
                  </a:ext>
                </a:extLst>
              </a:tr>
            </a:tbl>
          </a:graphicData>
        </a:graphic>
      </p:graphicFrame>
      <p:sp>
        <p:nvSpPr>
          <p:cNvPr id="5" name="TextBox 4">
            <a:extLst>
              <a:ext uri="{FF2B5EF4-FFF2-40B4-BE49-F238E27FC236}">
                <a16:creationId xmlns:a16="http://schemas.microsoft.com/office/drawing/2014/main" id="{AAAA63FD-7543-47C3-84BF-30AEC1CE7B56}"/>
              </a:ext>
            </a:extLst>
          </p:cNvPr>
          <p:cNvSpPr txBox="1"/>
          <p:nvPr/>
        </p:nvSpPr>
        <p:spPr>
          <a:xfrm>
            <a:off x="4485714" y="142865"/>
            <a:ext cx="3220570"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  </a:t>
            </a:r>
          </a:p>
          <a:p>
            <a:pPr algn="ctr"/>
            <a:r>
              <a:rPr lang="en-US" sz="2000" dirty="0">
                <a:solidFill>
                  <a:srgbClr val="FF0000"/>
                </a:solidFill>
                <a:latin typeface="Gabriola" panose="04040605051002020D02" pitchFamily="82" charset="0"/>
              </a:rPr>
              <a:t>Fill in the blanks #1 - 5.</a:t>
            </a:r>
          </a:p>
        </p:txBody>
      </p:sp>
    </p:spTree>
    <p:extLst>
      <p:ext uri="{BB962C8B-B14F-4D97-AF65-F5344CB8AC3E}">
        <p14:creationId xmlns:p14="http://schemas.microsoft.com/office/powerpoint/2010/main" val="203171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8D6EC2-0719-4986-921C-A2672A6E48CB}"/>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3" name="Rectangle 2">
            <a:extLst>
              <a:ext uri="{FF2B5EF4-FFF2-40B4-BE49-F238E27FC236}">
                <a16:creationId xmlns:a16="http://schemas.microsoft.com/office/drawing/2014/main" id="{F429549B-DE11-42D5-A887-336662497DDA}"/>
              </a:ext>
            </a:extLst>
          </p:cNvPr>
          <p:cNvSpPr>
            <a:spLocks noChangeArrowheads="1"/>
          </p:cNvSpPr>
          <p:nvPr/>
        </p:nvSpPr>
        <p:spPr bwMode="auto">
          <a:xfrm>
            <a:off x="1514475" y="13573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4">
            <a:extLst>
              <a:ext uri="{FF2B5EF4-FFF2-40B4-BE49-F238E27FC236}">
                <a16:creationId xmlns:a16="http://schemas.microsoft.com/office/drawing/2014/main" id="{B1DDAD7C-6BD8-4DAB-979F-61672EC09117}"/>
              </a:ext>
            </a:extLst>
          </p:cNvPr>
          <p:cNvSpPr>
            <a:spLocks noChangeArrowheads="1"/>
          </p:cNvSpPr>
          <p:nvPr/>
        </p:nvSpPr>
        <p:spPr bwMode="auto">
          <a:xfrm>
            <a:off x="4314825" y="13573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6">
            <a:extLst>
              <a:ext uri="{FF2B5EF4-FFF2-40B4-BE49-F238E27FC236}">
                <a16:creationId xmlns:a16="http://schemas.microsoft.com/office/drawing/2014/main" id="{B88C64EC-A5AF-4C39-8D04-FD928CB2EB8E}"/>
              </a:ext>
            </a:extLst>
          </p:cNvPr>
          <p:cNvSpPr>
            <a:spLocks noChangeArrowheads="1"/>
          </p:cNvSpPr>
          <p:nvPr/>
        </p:nvSpPr>
        <p:spPr bwMode="auto">
          <a:xfrm>
            <a:off x="6324599" y="2281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8">
            <a:extLst>
              <a:ext uri="{FF2B5EF4-FFF2-40B4-BE49-F238E27FC236}">
                <a16:creationId xmlns:a16="http://schemas.microsoft.com/office/drawing/2014/main" id="{E46D6344-978B-40AC-A738-D38372821620}"/>
              </a:ext>
            </a:extLst>
          </p:cNvPr>
          <p:cNvSpPr>
            <a:spLocks noChangeArrowheads="1"/>
          </p:cNvSpPr>
          <p:nvPr/>
        </p:nvSpPr>
        <p:spPr bwMode="auto">
          <a:xfrm>
            <a:off x="9186861" y="2281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TextBox 10">
            <a:extLst>
              <a:ext uri="{FF2B5EF4-FFF2-40B4-BE49-F238E27FC236}">
                <a16:creationId xmlns:a16="http://schemas.microsoft.com/office/drawing/2014/main" id="{31D6F041-68F3-4442-B006-AAA1253CD7E7}"/>
              </a:ext>
            </a:extLst>
          </p:cNvPr>
          <p:cNvSpPr txBox="1"/>
          <p:nvPr/>
        </p:nvSpPr>
        <p:spPr>
          <a:xfrm>
            <a:off x="4280618" y="381938"/>
            <a:ext cx="4061013" cy="707886"/>
          </a:xfrm>
          <a:prstGeom prst="rect">
            <a:avLst/>
          </a:prstGeom>
          <a:solidFill>
            <a:schemeClr val="bg1"/>
          </a:solidFill>
        </p:spPr>
        <p:txBody>
          <a:bodyPr wrap="square" rtlCol="0">
            <a:spAutoFit/>
          </a:bodyPr>
          <a:lstStyle/>
          <a:p>
            <a:pPr algn="ctr"/>
            <a:r>
              <a:rPr lang="en-US" sz="2000" dirty="0">
                <a:solidFill>
                  <a:srgbClr val="FF0000"/>
                </a:solidFill>
                <a:latin typeface="Gabriola" panose="04040605051002020D02" pitchFamily="82" charset="0"/>
              </a:rPr>
              <a:t>POP QUIZ!  </a:t>
            </a:r>
          </a:p>
          <a:p>
            <a:pPr algn="ctr"/>
            <a:r>
              <a:rPr lang="en-US" sz="2000" dirty="0">
                <a:solidFill>
                  <a:srgbClr val="FF0000"/>
                </a:solidFill>
                <a:latin typeface="Gabriola" panose="04040605051002020D02" pitchFamily="82" charset="0"/>
              </a:rPr>
              <a:t>Label the cardiac cycle phases A - D.</a:t>
            </a:r>
            <a:r>
              <a:rPr lang="en-US" sz="2000" dirty="0"/>
              <a:t>  </a:t>
            </a:r>
          </a:p>
        </p:txBody>
      </p:sp>
      <p:sp>
        <p:nvSpPr>
          <p:cNvPr id="12" name="TextBox 11">
            <a:extLst>
              <a:ext uri="{FF2B5EF4-FFF2-40B4-BE49-F238E27FC236}">
                <a16:creationId xmlns:a16="http://schemas.microsoft.com/office/drawing/2014/main" id="{E751A2DE-EA47-4D2E-82C4-5A64885B10E8}"/>
              </a:ext>
            </a:extLst>
          </p:cNvPr>
          <p:cNvSpPr txBox="1"/>
          <p:nvPr/>
        </p:nvSpPr>
        <p:spPr>
          <a:xfrm>
            <a:off x="1514475" y="4731331"/>
            <a:ext cx="10701997" cy="461665"/>
          </a:xfrm>
          <a:prstGeom prst="rect">
            <a:avLst/>
          </a:prstGeom>
          <a:noFill/>
        </p:spPr>
        <p:txBody>
          <a:bodyPr wrap="square" rtlCol="0">
            <a:spAutoFit/>
          </a:bodyPr>
          <a:lstStyle/>
          <a:p>
            <a:r>
              <a:rPr lang="en-US" dirty="0"/>
              <a:t>    </a:t>
            </a:r>
            <a:r>
              <a:rPr lang="en-US" sz="2400" dirty="0">
                <a:solidFill>
                  <a:srgbClr val="FF0000"/>
                </a:solidFill>
              </a:rPr>
              <a:t>A                                        B                                       C                                       D</a:t>
            </a:r>
          </a:p>
        </p:txBody>
      </p:sp>
      <p:pic>
        <p:nvPicPr>
          <p:cNvPr id="17" name="Picture 16">
            <a:extLst>
              <a:ext uri="{FF2B5EF4-FFF2-40B4-BE49-F238E27FC236}">
                <a16:creationId xmlns:a16="http://schemas.microsoft.com/office/drawing/2014/main" id="{B36CB9F5-B602-1EDC-0489-3F4A190049A3}"/>
              </a:ext>
            </a:extLst>
          </p:cNvPr>
          <p:cNvPicPr>
            <a:picLocks noChangeAspect="1"/>
          </p:cNvPicPr>
          <p:nvPr/>
        </p:nvPicPr>
        <p:blipFill>
          <a:blip r:embed="rId2"/>
          <a:stretch>
            <a:fillRect/>
          </a:stretch>
        </p:blipFill>
        <p:spPr>
          <a:xfrm>
            <a:off x="9017793" y="1673806"/>
            <a:ext cx="2693194" cy="3057525"/>
          </a:xfrm>
          <a:prstGeom prst="rect">
            <a:avLst/>
          </a:prstGeom>
        </p:spPr>
      </p:pic>
      <p:pic>
        <p:nvPicPr>
          <p:cNvPr id="22" name="Picture 21">
            <a:extLst>
              <a:ext uri="{FF2B5EF4-FFF2-40B4-BE49-F238E27FC236}">
                <a16:creationId xmlns:a16="http://schemas.microsoft.com/office/drawing/2014/main" id="{B274ACB7-5434-5E66-A29B-0991D775C40A}"/>
              </a:ext>
            </a:extLst>
          </p:cNvPr>
          <p:cNvPicPr>
            <a:picLocks noChangeAspect="1"/>
          </p:cNvPicPr>
          <p:nvPr/>
        </p:nvPicPr>
        <p:blipFill>
          <a:blip r:embed="rId3"/>
          <a:stretch>
            <a:fillRect/>
          </a:stretch>
        </p:blipFill>
        <p:spPr>
          <a:xfrm>
            <a:off x="3294938" y="1602402"/>
            <a:ext cx="2728913" cy="3078956"/>
          </a:xfrm>
          <a:prstGeom prst="rect">
            <a:avLst/>
          </a:prstGeom>
        </p:spPr>
      </p:pic>
      <p:pic>
        <p:nvPicPr>
          <p:cNvPr id="30" name="Picture 29">
            <a:extLst>
              <a:ext uri="{FF2B5EF4-FFF2-40B4-BE49-F238E27FC236}">
                <a16:creationId xmlns:a16="http://schemas.microsoft.com/office/drawing/2014/main" id="{473EB38C-0D8F-C152-E0CF-F0FD03F2D658}"/>
              </a:ext>
            </a:extLst>
          </p:cNvPr>
          <p:cNvPicPr>
            <a:picLocks noChangeAspect="1"/>
          </p:cNvPicPr>
          <p:nvPr/>
        </p:nvPicPr>
        <p:blipFill>
          <a:blip r:embed="rId4"/>
          <a:stretch>
            <a:fillRect/>
          </a:stretch>
        </p:blipFill>
        <p:spPr>
          <a:xfrm>
            <a:off x="6195745" y="1716616"/>
            <a:ext cx="2693194" cy="3043238"/>
          </a:xfrm>
          <a:prstGeom prst="rect">
            <a:avLst/>
          </a:prstGeom>
        </p:spPr>
      </p:pic>
      <p:pic>
        <p:nvPicPr>
          <p:cNvPr id="32" name="Picture 31">
            <a:extLst>
              <a:ext uri="{FF2B5EF4-FFF2-40B4-BE49-F238E27FC236}">
                <a16:creationId xmlns:a16="http://schemas.microsoft.com/office/drawing/2014/main" id="{35E26690-1663-A945-F204-B9B0A2DCEF13}"/>
              </a:ext>
            </a:extLst>
          </p:cNvPr>
          <p:cNvPicPr>
            <a:picLocks noChangeAspect="1"/>
          </p:cNvPicPr>
          <p:nvPr/>
        </p:nvPicPr>
        <p:blipFill>
          <a:blip r:embed="rId5"/>
          <a:stretch>
            <a:fillRect/>
          </a:stretch>
        </p:blipFill>
        <p:spPr>
          <a:xfrm>
            <a:off x="416978" y="1680898"/>
            <a:ext cx="2700338" cy="3078956"/>
          </a:xfrm>
          <a:prstGeom prst="rect">
            <a:avLst/>
          </a:prstGeom>
        </p:spPr>
      </p:pic>
    </p:spTree>
    <p:extLst>
      <p:ext uri="{BB962C8B-B14F-4D97-AF65-F5344CB8AC3E}">
        <p14:creationId xmlns:p14="http://schemas.microsoft.com/office/powerpoint/2010/main" val="374964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1EA3D-40E4-4BBD-A3FE-6AF386BA549D}"/>
              </a:ext>
            </a:extLst>
          </p:cNvPr>
          <p:cNvSpPr>
            <a:spLocks noGrp="1"/>
          </p:cNvSpPr>
          <p:nvPr>
            <p:ph type="sldNum" sz="quarter" idx="12"/>
          </p:nvPr>
        </p:nvSpPr>
        <p:spPr/>
        <p:txBody>
          <a:bodyPr/>
          <a:lstStyle/>
          <a:p>
            <a:fld id="{6D22F896-40B5-4ADD-8801-0D06FADFA095}" type="slidenum">
              <a:rPr lang="en-US" smtClean="0"/>
              <a:t>42</a:t>
            </a:fld>
            <a:endParaRPr lang="en-US" dirty="0"/>
          </a:p>
        </p:txBody>
      </p:sp>
      <p:sp>
        <p:nvSpPr>
          <p:cNvPr id="8" name="Rectangle 6">
            <a:extLst>
              <a:ext uri="{FF2B5EF4-FFF2-40B4-BE49-F238E27FC236}">
                <a16:creationId xmlns:a16="http://schemas.microsoft.com/office/drawing/2014/main" id="{5F0B580D-EA21-4E0B-B158-562C2E862153}"/>
              </a:ext>
            </a:extLst>
          </p:cNvPr>
          <p:cNvSpPr>
            <a:spLocks noChangeArrowheads="1"/>
          </p:cNvSpPr>
          <p:nvPr/>
        </p:nvSpPr>
        <p:spPr bwMode="auto">
          <a:xfrm>
            <a:off x="1185863" y="1152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 name="Table 6">
            <a:extLst>
              <a:ext uri="{FF2B5EF4-FFF2-40B4-BE49-F238E27FC236}">
                <a16:creationId xmlns:a16="http://schemas.microsoft.com/office/drawing/2014/main" id="{438586AC-5C5B-4A82-8253-278CA9286BB0}"/>
              </a:ext>
            </a:extLst>
          </p:cNvPr>
          <p:cNvGraphicFramePr>
            <a:graphicFrameLocks noGrp="1"/>
          </p:cNvGraphicFramePr>
          <p:nvPr>
            <p:extLst>
              <p:ext uri="{D42A27DB-BD31-4B8C-83A1-F6EECF244321}">
                <p14:modId xmlns:p14="http://schemas.microsoft.com/office/powerpoint/2010/main" val="3763486974"/>
              </p:ext>
            </p:extLst>
          </p:nvPr>
        </p:nvGraphicFramePr>
        <p:xfrm>
          <a:off x="0" y="356616"/>
          <a:ext cx="12192000" cy="4876800"/>
        </p:xfrm>
        <a:graphic>
          <a:graphicData uri="http://schemas.openxmlformats.org/drawingml/2006/table">
            <a:tbl>
              <a:tblPr firstRow="1" bandRow="1">
                <a:tableStyleId>{37CE84F3-28C3-443E-9E96-99CF82512B78}</a:tableStyleId>
              </a:tblPr>
              <a:tblGrid>
                <a:gridCol w="8552329">
                  <a:extLst>
                    <a:ext uri="{9D8B030D-6E8A-4147-A177-3AD203B41FA5}">
                      <a16:colId xmlns:a16="http://schemas.microsoft.com/office/drawing/2014/main" val="2932206204"/>
                    </a:ext>
                  </a:extLst>
                </a:gridCol>
                <a:gridCol w="3639671">
                  <a:extLst>
                    <a:ext uri="{9D8B030D-6E8A-4147-A177-3AD203B41FA5}">
                      <a16:colId xmlns:a16="http://schemas.microsoft.com/office/drawing/2014/main" val="1306086594"/>
                    </a:ext>
                  </a:extLst>
                </a:gridCol>
              </a:tblGrid>
              <a:tr h="20931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ea typeface="MS Mincho" panose="02020609040205080304" pitchFamily="49" charset="-128"/>
                          <a:cs typeface="Times New Roman" panose="02020603050405020304" pitchFamily="18" charset="0"/>
                        </a:rPr>
                        <a:t>PRESSURE &amp; CARDIAC CYCLE (AV VALVES)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3563038">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2400" b="0" u="sng" kern="1200" dirty="0">
                          <a:solidFill>
                            <a:schemeClr val="bg1"/>
                          </a:solidFill>
                          <a:latin typeface="+mj-lt"/>
                          <a:ea typeface="MS Mincho" panose="02020609040205080304" pitchFamily="49" charset="-128"/>
                          <a:cs typeface="Times New Roman" panose="02020603050405020304" pitchFamily="18" charset="0"/>
                        </a:rPr>
                        <a:t>DIASTOLE: AV VALVES OPEN</a:t>
                      </a:r>
                    </a:p>
                    <a:p>
                      <a:pPr marL="342900" indent="-342900">
                        <a:buFont typeface="Wingdings" panose="05000000000000000000" pitchFamily="2" charset="2"/>
                        <a:buChar char="§"/>
                      </a:pPr>
                      <a:endParaRPr lang="en-US" sz="2000" dirty="0">
                        <a:solidFill>
                          <a:schemeClr val="bg1"/>
                        </a:solidFill>
                        <a:ea typeface="MS Mincho" panose="02020609040205080304" pitchFamily="49" charset="-128"/>
                        <a:cs typeface="Times New Roman" panose="02020603050405020304" pitchFamily="18" charset="0"/>
                      </a:endParaRPr>
                    </a:p>
                    <a:p>
                      <a:pPr marL="457200"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TV &amp; MV open </a:t>
                      </a:r>
                    </a:p>
                    <a:p>
                      <a:pPr marL="457200"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small diastolic PG across open TV &amp; MV</a:t>
                      </a:r>
                      <a:endParaRPr lang="en-US" sz="2000" dirty="0">
                        <a:solidFill>
                          <a:schemeClr val="bg1"/>
                        </a:solidFill>
                        <a:ea typeface="Times New Roman" panose="02020603050405020304" pitchFamily="18" charset="0"/>
                      </a:endParaRPr>
                    </a:p>
                    <a:p>
                      <a:r>
                        <a:rPr lang="en-US" sz="2000" dirty="0">
                          <a:solidFill>
                            <a:schemeClr val="bg1"/>
                          </a:solidFill>
                          <a:ea typeface="MS Mincho" panose="02020609040205080304" pitchFamily="49" charset="-128"/>
                          <a:cs typeface="Times New Roman" panose="02020603050405020304" pitchFamily="18" charset="0"/>
                        </a:rPr>
                        <a:t> </a:t>
                      </a:r>
                      <a:endParaRPr lang="en-US" sz="2000" dirty="0">
                        <a:solidFill>
                          <a:schemeClr val="bg1"/>
                        </a:solidFill>
                        <a:ea typeface="Times New Roman" panose="02020603050405020304" pitchFamily="18" charset="0"/>
                      </a:endParaRPr>
                    </a:p>
                    <a:p>
                      <a:pPr marL="687388" lvl="1" indent="-342900">
                        <a:buFont typeface="Wingdings" panose="05000000000000000000" pitchFamily="2" charset="2"/>
                        <a:buChar char="v"/>
                        <a:tabLst>
                          <a:tab pos="344488" algn="l"/>
                        </a:tabLst>
                      </a:pPr>
                      <a:r>
                        <a:rPr lang="en-US" sz="2000" dirty="0">
                          <a:solidFill>
                            <a:schemeClr val="bg1"/>
                          </a:solidFill>
                          <a:ea typeface="MS Mincho" panose="02020609040205080304" pitchFamily="49" charset="-128"/>
                          <a:cs typeface="Times New Roman" panose="02020603050405020304" pitchFamily="18" charset="0"/>
                        </a:rPr>
                        <a:t>mean RAP &amp; RV diastolic pressure between 2 - 8 mmHg</a:t>
                      </a:r>
                    </a:p>
                    <a:p>
                      <a:pPr marL="687388" lvl="1" indent="-342900">
                        <a:buFont typeface="Wingdings" panose="05000000000000000000" pitchFamily="2" charset="2"/>
                        <a:buChar char="v"/>
                        <a:tabLst>
                          <a:tab pos="344488" algn="l"/>
                        </a:tabLst>
                      </a:pPr>
                      <a:r>
                        <a:rPr lang="en-US" sz="2000" dirty="0">
                          <a:solidFill>
                            <a:schemeClr val="bg1"/>
                          </a:solidFill>
                          <a:ea typeface="MS Mincho" panose="02020609040205080304" pitchFamily="49" charset="-128"/>
                          <a:cs typeface="Times New Roman" panose="02020603050405020304" pitchFamily="18" charset="0"/>
                        </a:rPr>
                        <a:t>mean LAP &amp; LV diastolic pressure between 2 - 12 mmHg </a:t>
                      </a:r>
                      <a:endParaRPr lang="en-US" sz="2000" dirty="0">
                        <a:solidFill>
                          <a:schemeClr val="bg1"/>
                        </a:solidFill>
                        <a:ea typeface="Times New Roman" panose="02020603050405020304" pitchFamily="18" charset="0"/>
                      </a:endParaRPr>
                    </a:p>
                    <a:p>
                      <a:r>
                        <a:rPr lang="en-US" sz="2000" dirty="0">
                          <a:solidFill>
                            <a:schemeClr val="bg1"/>
                          </a:solidFill>
                          <a:ea typeface="MS Mincho" panose="02020609040205080304" pitchFamily="49" charset="-128"/>
                          <a:cs typeface="Times New Roman" panose="02020603050405020304" pitchFamily="18" charset="0"/>
                        </a:rPr>
                        <a:t> </a:t>
                      </a:r>
                      <a:endParaRPr lang="en-US" sz="2000" dirty="0">
                        <a:solidFill>
                          <a:schemeClr val="bg1"/>
                        </a:solidFill>
                        <a:ea typeface="Times New Roman" panose="02020603050405020304" pitchFamily="18" charset="0"/>
                      </a:endParaRPr>
                    </a:p>
                    <a:p>
                      <a:pPr marL="457200"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rapid early filling</a:t>
                      </a:r>
                      <a:endParaRPr lang="en-US" sz="2000" dirty="0">
                        <a:solidFill>
                          <a:schemeClr val="bg1"/>
                        </a:solidFill>
                        <a:ea typeface="MS Mincho" panose="02020609040205080304" pitchFamily="49" charset="-128"/>
                        <a:cs typeface="+mn-cs"/>
                      </a:endParaRPr>
                    </a:p>
                    <a:p>
                      <a:pPr marL="457200"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diastasis</a:t>
                      </a:r>
                      <a:endParaRPr lang="en-US" sz="2000" dirty="0">
                        <a:solidFill>
                          <a:schemeClr val="bg1"/>
                        </a:solidFill>
                        <a:ea typeface="MS Mincho" panose="02020609040205080304" pitchFamily="49" charset="-128"/>
                        <a:cs typeface="+mn-cs"/>
                      </a:endParaRPr>
                    </a:p>
                    <a:p>
                      <a:pPr marL="457200"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atrial kick</a:t>
                      </a:r>
                      <a:endParaRPr lang="en-US" sz="2000" dirty="0">
                        <a:solidFill>
                          <a:schemeClr val="bg1"/>
                        </a:solidFill>
                        <a:ea typeface="MS Mincho" panose="02020609040205080304" pitchFamily="49" charset="-128"/>
                        <a:cs typeface="+mn-cs"/>
                      </a:endParaRPr>
                    </a:p>
                    <a:p>
                      <a:pPr marL="457200" indent="-341313">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ventricular pressures increase </a:t>
                      </a:r>
                      <a:r>
                        <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rPr>
                        <a:t>&amp;</a:t>
                      </a:r>
                      <a:r>
                        <a:rPr lang="en-US" sz="2000" dirty="0">
                          <a:solidFill>
                            <a:schemeClr val="bg1"/>
                          </a:solidFill>
                          <a:ea typeface="MS Mincho" panose="02020609040205080304" pitchFamily="49" charset="-128"/>
                          <a:cs typeface="Times New Roman" panose="02020603050405020304" pitchFamily="18" charset="0"/>
                        </a:rPr>
                        <a:t> atria complete contraction </a:t>
                      </a:r>
                      <a:r>
                        <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rPr>
                        <a:t> </a:t>
                      </a:r>
                      <a:r>
                        <a:rPr lang="en-US" sz="2000" dirty="0">
                          <a:solidFill>
                            <a:schemeClr val="bg1"/>
                          </a:solidFill>
                          <a:ea typeface="MS Mincho" panose="02020609040205080304" pitchFamily="49" charset="-128"/>
                          <a:cs typeface="Times New Roman" panose="02020603050405020304" pitchFamily="18" charset="0"/>
                        </a:rPr>
                        <a:t>TV &amp; MV forced shut (1</a:t>
                      </a:r>
                      <a:r>
                        <a:rPr lang="en-US" sz="2000" baseline="30000" dirty="0">
                          <a:solidFill>
                            <a:schemeClr val="bg1"/>
                          </a:solidFill>
                          <a:ea typeface="MS Mincho" panose="02020609040205080304" pitchFamily="49" charset="-128"/>
                          <a:cs typeface="Times New Roman" panose="02020603050405020304" pitchFamily="18" charset="0"/>
                        </a:rPr>
                        <a:t>st</a:t>
                      </a:r>
                      <a:r>
                        <a:rPr lang="en-US" sz="2000" dirty="0">
                          <a:solidFill>
                            <a:schemeClr val="bg1"/>
                          </a:solidFill>
                          <a:ea typeface="MS Mincho" panose="02020609040205080304" pitchFamily="49" charset="-128"/>
                          <a:cs typeface="Times New Roman" panose="02020603050405020304" pitchFamily="18" charset="0"/>
                        </a:rPr>
                        <a:t> heart sound)</a:t>
                      </a:r>
                      <a:endParaRPr lang="en-US" sz="2000" dirty="0">
                        <a:solidFill>
                          <a:schemeClr val="bg1"/>
                        </a:solidFill>
                        <a:effectLst/>
                        <a:ea typeface="Times New Roman" panose="02020603050405020304" pitchFamily="18" charset="0"/>
                      </a:endParaRPr>
                    </a:p>
                    <a:p>
                      <a:pPr marL="800100" lvl="1" indent="-342900">
                        <a:buFont typeface="Courier New" panose="02070309020205020404" pitchFamily="49" charset="0"/>
                        <a:buChar char="o"/>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60000"/>
                        <a:lumOff val="40000"/>
                      </a:schemeClr>
                    </a:solidFill>
                  </a:tcPr>
                </a:tc>
                <a:tc>
                  <a:txBody>
                    <a:bodyPr/>
                    <a:lstStyle/>
                    <a:p>
                      <a:pPr marL="800100" lvl="1" indent="-342900">
                        <a:buFont typeface="Courier New" panose="02070309020205020404" pitchFamily="49" charset="0"/>
                        <a:buChar char="o"/>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graphicFrame>
        <p:nvGraphicFramePr>
          <p:cNvPr id="9" name="Object 8">
            <a:extLst>
              <a:ext uri="{FF2B5EF4-FFF2-40B4-BE49-F238E27FC236}">
                <a16:creationId xmlns:a16="http://schemas.microsoft.com/office/drawing/2014/main" id="{3C055556-E2F0-496B-80E8-8E782EC91307}"/>
              </a:ext>
            </a:extLst>
          </p:cNvPr>
          <p:cNvGraphicFramePr>
            <a:graphicFrameLocks noChangeAspect="1"/>
          </p:cNvGraphicFramePr>
          <p:nvPr>
            <p:extLst>
              <p:ext uri="{D42A27DB-BD31-4B8C-83A1-F6EECF244321}">
                <p14:modId xmlns:p14="http://schemas.microsoft.com/office/powerpoint/2010/main" val="2849784608"/>
              </p:ext>
            </p:extLst>
          </p:nvPr>
        </p:nvGraphicFramePr>
        <p:xfrm>
          <a:off x="8765888" y="1072633"/>
          <a:ext cx="3232111" cy="3878532"/>
        </p:xfrm>
        <a:graphic>
          <a:graphicData uri="http://schemas.openxmlformats.org/presentationml/2006/ole">
            <mc:AlternateContent xmlns:mc="http://schemas.openxmlformats.org/markup-compatibility/2006">
              <mc:Choice xmlns:v="urn:schemas-microsoft-com:vml" Requires="v">
                <p:oleObj name="Bitmap Image" r:id="rId3" imgW="2734057" imgH="3277057" progId="Paint.Picture">
                  <p:embed/>
                </p:oleObj>
              </mc:Choice>
              <mc:Fallback>
                <p:oleObj name="Bitmap Image" r:id="rId3" imgW="2734057" imgH="3277057" progId="Paint.Picture">
                  <p:embed/>
                  <p:pic>
                    <p:nvPicPr>
                      <p:cNvPr id="9" name="Object 8">
                        <a:extLst>
                          <a:ext uri="{FF2B5EF4-FFF2-40B4-BE49-F238E27FC236}">
                            <a16:creationId xmlns:a16="http://schemas.microsoft.com/office/drawing/2014/main" id="{3C055556-E2F0-496B-80E8-8E782EC913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5888" y="1072633"/>
                        <a:ext cx="3232111" cy="3878532"/>
                      </a:xfrm>
                      <a:prstGeom prst="rect">
                        <a:avLst/>
                      </a:prstGeom>
                      <a:noFill/>
                    </p:spPr>
                  </p:pic>
                </p:oleObj>
              </mc:Fallback>
            </mc:AlternateContent>
          </a:graphicData>
        </a:graphic>
      </p:graphicFrame>
      <p:sp>
        <p:nvSpPr>
          <p:cNvPr id="3" name="TextBox 2">
            <a:extLst>
              <a:ext uri="{FF2B5EF4-FFF2-40B4-BE49-F238E27FC236}">
                <a16:creationId xmlns:a16="http://schemas.microsoft.com/office/drawing/2014/main" id="{34DF2088-594E-4FF1-87A4-F4BAD49B0C60}"/>
              </a:ext>
            </a:extLst>
          </p:cNvPr>
          <p:cNvSpPr txBox="1"/>
          <p:nvPr/>
        </p:nvSpPr>
        <p:spPr>
          <a:xfrm>
            <a:off x="8589818" y="5351532"/>
            <a:ext cx="3584253"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When does rapid early filling occur?</a:t>
            </a:r>
          </a:p>
        </p:txBody>
      </p:sp>
    </p:spTree>
    <p:extLst>
      <p:ext uri="{BB962C8B-B14F-4D97-AF65-F5344CB8AC3E}">
        <p14:creationId xmlns:p14="http://schemas.microsoft.com/office/powerpoint/2010/main" val="3058564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AB6F4F-D8FD-4709-AFAD-52065771A2DE}"/>
              </a:ext>
            </a:extLst>
          </p:cNvPr>
          <p:cNvSpPr>
            <a:spLocks noGrp="1"/>
          </p:cNvSpPr>
          <p:nvPr>
            <p:ph type="sldNum" sz="quarter" idx="12"/>
          </p:nvPr>
        </p:nvSpPr>
        <p:spPr/>
        <p:txBody>
          <a:bodyPr/>
          <a:lstStyle/>
          <a:p>
            <a:fld id="{6D22F896-40B5-4ADD-8801-0D06FADFA095}" type="slidenum">
              <a:rPr lang="en-US" smtClean="0"/>
              <a:t>43</a:t>
            </a:fld>
            <a:endParaRPr lang="en-US" dirty="0"/>
          </a:p>
        </p:txBody>
      </p:sp>
      <p:sp>
        <p:nvSpPr>
          <p:cNvPr id="3" name="Rectangle 2">
            <a:extLst>
              <a:ext uri="{FF2B5EF4-FFF2-40B4-BE49-F238E27FC236}">
                <a16:creationId xmlns:a16="http://schemas.microsoft.com/office/drawing/2014/main" id="{FEC85155-76D9-4F6D-9FCE-1BC502C0A1D0}"/>
              </a:ext>
            </a:extLst>
          </p:cNvPr>
          <p:cNvSpPr>
            <a:spLocks noChangeArrowheads="1"/>
          </p:cNvSpPr>
          <p:nvPr/>
        </p:nvSpPr>
        <p:spPr bwMode="auto">
          <a:xfrm>
            <a:off x="1471612" y="128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 name="Table 6">
            <a:extLst>
              <a:ext uri="{FF2B5EF4-FFF2-40B4-BE49-F238E27FC236}">
                <a16:creationId xmlns:a16="http://schemas.microsoft.com/office/drawing/2014/main" id="{5F0CD3CD-3310-4857-A839-6466FA0A89A1}"/>
              </a:ext>
            </a:extLst>
          </p:cNvPr>
          <p:cNvGraphicFramePr>
            <a:graphicFrameLocks noGrp="1"/>
          </p:cNvGraphicFramePr>
          <p:nvPr>
            <p:extLst>
              <p:ext uri="{D42A27DB-BD31-4B8C-83A1-F6EECF244321}">
                <p14:modId xmlns:p14="http://schemas.microsoft.com/office/powerpoint/2010/main" val="317339076"/>
              </p:ext>
            </p:extLst>
          </p:nvPr>
        </p:nvGraphicFramePr>
        <p:xfrm>
          <a:off x="-1" y="413522"/>
          <a:ext cx="12192000" cy="4572000"/>
        </p:xfrm>
        <a:graphic>
          <a:graphicData uri="http://schemas.openxmlformats.org/drawingml/2006/table">
            <a:tbl>
              <a:tblPr firstRow="1" bandRow="1">
                <a:tableStyleId>{37CE84F3-28C3-443E-9E96-99CF82512B78}</a:tableStyleId>
              </a:tblPr>
              <a:tblGrid>
                <a:gridCol w="8301318">
                  <a:extLst>
                    <a:ext uri="{9D8B030D-6E8A-4147-A177-3AD203B41FA5}">
                      <a16:colId xmlns:a16="http://schemas.microsoft.com/office/drawing/2014/main" val="1631326977"/>
                    </a:ext>
                  </a:extLst>
                </a:gridCol>
                <a:gridCol w="3890682">
                  <a:extLst>
                    <a:ext uri="{9D8B030D-6E8A-4147-A177-3AD203B41FA5}">
                      <a16:colId xmlns:a16="http://schemas.microsoft.com/office/drawing/2014/main" val="1306086594"/>
                    </a:ext>
                  </a:extLst>
                </a:gridCol>
              </a:tblGrid>
              <a:tr h="297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kern="1200" dirty="0">
                          <a:solidFill>
                            <a:srgbClr val="FF0000"/>
                          </a:solidFill>
                          <a:latin typeface="+mj-lt"/>
                          <a:ea typeface="MS Mincho" panose="02020609040205080304" pitchFamily="49" charset="-128"/>
                          <a:cs typeface="Times New Roman" panose="02020603050405020304" pitchFamily="18" charset="0"/>
                        </a:rPr>
                        <a:t>PRESSURE &amp; CARDIAC CYCLE (AV VALVES)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3733609">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2400" b="0" u="sng" kern="1200" dirty="0">
                          <a:solidFill>
                            <a:schemeClr val="bg1"/>
                          </a:solidFill>
                          <a:latin typeface="+mj-lt"/>
                          <a:ea typeface="+mn-ea"/>
                          <a:cs typeface="+mn-cs"/>
                        </a:rPr>
                        <a:t>SYSTOLE: AV VALVES CLOSED</a:t>
                      </a:r>
                    </a:p>
                    <a:p>
                      <a:pPr marL="342900" indent="-342900">
                        <a:buFont typeface="Wingdings" panose="05000000000000000000" pitchFamily="2" charset="2"/>
                        <a:buChar char="§"/>
                      </a:pPr>
                      <a:endParaRPr lang="en-US" sz="2000" dirty="0">
                        <a:solidFill>
                          <a:schemeClr val="bg1"/>
                        </a:solidFill>
                        <a:ea typeface="MS Mincho" panose="02020609040205080304" pitchFamily="49" charset="-128"/>
                        <a:cs typeface="Times New Roman" panose="02020603050405020304" pitchFamily="18" charset="0"/>
                      </a:endParaRPr>
                    </a:p>
                    <a:p>
                      <a:pPr marL="403225" indent="-34925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TV &amp; MV closed</a:t>
                      </a:r>
                    </a:p>
                    <a:p>
                      <a:pPr marL="403225" indent="-349250">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noticeable PG across closed TV &amp; MV</a:t>
                      </a:r>
                    </a:p>
                    <a:p>
                      <a:r>
                        <a:rPr lang="en-US" sz="2000" dirty="0">
                          <a:solidFill>
                            <a:schemeClr val="bg1"/>
                          </a:solidFill>
                          <a:ea typeface="MS Mincho" panose="02020609040205080304" pitchFamily="49" charset="-128"/>
                          <a:cs typeface="Times New Roman" panose="02020603050405020304" pitchFamily="18" charset="0"/>
                        </a:rPr>
                        <a:t> </a:t>
                      </a:r>
                      <a:endParaRPr lang="en-US" sz="2000" dirty="0">
                        <a:solidFill>
                          <a:schemeClr val="bg1"/>
                        </a:solidFill>
                        <a:ea typeface="Times New Roman" panose="02020603050405020304" pitchFamily="18" charset="0"/>
                      </a:endParaRPr>
                    </a:p>
                    <a:p>
                      <a:pPr marL="800100" lvl="1" indent="-458788">
                        <a:buFont typeface="Wingdings" panose="05000000000000000000" pitchFamily="2" charset="2"/>
                        <a:buChar char="v"/>
                        <a:tabLst>
                          <a:tab pos="457200" algn="l"/>
                        </a:tabLst>
                      </a:pPr>
                      <a:r>
                        <a:rPr lang="en-US" sz="2000" dirty="0">
                          <a:solidFill>
                            <a:schemeClr val="bg1"/>
                          </a:solidFill>
                          <a:ea typeface="MS Mincho" panose="02020609040205080304" pitchFamily="49" charset="-128"/>
                          <a:cs typeface="Times New Roman" panose="02020603050405020304" pitchFamily="18" charset="0"/>
                        </a:rPr>
                        <a:t>mean RAP 2 - 8 mmHg </a:t>
                      </a:r>
                    </a:p>
                    <a:p>
                      <a:pPr marL="800100" lvl="1" indent="-458788">
                        <a:buFont typeface="Wingdings" panose="05000000000000000000" pitchFamily="2" charset="2"/>
                        <a:buChar char="v"/>
                        <a:tabLst>
                          <a:tab pos="457200" algn="l"/>
                        </a:tabLst>
                      </a:pPr>
                      <a:r>
                        <a:rPr lang="en-US" sz="2000" dirty="0">
                          <a:solidFill>
                            <a:schemeClr val="bg1"/>
                          </a:solidFill>
                          <a:ea typeface="MS Mincho" panose="02020609040205080304" pitchFamily="49" charset="-128"/>
                          <a:cs typeface="Times New Roman" panose="02020603050405020304" pitchFamily="18" charset="0"/>
                        </a:rPr>
                        <a:t>RV systolic pressure 15 - 25 mmHg  </a:t>
                      </a:r>
                      <a:endParaRPr lang="en-US" sz="2000" dirty="0">
                        <a:solidFill>
                          <a:schemeClr val="bg1"/>
                        </a:solidFill>
                        <a:ea typeface="Times New Roman" panose="02020603050405020304" pitchFamily="18" charset="0"/>
                      </a:endParaRPr>
                    </a:p>
                    <a:p>
                      <a:pPr marL="800100" lvl="1" indent="-458788">
                        <a:buFont typeface="Wingdings" panose="05000000000000000000" pitchFamily="2" charset="2"/>
                        <a:buChar char="v"/>
                        <a:tabLst>
                          <a:tab pos="457200" algn="l"/>
                        </a:tabLst>
                      </a:pPr>
                      <a:endParaRPr lang="en-US" sz="2000" dirty="0">
                        <a:solidFill>
                          <a:schemeClr val="bg1"/>
                        </a:solidFill>
                        <a:ea typeface="MS Mincho" panose="02020609040205080304" pitchFamily="49" charset="-128"/>
                        <a:cs typeface="Times New Roman" panose="02020603050405020304" pitchFamily="18" charset="0"/>
                      </a:endParaRPr>
                    </a:p>
                    <a:p>
                      <a:pPr marL="800100" lvl="1" indent="-458788">
                        <a:buFont typeface="Wingdings" panose="05000000000000000000" pitchFamily="2" charset="2"/>
                        <a:buChar char="v"/>
                        <a:tabLst>
                          <a:tab pos="457200" algn="l"/>
                        </a:tabLst>
                      </a:pPr>
                      <a:r>
                        <a:rPr lang="en-US" sz="2000" dirty="0">
                          <a:solidFill>
                            <a:schemeClr val="bg1"/>
                          </a:solidFill>
                          <a:ea typeface="MS Mincho" panose="02020609040205080304" pitchFamily="49" charset="-128"/>
                          <a:cs typeface="Times New Roman" panose="02020603050405020304" pitchFamily="18" charset="0"/>
                        </a:rPr>
                        <a:t>mean LAP 2 - 12 mmHg </a:t>
                      </a:r>
                    </a:p>
                    <a:p>
                      <a:pPr marL="800100" lvl="1" indent="-458788">
                        <a:buFont typeface="Wingdings" panose="05000000000000000000" pitchFamily="2" charset="2"/>
                        <a:buChar char="v"/>
                        <a:tabLst>
                          <a:tab pos="457200" algn="l"/>
                        </a:tabLst>
                      </a:pPr>
                      <a:r>
                        <a:rPr lang="en-US" sz="2000" dirty="0">
                          <a:solidFill>
                            <a:schemeClr val="bg1"/>
                          </a:solidFill>
                          <a:ea typeface="MS Mincho" panose="02020609040205080304" pitchFamily="49" charset="-128"/>
                          <a:cs typeface="Times New Roman" panose="02020603050405020304" pitchFamily="18" charset="0"/>
                        </a:rPr>
                        <a:t>LV systolic pressure &lt; 120 mmHg</a:t>
                      </a:r>
                      <a:endParaRPr lang="en-US" sz="2000" dirty="0">
                        <a:solidFill>
                          <a:schemeClr val="bg1"/>
                        </a:solidFill>
                        <a:effectLst/>
                        <a:ea typeface="MS Mincho" panose="02020609040205080304" pitchFamily="49" charset="-128"/>
                        <a:cs typeface="+mn-cs"/>
                      </a:endParaRPr>
                    </a:p>
                    <a:p>
                      <a:pPr marL="800100" lvl="1" indent="-458788">
                        <a:buFont typeface="Wingdings" panose="05000000000000000000" pitchFamily="2" charset="2"/>
                        <a:buChar char="v"/>
                        <a:tabLst>
                          <a:tab pos="457200" algn="l"/>
                        </a:tabLst>
                      </a:pPr>
                      <a:endParaRPr lang="en-US" sz="2000" dirty="0">
                        <a:solidFill>
                          <a:schemeClr val="bg1"/>
                        </a:solidFill>
                        <a:effectLst/>
                        <a:ea typeface="MS Mincho" panose="02020609040205080304" pitchFamily="49" charset="-128"/>
                        <a:cs typeface="+mn-cs"/>
                      </a:endParaRPr>
                    </a:p>
                    <a:p>
                      <a:pPr marL="403225" lvl="1" indent="-349250">
                        <a:buFont typeface="Arial" panose="020B0604020202020204" pitchFamily="34" charset="0"/>
                        <a:buChar char="•"/>
                        <a:tabLst>
                          <a:tab pos="457200" algn="l"/>
                        </a:tabLst>
                      </a:pPr>
                      <a:r>
                        <a:rPr lang="en-US" sz="2000" dirty="0">
                          <a:solidFill>
                            <a:schemeClr val="bg1"/>
                          </a:solidFill>
                          <a:ea typeface="MS Mincho" panose="02020609040205080304" pitchFamily="49" charset="-128"/>
                          <a:cs typeface="Times New Roman" panose="02020603050405020304" pitchFamily="18" charset="0"/>
                        </a:rPr>
                        <a:t>this PG plus papillary muscles &amp; chordae tendineae keep valves closed</a:t>
                      </a:r>
                      <a:endParaRPr lang="en-US" sz="2000" dirty="0">
                        <a:solidFill>
                          <a:schemeClr val="bg1"/>
                        </a:solidFill>
                        <a:ea typeface="Times New Roman" panose="02020603050405020304" pitchFamily="18" charset="0"/>
                      </a:endParaRPr>
                    </a:p>
                    <a:p>
                      <a:pPr marL="457200" lvl="1" indent="0">
                        <a:buFont typeface="Courier New" panose="02070309020205020404" pitchFamily="49" charset="0"/>
                        <a:buNone/>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60000"/>
                        <a:lumOff val="40000"/>
                      </a:schemeClr>
                    </a:solidFill>
                  </a:tcPr>
                </a:tc>
                <a:tc>
                  <a:txBody>
                    <a:bodyPr/>
                    <a:lstStyle/>
                    <a:p>
                      <a:pPr marL="800100" lvl="1" indent="-342900">
                        <a:buFont typeface="Courier New" panose="02070309020205020404" pitchFamily="49" charset="0"/>
                        <a:buChar char="o"/>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6" name="TextBox 5">
            <a:extLst>
              <a:ext uri="{FF2B5EF4-FFF2-40B4-BE49-F238E27FC236}">
                <a16:creationId xmlns:a16="http://schemas.microsoft.com/office/drawing/2014/main" id="{A68D6600-D304-4D99-8EC8-B4F810452778}"/>
              </a:ext>
            </a:extLst>
          </p:cNvPr>
          <p:cNvSpPr txBox="1"/>
          <p:nvPr/>
        </p:nvSpPr>
        <p:spPr>
          <a:xfrm>
            <a:off x="8306473" y="5131398"/>
            <a:ext cx="3885526"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Where is largest normal PG within the heart?</a:t>
            </a:r>
          </a:p>
        </p:txBody>
      </p:sp>
      <p:pic>
        <p:nvPicPr>
          <p:cNvPr id="8" name="Picture 7">
            <a:extLst>
              <a:ext uri="{FF2B5EF4-FFF2-40B4-BE49-F238E27FC236}">
                <a16:creationId xmlns:a16="http://schemas.microsoft.com/office/drawing/2014/main" id="{8A444569-EEDC-417C-B729-1B529F822721}"/>
              </a:ext>
            </a:extLst>
          </p:cNvPr>
          <p:cNvPicPr>
            <a:picLocks noChangeAspect="1"/>
          </p:cNvPicPr>
          <p:nvPr/>
        </p:nvPicPr>
        <p:blipFill>
          <a:blip r:embed="rId2"/>
          <a:stretch>
            <a:fillRect/>
          </a:stretch>
        </p:blipFill>
        <p:spPr>
          <a:xfrm>
            <a:off x="8711996" y="1142440"/>
            <a:ext cx="3074479" cy="3553770"/>
          </a:xfrm>
          <a:prstGeom prst="rect">
            <a:avLst/>
          </a:prstGeom>
        </p:spPr>
      </p:pic>
    </p:spTree>
    <p:extLst>
      <p:ext uri="{BB962C8B-B14F-4D97-AF65-F5344CB8AC3E}">
        <p14:creationId xmlns:p14="http://schemas.microsoft.com/office/powerpoint/2010/main" val="2580140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27F399-DD18-45D4-A754-D87C028FEC6D}"/>
              </a:ext>
            </a:extLst>
          </p:cNvPr>
          <p:cNvSpPr>
            <a:spLocks noGrp="1"/>
          </p:cNvSpPr>
          <p:nvPr>
            <p:ph type="sldNum" sz="quarter" idx="12"/>
          </p:nvPr>
        </p:nvSpPr>
        <p:spPr/>
        <p:txBody>
          <a:bodyPr/>
          <a:lstStyle/>
          <a:p>
            <a:fld id="{6D22F896-40B5-4ADD-8801-0D06FADFA095}" type="slidenum">
              <a:rPr lang="en-US" smtClean="0"/>
              <a:t>44</a:t>
            </a:fld>
            <a:endParaRPr lang="en-US" dirty="0"/>
          </a:p>
        </p:txBody>
      </p:sp>
      <p:sp>
        <p:nvSpPr>
          <p:cNvPr id="3" name="Rectangle 2">
            <a:extLst>
              <a:ext uri="{FF2B5EF4-FFF2-40B4-BE49-F238E27FC236}">
                <a16:creationId xmlns:a16="http://schemas.microsoft.com/office/drawing/2014/main" id="{12A63DA5-E7BB-4EA8-91DB-ECDA05BB8E8F}"/>
              </a:ext>
            </a:extLst>
          </p:cNvPr>
          <p:cNvSpPr>
            <a:spLocks noChangeArrowheads="1"/>
          </p:cNvSpPr>
          <p:nvPr/>
        </p:nvSpPr>
        <p:spPr bwMode="auto">
          <a:xfrm>
            <a:off x="1143000" y="1571624"/>
            <a:ext cx="158836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7" name="Table 6">
            <a:extLst>
              <a:ext uri="{FF2B5EF4-FFF2-40B4-BE49-F238E27FC236}">
                <a16:creationId xmlns:a16="http://schemas.microsoft.com/office/drawing/2014/main" id="{50606B03-342A-446F-8E5D-9FFAE96864DC}"/>
              </a:ext>
            </a:extLst>
          </p:cNvPr>
          <p:cNvGraphicFramePr>
            <a:graphicFrameLocks noGrp="1"/>
          </p:cNvGraphicFramePr>
          <p:nvPr>
            <p:extLst>
              <p:ext uri="{D42A27DB-BD31-4B8C-83A1-F6EECF244321}">
                <p14:modId xmlns:p14="http://schemas.microsoft.com/office/powerpoint/2010/main" val="2445150353"/>
              </p:ext>
            </p:extLst>
          </p:nvPr>
        </p:nvGraphicFramePr>
        <p:xfrm>
          <a:off x="0" y="612600"/>
          <a:ext cx="12192000" cy="4267200"/>
        </p:xfrm>
        <a:graphic>
          <a:graphicData uri="http://schemas.openxmlformats.org/drawingml/2006/table">
            <a:tbl>
              <a:tblPr firstRow="1" bandRow="1">
                <a:tableStyleId>{37CE84F3-28C3-443E-9E96-99CF82512B78}</a:tableStyleId>
              </a:tblPr>
              <a:tblGrid>
                <a:gridCol w="8437376">
                  <a:extLst>
                    <a:ext uri="{9D8B030D-6E8A-4147-A177-3AD203B41FA5}">
                      <a16:colId xmlns:a16="http://schemas.microsoft.com/office/drawing/2014/main" val="1488607464"/>
                    </a:ext>
                  </a:extLst>
                </a:gridCol>
                <a:gridCol w="3754624">
                  <a:extLst>
                    <a:ext uri="{9D8B030D-6E8A-4147-A177-3AD203B41FA5}">
                      <a16:colId xmlns:a16="http://schemas.microsoft.com/office/drawing/2014/main" val="1306086594"/>
                    </a:ext>
                  </a:extLst>
                </a:gridCol>
              </a:tblGrid>
              <a:tr h="42892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kern="1200" dirty="0">
                          <a:solidFill>
                            <a:srgbClr val="FF0000"/>
                          </a:solidFill>
                          <a:latin typeface="+mj-lt"/>
                          <a:ea typeface="MS Mincho" panose="02020609040205080304" pitchFamily="49" charset="-128"/>
                          <a:cs typeface="Times New Roman" panose="02020603050405020304" pitchFamily="18" charset="0"/>
                        </a:rPr>
                        <a:t>PRESSURE &amp; CARDIAC CYCLE (SL VALVES)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3753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sng" kern="1200" dirty="0">
                          <a:solidFill>
                            <a:schemeClr val="tx1"/>
                          </a:solidFill>
                          <a:latin typeface="+mj-lt"/>
                          <a:ea typeface="+mn-ea"/>
                          <a:cs typeface="+mn-cs"/>
                        </a:rPr>
                        <a:t>SYSTOLE: SL VALVES OPEN</a:t>
                      </a:r>
                    </a:p>
                    <a:p>
                      <a:endParaRPr lang="en-US" sz="2000" dirty="0">
                        <a:solidFill>
                          <a:schemeClr val="tx1"/>
                        </a:solidFill>
                        <a:ea typeface="MS Mincho" panose="02020609040205080304" pitchFamily="49" charset="-128"/>
                        <a:cs typeface="Times New Roman" panose="02020603050405020304" pitchFamily="18" charset="0"/>
                      </a:endParaRPr>
                    </a:p>
                    <a:p>
                      <a:pPr marL="461963" indent="-350838">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PV &amp; AOV open</a:t>
                      </a:r>
                    </a:p>
                    <a:p>
                      <a:pPr marL="461963" indent="-350838">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small systolic PG across open PV &amp; AOV</a:t>
                      </a:r>
                      <a:endParaRPr lang="en-US" sz="2000" dirty="0">
                        <a:solidFill>
                          <a:schemeClr val="tx1"/>
                        </a:solidFill>
                        <a:ea typeface="Times New Roman" panose="02020603050405020304" pitchFamily="18" charset="0"/>
                      </a:endParaRPr>
                    </a:p>
                    <a:p>
                      <a:r>
                        <a:rPr lang="en-US" sz="2000" dirty="0">
                          <a:solidFill>
                            <a:schemeClr val="tx1"/>
                          </a:solidFill>
                          <a:ea typeface="MS Mincho" panose="02020609040205080304" pitchFamily="49" charset="-128"/>
                          <a:cs typeface="Times New Roman" panose="02020603050405020304" pitchFamily="18" charset="0"/>
                        </a:rPr>
                        <a:t> </a:t>
                      </a:r>
                      <a:endParaRPr lang="en-US" sz="2000" dirty="0">
                        <a:solidFill>
                          <a:schemeClr val="tx1"/>
                        </a:solidFill>
                        <a:ea typeface="Times New Roman" panose="02020603050405020304" pitchFamily="18" charset="0"/>
                      </a:endParaRPr>
                    </a:p>
                    <a:p>
                      <a:pPr marL="800100" lvl="1" indent="-458788">
                        <a:buFont typeface="Wingdings" panose="05000000000000000000" pitchFamily="2" charset="2"/>
                        <a:buChar char="v"/>
                        <a:tabLst>
                          <a:tab pos="457200" algn="l"/>
                        </a:tabLst>
                      </a:pPr>
                      <a:r>
                        <a:rPr lang="en-US" sz="2000" dirty="0">
                          <a:solidFill>
                            <a:schemeClr val="tx1"/>
                          </a:solidFill>
                          <a:ea typeface="MS Mincho" panose="02020609040205080304" pitchFamily="49" charset="-128"/>
                          <a:cs typeface="Times New Roman" panose="02020603050405020304" pitchFamily="18" charset="0"/>
                        </a:rPr>
                        <a:t>RV systolic pressure &amp; PA systolic pressure between 15 - 25 mmHg</a:t>
                      </a:r>
                    </a:p>
                    <a:p>
                      <a:pPr marL="800100" lvl="1" indent="-458788">
                        <a:buFont typeface="Wingdings" panose="05000000000000000000" pitchFamily="2" charset="2"/>
                        <a:buChar char="v"/>
                        <a:tabLst>
                          <a:tab pos="457200" algn="l"/>
                        </a:tabLst>
                      </a:pPr>
                      <a:r>
                        <a:rPr lang="en-US" sz="2000" dirty="0">
                          <a:solidFill>
                            <a:schemeClr val="tx1"/>
                          </a:solidFill>
                          <a:ea typeface="MS Mincho" panose="02020609040205080304" pitchFamily="49" charset="-128"/>
                          <a:cs typeface="Times New Roman" panose="02020603050405020304" pitchFamily="18" charset="0"/>
                        </a:rPr>
                        <a:t>LV systolic pressure &amp; AO systolic pressure &lt; 120 mmHg</a:t>
                      </a:r>
                      <a:endParaRPr lang="en-US" sz="2000" dirty="0">
                        <a:solidFill>
                          <a:schemeClr val="tx1"/>
                        </a:solidFill>
                        <a:ea typeface="Times New Roman" panose="02020603050405020304" pitchFamily="18" charset="0"/>
                      </a:endParaRPr>
                    </a:p>
                    <a:p>
                      <a:r>
                        <a:rPr lang="en-US" sz="2000" dirty="0">
                          <a:solidFill>
                            <a:schemeClr val="tx1"/>
                          </a:solidFill>
                          <a:ea typeface="MS Mincho" panose="02020609040205080304" pitchFamily="49" charset="-128"/>
                          <a:cs typeface="Times New Roman" panose="02020603050405020304" pitchFamily="18" charset="0"/>
                        </a:rPr>
                        <a:t> </a:t>
                      </a:r>
                      <a:endParaRPr lang="en-US" sz="2000" dirty="0">
                        <a:solidFill>
                          <a:schemeClr val="tx1"/>
                        </a:solidFill>
                        <a:ea typeface="Times New Roman" panose="02020603050405020304" pitchFamily="18" charset="0"/>
                      </a:endParaRPr>
                    </a:p>
                    <a:p>
                      <a:pPr marL="461963" indent="-350838">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ventricles contract</a:t>
                      </a:r>
                    </a:p>
                    <a:p>
                      <a:pPr marL="461963" indent="-350838">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upon receiving blood from the ventricles, great artery pressures rise &amp; ventricular pressures fall </a:t>
                      </a:r>
                      <a:r>
                        <a:rPr lang="en-US" sz="2000" dirty="0">
                          <a:solidFill>
                            <a:schemeClr val="tx1"/>
                          </a:solidFill>
                          <a:ea typeface="MS Mincho" panose="02020609040205080304" pitchFamily="49" charset="-128"/>
                          <a:cs typeface="Times New Roman" panose="02020603050405020304" pitchFamily="18" charset="0"/>
                          <a:sym typeface="Wingdings" panose="05000000000000000000" pitchFamily="2" charset="2"/>
                        </a:rPr>
                        <a:t></a:t>
                      </a:r>
                      <a:r>
                        <a:rPr lang="en-US" sz="2000" dirty="0">
                          <a:solidFill>
                            <a:schemeClr val="tx1"/>
                          </a:solidFill>
                          <a:ea typeface="MS Mincho" panose="02020609040205080304" pitchFamily="49" charset="-128"/>
                          <a:cs typeface="Times New Roman" panose="02020603050405020304" pitchFamily="18" charset="0"/>
                        </a:rPr>
                        <a:t> PV &amp; AOV close (2</a:t>
                      </a:r>
                      <a:r>
                        <a:rPr lang="en-US" sz="2000" baseline="30000" dirty="0">
                          <a:solidFill>
                            <a:schemeClr val="tx1"/>
                          </a:solidFill>
                          <a:ea typeface="MS Mincho" panose="02020609040205080304" pitchFamily="49" charset="-128"/>
                          <a:cs typeface="Times New Roman" panose="02020603050405020304" pitchFamily="18" charset="0"/>
                        </a:rPr>
                        <a:t>nd</a:t>
                      </a:r>
                      <a:r>
                        <a:rPr lang="en-US" sz="2000" dirty="0">
                          <a:solidFill>
                            <a:schemeClr val="tx1"/>
                          </a:solidFill>
                          <a:ea typeface="MS Mincho" panose="02020609040205080304" pitchFamily="49" charset="-128"/>
                          <a:cs typeface="Times New Roman" panose="02020603050405020304" pitchFamily="18" charset="0"/>
                        </a:rPr>
                        <a:t> heart sound)</a:t>
                      </a:r>
                      <a:endParaRPr lang="en-US" sz="2000" dirty="0">
                        <a:solidFill>
                          <a:schemeClr val="tx1"/>
                        </a:solidFill>
                        <a:effectLst/>
                        <a:ea typeface="Times New Roman" panose="02020603050405020304" pitchFamily="18" charset="0"/>
                      </a:endParaRPr>
                    </a:p>
                    <a:p>
                      <a:pPr marL="800100" lvl="1" indent="-342900">
                        <a:buFont typeface="Courier New" panose="02070309020205020404" pitchFamily="49" charset="0"/>
                        <a:buChar char="o"/>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tc>
                  <a:txBody>
                    <a:bodyPr/>
                    <a:lstStyle/>
                    <a:p>
                      <a:pPr marL="800100" lvl="1" indent="-342900">
                        <a:buFont typeface="Courier New" panose="02070309020205020404" pitchFamily="49" charset="0"/>
                        <a:buChar char="o"/>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sp>
        <p:nvSpPr>
          <p:cNvPr id="6" name="TextBox 5">
            <a:extLst>
              <a:ext uri="{FF2B5EF4-FFF2-40B4-BE49-F238E27FC236}">
                <a16:creationId xmlns:a16="http://schemas.microsoft.com/office/drawing/2014/main" id="{54073C1F-DDBB-462E-84AD-95A6C6BD3A68}"/>
              </a:ext>
            </a:extLst>
          </p:cNvPr>
          <p:cNvSpPr txBox="1"/>
          <p:nvPr/>
        </p:nvSpPr>
        <p:spPr>
          <a:xfrm>
            <a:off x="8468018" y="4994536"/>
            <a:ext cx="3723982"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Where does ventricular contraction begin?</a:t>
            </a:r>
            <a:endParaRPr lang="en-US" dirty="0">
              <a:solidFill>
                <a:srgbClr val="FF0000"/>
              </a:solidFill>
              <a:latin typeface="Gabriola" panose="04040605051002020D02" pitchFamily="82" charset="0"/>
            </a:endParaRPr>
          </a:p>
        </p:txBody>
      </p:sp>
      <p:pic>
        <p:nvPicPr>
          <p:cNvPr id="8" name="Picture 7">
            <a:extLst>
              <a:ext uri="{FF2B5EF4-FFF2-40B4-BE49-F238E27FC236}">
                <a16:creationId xmlns:a16="http://schemas.microsoft.com/office/drawing/2014/main" id="{F7D2782B-1D43-4F08-B10E-21559E3371B0}"/>
              </a:ext>
            </a:extLst>
          </p:cNvPr>
          <p:cNvPicPr>
            <a:picLocks noChangeAspect="1"/>
          </p:cNvPicPr>
          <p:nvPr/>
        </p:nvPicPr>
        <p:blipFill>
          <a:blip r:embed="rId2"/>
          <a:stretch>
            <a:fillRect/>
          </a:stretch>
        </p:blipFill>
        <p:spPr>
          <a:xfrm>
            <a:off x="8815473" y="1102945"/>
            <a:ext cx="3029072" cy="3564329"/>
          </a:xfrm>
          <a:prstGeom prst="rect">
            <a:avLst/>
          </a:prstGeom>
        </p:spPr>
      </p:pic>
    </p:spTree>
    <p:extLst>
      <p:ext uri="{BB962C8B-B14F-4D97-AF65-F5344CB8AC3E}">
        <p14:creationId xmlns:p14="http://schemas.microsoft.com/office/powerpoint/2010/main" val="2603351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050099-7F97-4CF8-A831-5F02370A98B8}"/>
              </a:ext>
            </a:extLst>
          </p:cNvPr>
          <p:cNvSpPr>
            <a:spLocks noGrp="1"/>
          </p:cNvSpPr>
          <p:nvPr>
            <p:ph type="sldNum" sz="quarter" idx="12"/>
          </p:nvPr>
        </p:nvSpPr>
        <p:spPr/>
        <p:txBody>
          <a:bodyPr/>
          <a:lstStyle/>
          <a:p>
            <a:fld id="{6D22F896-40B5-4ADD-8801-0D06FADFA095}" type="slidenum">
              <a:rPr lang="en-US" smtClean="0"/>
              <a:t>45</a:t>
            </a:fld>
            <a:endParaRPr lang="en-US" dirty="0"/>
          </a:p>
        </p:txBody>
      </p:sp>
      <p:sp>
        <p:nvSpPr>
          <p:cNvPr id="3" name="Rectangle 2">
            <a:extLst>
              <a:ext uri="{FF2B5EF4-FFF2-40B4-BE49-F238E27FC236}">
                <a16:creationId xmlns:a16="http://schemas.microsoft.com/office/drawing/2014/main" id="{CAF1487B-5916-4A52-8CD4-868CD3DA0225}"/>
              </a:ext>
            </a:extLst>
          </p:cNvPr>
          <p:cNvSpPr>
            <a:spLocks noChangeArrowheads="1"/>
          </p:cNvSpPr>
          <p:nvPr/>
        </p:nvSpPr>
        <p:spPr bwMode="auto">
          <a:xfrm>
            <a:off x="1500187" y="1543049"/>
            <a:ext cx="156849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7" name="Table 6">
            <a:extLst>
              <a:ext uri="{FF2B5EF4-FFF2-40B4-BE49-F238E27FC236}">
                <a16:creationId xmlns:a16="http://schemas.microsoft.com/office/drawing/2014/main" id="{78CC6AC0-B097-4A0A-8F72-116AB7062A19}"/>
              </a:ext>
            </a:extLst>
          </p:cNvPr>
          <p:cNvGraphicFramePr>
            <a:graphicFrameLocks noGrp="1"/>
          </p:cNvGraphicFramePr>
          <p:nvPr>
            <p:extLst>
              <p:ext uri="{D42A27DB-BD31-4B8C-83A1-F6EECF244321}">
                <p14:modId xmlns:p14="http://schemas.microsoft.com/office/powerpoint/2010/main" val="343985327"/>
              </p:ext>
            </p:extLst>
          </p:nvPr>
        </p:nvGraphicFramePr>
        <p:xfrm>
          <a:off x="1934339" y="577983"/>
          <a:ext cx="8323321" cy="4572000"/>
        </p:xfrm>
        <a:graphic>
          <a:graphicData uri="http://schemas.openxmlformats.org/drawingml/2006/table">
            <a:tbl>
              <a:tblPr firstRow="1" bandRow="1">
                <a:tableStyleId>{37CE84F3-28C3-443E-9E96-99CF82512B78}</a:tableStyleId>
              </a:tblPr>
              <a:tblGrid>
                <a:gridCol w="5066825">
                  <a:extLst>
                    <a:ext uri="{9D8B030D-6E8A-4147-A177-3AD203B41FA5}">
                      <a16:colId xmlns:a16="http://schemas.microsoft.com/office/drawing/2014/main" val="1306086594"/>
                    </a:ext>
                  </a:extLst>
                </a:gridCol>
                <a:gridCol w="3256496">
                  <a:extLst>
                    <a:ext uri="{9D8B030D-6E8A-4147-A177-3AD203B41FA5}">
                      <a16:colId xmlns:a16="http://schemas.microsoft.com/office/drawing/2014/main" val="1606869078"/>
                    </a:ext>
                  </a:extLst>
                </a:gridCol>
              </a:tblGrid>
              <a:tr h="29977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kern="1200" dirty="0">
                          <a:solidFill>
                            <a:srgbClr val="FF0000"/>
                          </a:solidFill>
                          <a:latin typeface="+mj-lt"/>
                          <a:ea typeface="MS Mincho" panose="02020609040205080304" pitchFamily="49" charset="-128"/>
                          <a:cs typeface="Times New Roman" panose="02020603050405020304" pitchFamily="18" charset="0"/>
                        </a:rPr>
                        <a:t>PRESSURE &amp; CARDIAC CYCLE (SL VALVES)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3250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sng" kern="1200" dirty="0">
                          <a:solidFill>
                            <a:schemeClr val="tx1"/>
                          </a:solidFill>
                          <a:latin typeface="+mj-lt"/>
                          <a:ea typeface="+mn-ea"/>
                          <a:cs typeface="+mn-cs"/>
                        </a:rPr>
                        <a:t>DIASTOLE: SL VALVES CLOSED</a:t>
                      </a:r>
                    </a:p>
                    <a:p>
                      <a:endParaRPr lang="en-US" sz="2000" u="sng" dirty="0">
                        <a:solidFill>
                          <a:schemeClr val="tx1"/>
                        </a:solidFill>
                        <a:ea typeface="MS Mincho" panose="02020609040205080304" pitchFamily="49" charset="-128"/>
                        <a:cs typeface="Times New Roman" panose="02020603050405020304" pitchFamily="18" charset="0"/>
                      </a:endParaRPr>
                    </a:p>
                    <a:p>
                      <a:pPr marL="461963" indent="-350838">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PV &amp; AOV are closed</a:t>
                      </a:r>
                    </a:p>
                    <a:p>
                      <a:pPr marL="461963" indent="-350838">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significant PG across closed PV &amp; AOV</a:t>
                      </a:r>
                      <a:endParaRPr lang="en-US" sz="2000" dirty="0">
                        <a:solidFill>
                          <a:schemeClr val="tx1"/>
                        </a:solidFill>
                        <a:ea typeface="Times New Roman" panose="02020603050405020304" pitchFamily="18" charset="0"/>
                      </a:endParaRPr>
                    </a:p>
                    <a:p>
                      <a:r>
                        <a:rPr lang="en-US" sz="2000" dirty="0">
                          <a:solidFill>
                            <a:schemeClr val="tx1"/>
                          </a:solidFill>
                          <a:ea typeface="MS Mincho" panose="02020609040205080304" pitchFamily="49" charset="-128"/>
                          <a:cs typeface="Times New Roman" panose="02020603050405020304" pitchFamily="18" charset="0"/>
                        </a:rPr>
                        <a:t> </a:t>
                      </a:r>
                      <a:endParaRPr lang="en-US" sz="2000" dirty="0">
                        <a:solidFill>
                          <a:schemeClr val="tx1"/>
                        </a:solidFill>
                        <a:ea typeface="Times New Roman" panose="02020603050405020304" pitchFamily="18" charset="0"/>
                      </a:endParaRPr>
                    </a:p>
                    <a:p>
                      <a:pPr marL="800100" lvl="1" indent="-458788">
                        <a:buFont typeface="Wingdings" panose="05000000000000000000" pitchFamily="2" charset="2"/>
                        <a:buChar char="v"/>
                        <a:tabLst>
                          <a:tab pos="457200" algn="l"/>
                        </a:tabLst>
                      </a:pPr>
                      <a:r>
                        <a:rPr lang="en-US" sz="2000" dirty="0">
                          <a:solidFill>
                            <a:schemeClr val="tx1"/>
                          </a:solidFill>
                          <a:ea typeface="MS Mincho" panose="02020609040205080304" pitchFamily="49" charset="-128"/>
                          <a:cs typeface="Times New Roman" panose="02020603050405020304" pitchFamily="18" charset="0"/>
                        </a:rPr>
                        <a:t>RV diastolic pressure 2 - 8 mmHg </a:t>
                      </a:r>
                    </a:p>
                    <a:p>
                      <a:pPr marL="800100" lvl="1" indent="-458788">
                        <a:buFont typeface="Wingdings" panose="05000000000000000000" pitchFamily="2" charset="2"/>
                        <a:buChar char="v"/>
                        <a:tabLst>
                          <a:tab pos="457200" algn="l"/>
                        </a:tabLst>
                      </a:pPr>
                      <a:r>
                        <a:rPr lang="en-US" sz="2000" dirty="0">
                          <a:solidFill>
                            <a:schemeClr val="tx1"/>
                          </a:solidFill>
                          <a:ea typeface="MS Mincho" panose="02020609040205080304" pitchFamily="49" charset="-128"/>
                          <a:cs typeface="Times New Roman" panose="02020603050405020304" pitchFamily="18" charset="0"/>
                        </a:rPr>
                        <a:t>PA diastolic pressure 4 - 12 mmHg</a:t>
                      </a:r>
                      <a:endParaRPr lang="en-US" sz="2000" dirty="0">
                        <a:solidFill>
                          <a:schemeClr val="tx1"/>
                        </a:solidFill>
                        <a:ea typeface="Times New Roman" panose="02020603050405020304" pitchFamily="18" charset="0"/>
                      </a:endParaRPr>
                    </a:p>
                    <a:p>
                      <a:pPr marL="800100" lvl="1" indent="-458788">
                        <a:buFont typeface="Wingdings" panose="05000000000000000000" pitchFamily="2" charset="2"/>
                        <a:buChar char="v"/>
                        <a:tabLst>
                          <a:tab pos="457200" algn="l"/>
                        </a:tabLst>
                      </a:pPr>
                      <a:endParaRPr lang="en-US" sz="2000" dirty="0">
                        <a:solidFill>
                          <a:schemeClr val="tx1"/>
                        </a:solidFill>
                        <a:ea typeface="MS Mincho" panose="02020609040205080304" pitchFamily="49" charset="-128"/>
                        <a:cs typeface="Times New Roman" panose="02020603050405020304" pitchFamily="18" charset="0"/>
                      </a:endParaRPr>
                    </a:p>
                    <a:p>
                      <a:pPr marL="800100" lvl="1" indent="-458788">
                        <a:buFont typeface="Wingdings" panose="05000000000000000000" pitchFamily="2" charset="2"/>
                        <a:buChar char="v"/>
                        <a:tabLst>
                          <a:tab pos="457200" algn="l"/>
                        </a:tabLst>
                      </a:pPr>
                      <a:r>
                        <a:rPr lang="en-US" sz="2000" dirty="0">
                          <a:solidFill>
                            <a:schemeClr val="tx1"/>
                          </a:solidFill>
                          <a:ea typeface="MS Mincho" panose="02020609040205080304" pitchFamily="49" charset="-128"/>
                          <a:cs typeface="Times New Roman" panose="02020603050405020304" pitchFamily="18" charset="0"/>
                        </a:rPr>
                        <a:t>LV diastolic pressure 3 - 12 mmHg </a:t>
                      </a:r>
                    </a:p>
                    <a:p>
                      <a:pPr marL="800100" lvl="1" indent="-458788">
                        <a:buFont typeface="Wingdings" panose="05000000000000000000" pitchFamily="2" charset="2"/>
                        <a:buChar char="v"/>
                        <a:tabLst>
                          <a:tab pos="457200" algn="l"/>
                        </a:tabLst>
                      </a:pPr>
                      <a:r>
                        <a:rPr lang="en-US" sz="2000" dirty="0">
                          <a:solidFill>
                            <a:schemeClr val="tx1"/>
                          </a:solidFill>
                          <a:ea typeface="MS Mincho" panose="02020609040205080304" pitchFamily="49" charset="-128"/>
                          <a:cs typeface="Times New Roman" panose="02020603050405020304" pitchFamily="18" charset="0"/>
                        </a:rPr>
                        <a:t>AO diastolic pressure &lt; 80 mmHg </a:t>
                      </a:r>
                    </a:p>
                    <a:p>
                      <a:pPr marL="800100" lvl="1" indent="-458788">
                        <a:buFont typeface="Wingdings" panose="05000000000000000000" pitchFamily="2" charset="2"/>
                        <a:buChar char="v"/>
                        <a:tabLst>
                          <a:tab pos="457200" algn="l"/>
                        </a:tabLst>
                      </a:pPr>
                      <a:endParaRPr lang="en-US" sz="2000" dirty="0">
                        <a:solidFill>
                          <a:schemeClr val="tx1"/>
                        </a:solidFill>
                        <a:ea typeface="MS Mincho" panose="02020609040205080304" pitchFamily="49" charset="-128"/>
                        <a:cs typeface="Times New Roman" panose="02020603050405020304" pitchFamily="18" charset="0"/>
                      </a:endParaRPr>
                    </a:p>
                    <a:p>
                      <a:pPr marL="461963" lvl="1" indent="-350838">
                        <a:buFont typeface="Arial" panose="020B0604020202020204" pitchFamily="34" charset="0"/>
                        <a:buChar char="•"/>
                        <a:tabLst>
                          <a:tab pos="457200" algn="l"/>
                        </a:tabLst>
                      </a:pPr>
                      <a:r>
                        <a:rPr lang="en-US" sz="2000" dirty="0">
                          <a:solidFill>
                            <a:schemeClr val="tx1"/>
                          </a:solidFill>
                          <a:ea typeface="MS Mincho" panose="02020609040205080304" pitchFamily="49" charset="-128"/>
                          <a:cs typeface="Times New Roman" panose="02020603050405020304" pitchFamily="18" charset="0"/>
                        </a:rPr>
                        <a:t>this PG prevents SL valves from opening</a:t>
                      </a:r>
                    </a:p>
                    <a:p>
                      <a:pPr marL="461963" lvl="1" indent="-350838">
                        <a:buFont typeface="Arial" panose="020B0604020202020204" pitchFamily="34" charset="0"/>
                        <a:buChar char="•"/>
                        <a:tabLst>
                          <a:tab pos="457200" algn="l"/>
                        </a:tabLst>
                      </a:pPr>
                      <a:endParaRPr lang="en-US" sz="200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FF0000"/>
                          </a:solidFill>
                          <a:latin typeface="+mj-lt"/>
                        </a:rPr>
                        <a:t> </a:t>
                      </a: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graphicFrame>
        <p:nvGraphicFramePr>
          <p:cNvPr id="4" name="Object 3">
            <a:extLst>
              <a:ext uri="{FF2B5EF4-FFF2-40B4-BE49-F238E27FC236}">
                <a16:creationId xmlns:a16="http://schemas.microsoft.com/office/drawing/2014/main" id="{95EE54A5-C32E-4905-8D29-53AC47CCEA0D}"/>
              </a:ext>
            </a:extLst>
          </p:cNvPr>
          <p:cNvGraphicFramePr>
            <a:graphicFrameLocks noChangeAspect="1"/>
          </p:cNvGraphicFramePr>
          <p:nvPr>
            <p:extLst>
              <p:ext uri="{D42A27DB-BD31-4B8C-83A1-F6EECF244321}">
                <p14:modId xmlns:p14="http://schemas.microsoft.com/office/powerpoint/2010/main" val="658582393"/>
              </p:ext>
            </p:extLst>
          </p:nvPr>
        </p:nvGraphicFramePr>
        <p:xfrm>
          <a:off x="7201284" y="1316351"/>
          <a:ext cx="2895104" cy="3243785"/>
        </p:xfrm>
        <a:graphic>
          <a:graphicData uri="http://schemas.openxmlformats.org/presentationml/2006/ole">
            <mc:AlternateContent xmlns:mc="http://schemas.openxmlformats.org/markup-compatibility/2006">
              <mc:Choice xmlns:v="urn:schemas-microsoft-com:vml" Requires="v">
                <p:oleObj name="Bitmap Image" r:id="rId2" imgW="2809524" imgH="3134162" progId="Paint.Picture">
                  <p:embed/>
                </p:oleObj>
              </mc:Choice>
              <mc:Fallback>
                <p:oleObj name="Bitmap Image" r:id="rId2" imgW="2809524" imgH="3134162" progId="Paint.Picture">
                  <p:embed/>
                  <p:pic>
                    <p:nvPicPr>
                      <p:cNvPr id="4" name="Object 3">
                        <a:extLst>
                          <a:ext uri="{FF2B5EF4-FFF2-40B4-BE49-F238E27FC236}">
                            <a16:creationId xmlns:a16="http://schemas.microsoft.com/office/drawing/2014/main" id="{95EE54A5-C32E-4905-8D29-53AC47CCE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1284" y="1316351"/>
                        <a:ext cx="2895104" cy="3243785"/>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9C4691BF-83EC-448F-8FF4-C5D8941F1DE8}"/>
              </a:ext>
            </a:extLst>
          </p:cNvPr>
          <p:cNvSpPr txBox="1"/>
          <p:nvPr/>
        </p:nvSpPr>
        <p:spPr>
          <a:xfrm>
            <a:off x="6675582" y="5278914"/>
            <a:ext cx="3946508"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is the PG across the AOV during diastole?</a:t>
            </a:r>
            <a:endParaRPr lang="en-US" dirty="0">
              <a:solidFill>
                <a:srgbClr val="FF0000"/>
              </a:solidFill>
              <a:latin typeface="Gabriola" panose="04040605051002020D02" pitchFamily="82" charset="0"/>
            </a:endParaRPr>
          </a:p>
        </p:txBody>
      </p:sp>
    </p:spTree>
    <p:extLst>
      <p:ext uri="{BB962C8B-B14F-4D97-AF65-F5344CB8AC3E}">
        <p14:creationId xmlns:p14="http://schemas.microsoft.com/office/powerpoint/2010/main" val="2168445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BFBEEE-1DD0-407D-837C-98697247DD9F}"/>
              </a:ext>
            </a:extLst>
          </p:cNvPr>
          <p:cNvSpPr>
            <a:spLocks noGrp="1"/>
          </p:cNvSpPr>
          <p:nvPr>
            <p:ph type="sldNum" sz="quarter" idx="12"/>
          </p:nvPr>
        </p:nvSpPr>
        <p:spPr/>
        <p:txBody>
          <a:bodyPr/>
          <a:lstStyle/>
          <a:p>
            <a:fld id="{6D22F896-40B5-4ADD-8801-0D06FADFA095}" type="slidenum">
              <a:rPr lang="en-US" smtClean="0"/>
              <a:t>46</a:t>
            </a:fld>
            <a:endParaRPr lang="en-US" dirty="0"/>
          </a:p>
        </p:txBody>
      </p:sp>
      <p:graphicFrame>
        <p:nvGraphicFramePr>
          <p:cNvPr id="5" name="Table 4">
            <a:extLst>
              <a:ext uri="{FF2B5EF4-FFF2-40B4-BE49-F238E27FC236}">
                <a16:creationId xmlns:a16="http://schemas.microsoft.com/office/drawing/2014/main" id="{FAA86473-1AD6-4A51-9DA8-4206E5C0D564}"/>
              </a:ext>
            </a:extLst>
          </p:cNvPr>
          <p:cNvGraphicFramePr>
            <a:graphicFrameLocks noGrp="1"/>
          </p:cNvGraphicFramePr>
          <p:nvPr>
            <p:extLst>
              <p:ext uri="{D42A27DB-BD31-4B8C-83A1-F6EECF244321}">
                <p14:modId xmlns:p14="http://schemas.microsoft.com/office/powerpoint/2010/main" val="445217681"/>
              </p:ext>
            </p:extLst>
          </p:nvPr>
        </p:nvGraphicFramePr>
        <p:xfrm>
          <a:off x="1668638" y="420866"/>
          <a:ext cx="8854724" cy="4533900"/>
        </p:xfrm>
        <a:graphic>
          <a:graphicData uri="http://schemas.openxmlformats.org/drawingml/2006/table">
            <a:tbl>
              <a:tblPr firstRow="1" bandRow="1">
                <a:tableStyleId>{37CE84F3-28C3-443E-9E96-99CF82512B78}</a:tableStyleId>
              </a:tblPr>
              <a:tblGrid>
                <a:gridCol w="4090452">
                  <a:extLst>
                    <a:ext uri="{9D8B030D-6E8A-4147-A177-3AD203B41FA5}">
                      <a16:colId xmlns:a16="http://schemas.microsoft.com/office/drawing/2014/main" val="1306086594"/>
                    </a:ext>
                  </a:extLst>
                </a:gridCol>
                <a:gridCol w="4764272">
                  <a:extLst>
                    <a:ext uri="{9D8B030D-6E8A-4147-A177-3AD203B41FA5}">
                      <a16:colId xmlns:a16="http://schemas.microsoft.com/office/drawing/2014/main" val="1496100225"/>
                    </a:ext>
                  </a:extLst>
                </a:gridCol>
              </a:tblGrid>
              <a:tr h="410310">
                <a:tc gridSpan="2">
                  <a:txBody>
                    <a:bodyPr/>
                    <a:lstStyle/>
                    <a:p>
                      <a:pPr algn="ctr"/>
                      <a:r>
                        <a:rPr lang="en-US" sz="2400" b="0" dirty="0">
                          <a:solidFill>
                            <a:srgbClr val="FF0000"/>
                          </a:solidFill>
                        </a:rPr>
                        <a:t> </a:t>
                      </a:r>
                      <a:r>
                        <a:rPr lang="en-US" sz="2400" b="0" dirty="0">
                          <a:solidFill>
                            <a:srgbClr val="FF0000"/>
                          </a:solidFill>
                          <a:latin typeface="+mj-lt"/>
                        </a:rPr>
                        <a:t>CARDIAC FUNCTION</a:t>
                      </a:r>
                      <a:endParaRPr lang="en-US" sz="2400" b="0" u="sng" dirty="0">
                        <a:solidFill>
                          <a:srgbClr val="FF0000"/>
                        </a:solidFill>
                        <a:latin typeface="+mj-l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sz="3200" b="0" u="sng" dirty="0">
                        <a:solidFill>
                          <a:srgbClr val="FF0000"/>
                        </a:solidFill>
                        <a:latin typeface="+mj-lt"/>
                      </a:endParaRPr>
                    </a:p>
                  </a:txBody>
                  <a:tcPr>
                    <a:solidFill>
                      <a:schemeClr val="tx2">
                        <a:lumMod val="20000"/>
                        <a:lumOff val="80000"/>
                      </a:schemeClr>
                    </a:solidFill>
                  </a:tcPr>
                </a:tc>
                <a:extLst>
                  <a:ext uri="{0D108BD9-81ED-4DB2-BD59-A6C34878D82A}">
                    <a16:rowId xmlns:a16="http://schemas.microsoft.com/office/drawing/2014/main" val="2266222648"/>
                  </a:ext>
                </a:extLst>
              </a:tr>
              <a:tr h="1415568">
                <a:tc gridSpan="2">
                  <a:txBody>
                    <a:bodyPr/>
                    <a:lstStyle/>
                    <a:p>
                      <a:pPr marL="457200" marR="0" indent="-342900">
                        <a:spcBef>
                          <a:spcPts val="0"/>
                        </a:spcBef>
                        <a:spcAft>
                          <a:spcPts val="0"/>
                        </a:spcAft>
                      </a:pPr>
                      <a:r>
                        <a:rPr lang="en-US" sz="2400" b="0" u="sng" dirty="0">
                          <a:solidFill>
                            <a:schemeClr val="bg1"/>
                          </a:solidFill>
                          <a:latin typeface="+mj-lt"/>
                          <a:ea typeface="MS Mincho" panose="02020609040205080304" pitchFamily="49" charset="-128"/>
                          <a:cs typeface="Times New Roman" panose="02020603050405020304" pitchFamily="18" charset="0"/>
                        </a:rPr>
                        <a:t>HEART’S JOB</a:t>
                      </a:r>
                      <a:endParaRPr lang="en-US" sz="2000" b="0" u="sng" dirty="0">
                        <a:solidFill>
                          <a:schemeClr val="bg1"/>
                        </a:solidFill>
                        <a:latin typeface="+mj-lt"/>
                        <a:ea typeface="MS Mincho" panose="02020609040205080304" pitchFamily="49" charset="-128"/>
                        <a:cs typeface="Times New Roman" panose="02020603050405020304" pitchFamily="18" charset="0"/>
                      </a:endParaRPr>
                    </a:p>
                    <a:p>
                      <a:pPr marL="457200" lvl="1" indent="-342900">
                        <a:lnSpc>
                          <a:spcPct val="150000"/>
                        </a:lnSpc>
                        <a:buFont typeface="Arial" panose="020B0604020202020204" pitchFamily="34" charset="0"/>
                        <a:buChar char="•"/>
                      </a:pPr>
                      <a:endParaRPr lang="en-US" sz="900" dirty="0">
                        <a:solidFill>
                          <a:schemeClr val="bg1"/>
                        </a:solidFill>
                        <a:ea typeface="MS Mincho" panose="02020609040205080304" pitchFamily="49" charset="-128"/>
                        <a:cs typeface="Times New Roman" panose="02020603050405020304" pitchFamily="18" charset="0"/>
                      </a:endParaRPr>
                    </a:p>
                    <a:p>
                      <a:pPr marL="457200" lvl="1" indent="-342900">
                        <a:lnSpc>
                          <a:spcPct val="100000"/>
                        </a:lnSpc>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SUPPLY = DEMAND</a:t>
                      </a:r>
                    </a:p>
                    <a:p>
                      <a:pPr marL="457200" lvl="1" indent="-342900">
                        <a:lnSpc>
                          <a:spcPct val="100000"/>
                        </a:lnSpc>
                        <a:buFont typeface="Arial" panose="020B0604020202020204" pitchFamily="34" charset="0"/>
                        <a:buChar char="•"/>
                      </a:pPr>
                      <a:r>
                        <a:rPr lang="en-US" sz="2000" dirty="0">
                          <a:solidFill>
                            <a:schemeClr val="bg1"/>
                          </a:solidFill>
                          <a:ea typeface="Times New Roman" panose="02020603050405020304" pitchFamily="18" charset="0"/>
                          <a:cs typeface="Times New Roman" panose="02020603050405020304" pitchFamily="18" charset="0"/>
                        </a:rPr>
                        <a:t>dependent upon cardiac function</a:t>
                      </a:r>
                      <a:endParaRPr lang="en-US" sz="2000" dirty="0">
                        <a:solidFill>
                          <a:schemeClr val="bg1"/>
                        </a:solidFill>
                        <a:ea typeface="Times New Roman" panose="02020603050405020304" pitchFamily="18" charset="0"/>
                      </a:endParaRPr>
                    </a:p>
                    <a:p>
                      <a:pPr marL="1200150" lvl="1" indent="-285750">
                        <a:buFont typeface="Arial" panose="020B0604020202020204" pitchFamily="34" charset="0"/>
                        <a:buChar char="•"/>
                      </a:pPr>
                      <a:endParaRPr lang="en-US" sz="2000" dirty="0">
                        <a:solidFill>
                          <a:schemeClr val="bg1"/>
                        </a:solidFill>
                        <a:ea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tc hMerge="1">
                  <a:txBody>
                    <a:bodyPr/>
                    <a:lstStyle/>
                    <a:p>
                      <a:pPr marL="457200" lvl="1" indent="-342900">
                        <a:lnSpc>
                          <a:spcPct val="100000"/>
                        </a:lnSpc>
                        <a:buFont typeface="Arial" panose="020B0604020202020204" pitchFamily="34" charset="0"/>
                        <a:buChar char="•"/>
                      </a:pPr>
                      <a:endParaRPr lang="en-US" sz="2000" dirty="0">
                        <a:solidFill>
                          <a:schemeClr val="tx1"/>
                        </a:solidFill>
                        <a:ea typeface="MS Mincho" panose="02020609040205080304" pitchFamily="49" charset="-128"/>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56073998"/>
                  </a:ext>
                </a:extLst>
              </a:tr>
              <a:tr h="2024992">
                <a:tc>
                  <a:txBody>
                    <a:bodyPr/>
                    <a:lstStyle/>
                    <a:p>
                      <a:pPr>
                        <a:tabLst>
                          <a:tab pos="2686050" algn="l"/>
                        </a:tabLst>
                      </a:pPr>
                      <a:r>
                        <a:rPr lang="en-US" sz="2400" u="sng" dirty="0">
                          <a:solidFill>
                            <a:schemeClr val="tx1"/>
                          </a:solidFill>
                          <a:latin typeface="+mj-lt"/>
                          <a:ea typeface="MS Mincho" panose="02020609040205080304" pitchFamily="49" charset="-128"/>
                          <a:cs typeface="Times New Roman" panose="02020603050405020304" pitchFamily="18" charset="0"/>
                        </a:rPr>
                        <a:t>SYSTOLIC FUNCTION </a:t>
                      </a:r>
                      <a:endParaRPr lang="en-US" sz="2400" dirty="0">
                        <a:solidFill>
                          <a:schemeClr val="tx1"/>
                        </a:solidFill>
                        <a:latin typeface="+mj-lt"/>
                        <a:ea typeface="MS Mincho" panose="02020609040205080304" pitchFamily="49" charset="-128"/>
                        <a:cs typeface="Times New Roman" panose="02020603050405020304" pitchFamily="18" charset="0"/>
                      </a:endParaRPr>
                    </a:p>
                    <a:p>
                      <a:pPr marL="457200" lvl="1" indent="-342900">
                        <a:lnSpc>
                          <a:spcPct val="150000"/>
                        </a:lnSpc>
                        <a:buFont typeface="Arial" panose="020B0604020202020204" pitchFamily="34" charset="0"/>
                        <a:buChar char="•"/>
                      </a:pPr>
                      <a:endParaRPr lang="en-US" sz="1400" dirty="0">
                        <a:solidFill>
                          <a:schemeClr val="tx1"/>
                        </a:solidFill>
                        <a:ea typeface="MS Mincho" panose="02020609040205080304" pitchFamily="49" charset="-128"/>
                        <a:cs typeface="Times New Roman" panose="02020603050405020304" pitchFamily="18" charset="0"/>
                      </a:endParaRPr>
                    </a:p>
                    <a:p>
                      <a:pPr marL="457200" lvl="1"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ventricles ability to eject blood </a:t>
                      </a:r>
                    </a:p>
                    <a:p>
                      <a:pPr marL="457200" lvl="1"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 heart disease  </a:t>
                      </a:r>
                    </a:p>
                    <a:p>
                      <a:pPr marL="457200" lvl="1"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 symptoms </a:t>
                      </a:r>
                      <a:endParaRPr lang="en-US" sz="2400" u="sng" dirty="0">
                        <a:solidFill>
                          <a:schemeClr val="tx1"/>
                        </a:solidFill>
                        <a:latin typeface="+mj-lt"/>
                        <a:ea typeface="MS Mincho" panose="02020609040205080304" pitchFamily="49" charset="-128"/>
                        <a:cs typeface="Times New Roman" panose="02020603050405020304" pitchFamily="18" charset="0"/>
                      </a:endParaRPr>
                    </a:p>
                    <a:p>
                      <a:pPr marL="1200150" lvl="1" indent="-285750">
                        <a:buFont typeface="Arial" panose="020B0604020202020204" pitchFamily="34" charset="0"/>
                        <a:buChar char="•"/>
                      </a:pPr>
                      <a:endParaRPr lang="en-US" sz="2000" dirty="0">
                        <a:solidFill>
                          <a:schemeClr val="bg1"/>
                        </a:solidFill>
                        <a:ea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tc>
                  <a:txBody>
                    <a:bodyPr/>
                    <a:lstStyle/>
                    <a:p>
                      <a:pPr marL="0" marR="0" indent="0">
                        <a:spcBef>
                          <a:spcPts val="0"/>
                        </a:spcBef>
                        <a:spcAft>
                          <a:spcPts val="0"/>
                        </a:spcAft>
                        <a:buFont typeface="Arial" panose="020B0604020202020204" pitchFamily="34" charset="0"/>
                        <a:buNone/>
                      </a:pPr>
                      <a:r>
                        <a:rPr lang="en-US" sz="2400" u="sng" dirty="0">
                          <a:solidFill>
                            <a:schemeClr val="tx1"/>
                          </a:solidFill>
                          <a:latin typeface="+mj-lt"/>
                          <a:ea typeface="MS Mincho" panose="02020609040205080304" pitchFamily="49" charset="-128"/>
                          <a:cs typeface="Times New Roman" panose="02020603050405020304" pitchFamily="18" charset="0"/>
                        </a:rPr>
                        <a:t>D</a:t>
                      </a:r>
                      <a:r>
                        <a:rPr lang="en-US" sz="2400" u="sng" dirty="0">
                          <a:solidFill>
                            <a:schemeClr val="tx1"/>
                          </a:solidFill>
                          <a:latin typeface="+mj-lt"/>
                          <a:ea typeface="MS Mincho" panose="02020609040205080304" pitchFamily="49" charset="-128"/>
                        </a:rPr>
                        <a:t>IASTOLIC FUNCTION </a:t>
                      </a:r>
                    </a:p>
                    <a:p>
                      <a:pPr marL="342900" marR="0" indent="-342900">
                        <a:spcBef>
                          <a:spcPts val="0"/>
                        </a:spcBef>
                        <a:spcAft>
                          <a:spcPts val="0"/>
                        </a:spcAft>
                        <a:buFont typeface="Arial" panose="020B0604020202020204" pitchFamily="34" charset="0"/>
                        <a:buChar char="•"/>
                      </a:pPr>
                      <a:endParaRPr lang="en-US" sz="1400" dirty="0">
                        <a:solidFill>
                          <a:schemeClr val="tx1"/>
                        </a:solidFill>
                        <a:ea typeface="MS Mincho" panose="02020609040205080304" pitchFamily="49" charset="-128"/>
                      </a:endParaRPr>
                    </a:p>
                    <a:p>
                      <a:pPr marL="342900" lvl="1"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rPr>
                        <a:t>ventricles ability to relax &amp; fill </a:t>
                      </a:r>
                    </a:p>
                    <a:p>
                      <a:pPr marL="342900" lvl="1"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rPr>
                        <a:t>? ventricular EDP normal or increased</a:t>
                      </a:r>
                    </a:p>
                    <a:p>
                      <a:pPr marL="342900" lvl="1"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rPr>
                        <a:t>diastolic dysfunction</a:t>
                      </a:r>
                    </a:p>
                    <a:p>
                      <a:pPr marL="342900" lvl="1"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rPr>
                        <a:t>? heart disease </a:t>
                      </a:r>
                    </a:p>
                    <a:p>
                      <a:pPr marL="342900" lvl="1"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rPr>
                        <a:t>? symptoms </a:t>
                      </a:r>
                      <a:r>
                        <a:rPr lang="en-US" sz="2000" dirty="0">
                          <a:solidFill>
                            <a:schemeClr val="tx1"/>
                          </a:solidFill>
                          <a:ea typeface="MS Mincho" panose="02020609040205080304" pitchFamily="49" charset="-128"/>
                          <a:cs typeface="Times New Roman" panose="02020603050405020304" pitchFamily="18" charset="0"/>
                        </a:rPr>
                        <a:t> </a:t>
                      </a:r>
                    </a:p>
                    <a:p>
                      <a:pPr marL="342900" lvl="1" indent="-342900">
                        <a:buFont typeface="Arial" panose="020B0604020202020204" pitchFamily="34" charset="0"/>
                        <a:buChar char="•"/>
                      </a:pPr>
                      <a:endParaRPr lang="en-US" sz="2000" dirty="0">
                        <a:solidFill>
                          <a:schemeClr val="bg1"/>
                        </a:solidFill>
                        <a:ea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57143154"/>
                  </a:ext>
                </a:extLst>
              </a:tr>
            </a:tbl>
          </a:graphicData>
        </a:graphic>
      </p:graphicFrame>
      <p:sp>
        <p:nvSpPr>
          <p:cNvPr id="4" name="TextBox 3">
            <a:extLst>
              <a:ext uri="{FF2B5EF4-FFF2-40B4-BE49-F238E27FC236}">
                <a16:creationId xmlns:a16="http://schemas.microsoft.com/office/drawing/2014/main" id="{7A405DD5-4B45-4FC0-8EF8-069DEBBC120D}"/>
              </a:ext>
            </a:extLst>
          </p:cNvPr>
          <p:cNvSpPr txBox="1"/>
          <p:nvPr/>
        </p:nvSpPr>
        <p:spPr>
          <a:xfrm>
            <a:off x="1668638" y="5057864"/>
            <a:ext cx="2204100" cy="1015663"/>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determines overall </a:t>
            </a:r>
          </a:p>
          <a:p>
            <a:pPr algn="ctr"/>
            <a:r>
              <a:rPr lang="en-US" sz="2000" dirty="0">
                <a:solidFill>
                  <a:srgbClr val="FF0000"/>
                </a:solidFill>
                <a:latin typeface="Gabriola" panose="04040605051002020D02" pitchFamily="82" charset="0"/>
              </a:rPr>
              <a:t>cardiac function?</a:t>
            </a:r>
          </a:p>
        </p:txBody>
      </p:sp>
      <p:sp>
        <p:nvSpPr>
          <p:cNvPr id="6" name="TextBox 5">
            <a:extLst>
              <a:ext uri="{FF2B5EF4-FFF2-40B4-BE49-F238E27FC236}">
                <a16:creationId xmlns:a16="http://schemas.microsoft.com/office/drawing/2014/main" id="{7393F5BD-1C72-445B-A395-7324ADC2472B}"/>
              </a:ext>
            </a:extLst>
          </p:cNvPr>
          <p:cNvSpPr txBox="1"/>
          <p:nvPr/>
        </p:nvSpPr>
        <p:spPr>
          <a:xfrm>
            <a:off x="8047570" y="5057864"/>
            <a:ext cx="2508900" cy="1015663"/>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Can diastolic dysfunction </a:t>
            </a:r>
          </a:p>
          <a:p>
            <a:pPr algn="ctr"/>
            <a:r>
              <a:rPr lang="en-US" sz="2000" dirty="0">
                <a:solidFill>
                  <a:srgbClr val="FF0000"/>
                </a:solidFill>
                <a:latin typeface="Gabriola" panose="04040605051002020D02" pitchFamily="82" charset="0"/>
              </a:rPr>
              <a:t>precede systolic dysfunction?</a:t>
            </a:r>
          </a:p>
        </p:txBody>
      </p:sp>
    </p:spTree>
    <p:extLst>
      <p:ext uri="{BB962C8B-B14F-4D97-AF65-F5344CB8AC3E}">
        <p14:creationId xmlns:p14="http://schemas.microsoft.com/office/powerpoint/2010/main" val="3244501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E5B66-49B1-40BF-891A-FC13960BD6F1}"/>
              </a:ext>
            </a:extLst>
          </p:cNvPr>
          <p:cNvSpPr>
            <a:spLocks noGrp="1"/>
          </p:cNvSpPr>
          <p:nvPr>
            <p:ph type="sldNum" sz="quarter" idx="12"/>
          </p:nvPr>
        </p:nvSpPr>
        <p:spPr/>
        <p:txBody>
          <a:bodyPr/>
          <a:lstStyle/>
          <a:p>
            <a:fld id="{6D22F896-40B5-4ADD-8801-0D06FADFA095}" type="slidenum">
              <a:rPr lang="en-US" smtClean="0"/>
              <a:t>47</a:t>
            </a:fld>
            <a:endParaRPr lang="en-US" dirty="0"/>
          </a:p>
        </p:txBody>
      </p:sp>
      <p:graphicFrame>
        <p:nvGraphicFramePr>
          <p:cNvPr id="5" name="Table 4">
            <a:extLst>
              <a:ext uri="{FF2B5EF4-FFF2-40B4-BE49-F238E27FC236}">
                <a16:creationId xmlns:a16="http://schemas.microsoft.com/office/drawing/2014/main" id="{88981F1E-F30F-4714-A875-FC1ACBD99B0A}"/>
              </a:ext>
            </a:extLst>
          </p:cNvPr>
          <p:cNvGraphicFramePr>
            <a:graphicFrameLocks noGrp="1"/>
          </p:cNvGraphicFramePr>
          <p:nvPr>
            <p:extLst>
              <p:ext uri="{D42A27DB-BD31-4B8C-83A1-F6EECF244321}">
                <p14:modId xmlns:p14="http://schemas.microsoft.com/office/powerpoint/2010/main" val="3176693826"/>
              </p:ext>
            </p:extLst>
          </p:nvPr>
        </p:nvGraphicFramePr>
        <p:xfrm>
          <a:off x="0" y="197873"/>
          <a:ext cx="12192000" cy="5090160"/>
        </p:xfrm>
        <a:graphic>
          <a:graphicData uri="http://schemas.openxmlformats.org/drawingml/2006/table">
            <a:tbl>
              <a:tblPr firstRow="1" bandRow="1">
                <a:tableStyleId>{37CE84F3-28C3-443E-9E96-99CF82512B78}</a:tableStyleId>
              </a:tblPr>
              <a:tblGrid>
                <a:gridCol w="3780148">
                  <a:extLst>
                    <a:ext uri="{9D8B030D-6E8A-4147-A177-3AD203B41FA5}">
                      <a16:colId xmlns:a16="http://schemas.microsoft.com/office/drawing/2014/main" val="1306086594"/>
                    </a:ext>
                  </a:extLst>
                </a:gridCol>
                <a:gridCol w="8411852">
                  <a:extLst>
                    <a:ext uri="{9D8B030D-6E8A-4147-A177-3AD203B41FA5}">
                      <a16:colId xmlns:a16="http://schemas.microsoft.com/office/drawing/2014/main" val="1758988400"/>
                    </a:ext>
                  </a:extLst>
                </a:gridCol>
              </a:tblGrid>
              <a:tr h="350967">
                <a:tc gridSpan="2">
                  <a:txBody>
                    <a:bodyPr/>
                    <a:lstStyle/>
                    <a:p>
                      <a:pPr algn="ctr"/>
                      <a:r>
                        <a:rPr lang="en-US" sz="2400" b="0" dirty="0">
                          <a:solidFill>
                            <a:srgbClr val="FF0000"/>
                          </a:solidFill>
                        </a:rPr>
                        <a:t> </a:t>
                      </a:r>
                      <a:r>
                        <a:rPr lang="en-US" sz="2400" b="0" dirty="0">
                          <a:solidFill>
                            <a:srgbClr val="FF0000"/>
                          </a:solidFill>
                          <a:latin typeface="+mj-lt"/>
                        </a:rPr>
                        <a:t>CARDIAC FUNCTION</a:t>
                      </a:r>
                      <a:endParaRPr lang="en-US" sz="2400" b="0" u="sng" dirty="0">
                        <a:solidFill>
                          <a:srgbClr val="FF0000"/>
                        </a:solidFill>
                        <a:latin typeface="+mj-l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extLst>
                  <a:ext uri="{0D108BD9-81ED-4DB2-BD59-A6C34878D82A}">
                    <a16:rowId xmlns:a16="http://schemas.microsoft.com/office/drawing/2014/main" val="2266222648"/>
                  </a:ext>
                </a:extLst>
              </a:tr>
              <a:tr h="1748589">
                <a:tc gridSpan="2">
                  <a:txBody>
                    <a:bodyPr/>
                    <a:lstStyle/>
                    <a:p>
                      <a:pPr marL="114300" lvl="1" indent="0">
                        <a:buFont typeface="Arial" panose="020B0604020202020204" pitchFamily="34" charset="0"/>
                        <a:buNone/>
                      </a:pPr>
                      <a:r>
                        <a:rPr lang="en-US" sz="2400" u="sng" dirty="0">
                          <a:solidFill>
                            <a:schemeClr val="tx1"/>
                          </a:solidFill>
                          <a:latin typeface="+mj-lt"/>
                          <a:ea typeface="MS Mincho" panose="02020609040205080304" pitchFamily="49" charset="-128"/>
                          <a:cs typeface="Times New Roman" panose="02020603050405020304" pitchFamily="18" charset="0"/>
                        </a:rPr>
                        <a:t>CONTRACTILITY</a:t>
                      </a:r>
                    </a:p>
                    <a:p>
                      <a:pPr marL="114300" lvl="1" indent="0">
                        <a:buFont typeface="Arial" panose="020B0604020202020204" pitchFamily="34" charset="0"/>
                        <a:buNone/>
                      </a:pPr>
                      <a:endParaRPr lang="en-US" sz="2400" u="none" dirty="0">
                        <a:solidFill>
                          <a:schemeClr val="tx1"/>
                        </a:solidFill>
                        <a:latin typeface="+mn-lt"/>
                        <a:ea typeface="MS Mincho" panose="02020609040205080304" pitchFamily="49" charset="-128"/>
                        <a:cs typeface="Times New Roman" panose="02020603050405020304" pitchFamily="18" charset="0"/>
                      </a:endParaRPr>
                    </a:p>
                    <a:p>
                      <a:pPr marL="403225" lvl="1" indent="-288925">
                        <a:buFont typeface="Arial" panose="020B0604020202020204" pitchFamily="34" charset="0"/>
                        <a:buChar char="•"/>
                      </a:pPr>
                      <a:r>
                        <a:rPr lang="en-US" sz="2000" u="none" dirty="0">
                          <a:solidFill>
                            <a:schemeClr val="tx1"/>
                          </a:solidFill>
                          <a:latin typeface="+mn-lt"/>
                          <a:ea typeface="MS Mincho" panose="02020609040205080304" pitchFamily="49" charset="-128"/>
                          <a:cs typeface="Times New Roman" panose="02020603050405020304" pitchFamily="18" charset="0"/>
                        </a:rPr>
                        <a:t>wall thickening &amp; wall motion</a:t>
                      </a:r>
                    </a:p>
                    <a:p>
                      <a:pPr marL="403225" lvl="1" indent="-287338">
                        <a:buFont typeface="Arial" panose="020B0604020202020204" pitchFamily="34" charset="0"/>
                        <a:buChar char="•"/>
                      </a:pPr>
                      <a:r>
                        <a:rPr lang="en-US" sz="2000" dirty="0">
                          <a:solidFill>
                            <a:schemeClr val="tx1"/>
                          </a:solidFill>
                        </a:rPr>
                        <a:t>normal, viable LV walls concentrically thicken &amp; contract ~ 30% </a:t>
                      </a:r>
                      <a:r>
                        <a:rPr lang="en-US" sz="2000" dirty="0">
                          <a:solidFill>
                            <a:schemeClr val="tx1"/>
                          </a:solidFill>
                          <a:sym typeface="Wingdings" panose="05000000000000000000" pitchFamily="2" charset="2"/>
                        </a:rPr>
                        <a:t> center (</a:t>
                      </a:r>
                      <a:r>
                        <a:rPr lang="en-US" sz="2000" i="1" dirty="0">
                          <a:solidFill>
                            <a:schemeClr val="tx1"/>
                          </a:solidFill>
                          <a:sym typeface="Wingdings" panose="05000000000000000000" pitchFamily="2" charset="2"/>
                        </a:rPr>
                        <a:t>systole</a:t>
                      </a:r>
                      <a:r>
                        <a:rPr lang="en-US" sz="2000" dirty="0">
                          <a:solidFill>
                            <a:schemeClr val="tx1"/>
                          </a:solidFill>
                          <a:sym typeface="Wingdings" panose="05000000000000000000" pitchFamily="2" charset="2"/>
                        </a:rPr>
                        <a:t>)  </a:t>
                      </a:r>
                    </a:p>
                    <a:p>
                      <a:pPr marL="403225" lvl="1" indent="-287338">
                        <a:buFont typeface="Arial" panose="020B0604020202020204" pitchFamily="34" charset="0"/>
                        <a:buChar char="•"/>
                      </a:pPr>
                      <a:r>
                        <a:rPr lang="en-US" sz="2000" dirty="0">
                          <a:solidFill>
                            <a:schemeClr val="tx1"/>
                          </a:solidFill>
                          <a:sym typeface="Wingdings" panose="05000000000000000000" pitchFamily="2" charset="2"/>
                        </a:rPr>
                        <a:t>equally thin &amp; relax (</a:t>
                      </a:r>
                      <a:r>
                        <a:rPr lang="en-US" sz="2000" i="1" dirty="0">
                          <a:solidFill>
                            <a:schemeClr val="tx1"/>
                          </a:solidFill>
                          <a:sym typeface="Wingdings" panose="05000000000000000000" pitchFamily="2" charset="2"/>
                        </a:rPr>
                        <a:t>diastole</a:t>
                      </a:r>
                      <a:r>
                        <a:rPr lang="en-US" sz="2000" dirty="0">
                          <a:solidFill>
                            <a:schemeClr val="tx1"/>
                          </a:solidFill>
                          <a:sym typeface="Wingdings" panose="05000000000000000000" pitchFamily="2" charset="2"/>
                        </a:rPr>
                        <a:t>)</a:t>
                      </a:r>
                      <a:endParaRPr lang="en-US" sz="2000" dirty="0">
                        <a:solidFill>
                          <a:schemeClr val="tx1"/>
                        </a:solidFill>
                      </a:endParaRPr>
                    </a:p>
                    <a:p>
                      <a:pPr marL="403225" lvl="1" indent="-287338">
                        <a:buFont typeface="Arial" panose="020B0604020202020204" pitchFamily="34" charset="0"/>
                        <a:buChar char="•"/>
                      </a:pPr>
                      <a:r>
                        <a:rPr lang="en-US" sz="2000" dirty="0">
                          <a:solidFill>
                            <a:schemeClr val="tx1"/>
                          </a:solidFill>
                        </a:rPr>
                        <a:t>if not </a:t>
                      </a:r>
                      <a:r>
                        <a:rPr lang="en-US" sz="2000" dirty="0">
                          <a:solidFill>
                            <a:schemeClr val="tx1"/>
                          </a:solidFill>
                          <a:sym typeface="Wingdings" panose="05000000000000000000" pitchFamily="2" charset="2"/>
                        </a:rPr>
                        <a:t> </a:t>
                      </a:r>
                      <a:r>
                        <a:rPr lang="en-US" sz="2000" dirty="0">
                          <a:solidFill>
                            <a:schemeClr val="tx1"/>
                          </a:solidFill>
                        </a:rPr>
                        <a:t>global/local IHD </a:t>
                      </a:r>
                      <a:r>
                        <a:rPr lang="en-US" sz="2000" dirty="0">
                          <a:solidFill>
                            <a:schemeClr val="tx1"/>
                          </a:solidFill>
                          <a:sym typeface="Wingdings" panose="05000000000000000000" pitchFamily="2" charset="2"/>
                        </a:rPr>
                        <a:t> </a:t>
                      </a:r>
                      <a:r>
                        <a:rPr lang="en-US" sz="2000" dirty="0">
                          <a:solidFill>
                            <a:schemeClr val="tx1"/>
                          </a:solidFill>
                        </a:rPr>
                        <a:t>abnormal function/WMA </a:t>
                      </a:r>
                    </a:p>
                    <a:p>
                      <a:pPr marL="403225" lvl="1" indent="-287338">
                        <a:buFont typeface="Arial" panose="020B0604020202020204" pitchFamily="34" charset="0"/>
                        <a:buChar char="•"/>
                      </a:pPr>
                      <a:r>
                        <a:rPr lang="en-US" sz="2000" u="none" dirty="0">
                          <a:solidFill>
                            <a:schemeClr val="tx1"/>
                          </a:solidFill>
                          <a:ea typeface="MS Mincho" panose="02020609040205080304" pitchFamily="49" charset="-128"/>
                          <a:cs typeface="Times New Roman" panose="02020603050405020304" pitchFamily="18" charset="0"/>
                        </a:rPr>
                        <a:t>ischemic myocardium </a:t>
                      </a:r>
                      <a:r>
                        <a:rPr lang="en-US" sz="2000" u="none" dirty="0">
                          <a:solidFill>
                            <a:schemeClr val="tx1"/>
                          </a:solidFill>
                          <a:ea typeface="MS Mincho" panose="02020609040205080304" pitchFamily="49" charset="-128"/>
                          <a:cs typeface="Times New Roman" panose="02020603050405020304" pitchFamily="18" charset="0"/>
                          <a:sym typeface="Wingdings" panose="05000000000000000000" pitchFamily="2" charset="2"/>
                        </a:rPr>
                        <a:t> diastolic dysfunction &amp; decreased systolic function (akinesis vs dyskinesis)</a:t>
                      </a:r>
                      <a:endParaRPr lang="en-US" sz="2000" u="none" dirty="0">
                        <a:solidFill>
                          <a:schemeClr val="tx1"/>
                        </a:solidFill>
                        <a:ea typeface="MS Mincho" panose="02020609040205080304" pitchFamily="49" charset="-128"/>
                        <a:cs typeface="Times New Roman" panose="02020603050405020304" pitchFamily="18" charset="0"/>
                      </a:endParaRPr>
                    </a:p>
                    <a:p>
                      <a:pPr marL="798513" lvl="1" indent="-341313">
                        <a:buFont typeface="Arial" panose="020B0604020202020204" pitchFamily="34" charset="0"/>
                        <a:buChar char="•"/>
                      </a:pPr>
                      <a:endParaRPr lang="en-US" sz="2000" dirty="0">
                        <a:solidFill>
                          <a:schemeClr val="tx1"/>
                        </a:solidFill>
                        <a:latin typeface="Comic Sans MS" panose="030F0702030302020204" pitchFamily="66" charset="0"/>
                        <a:ea typeface="MS Mincho" panose="02020609040205080304" pitchFamily="49" charset="-128"/>
                        <a:cs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40000"/>
                        <a:lumOff val="60000"/>
                      </a:schemeClr>
                    </a:solidFill>
                  </a:tcPr>
                </a:tc>
                <a:tc hMerge="1">
                  <a:txBody>
                    <a:bodyPr/>
                    <a:lstStyle/>
                    <a:p>
                      <a:pPr marL="798513" lvl="1" indent="-341313">
                        <a:buFont typeface="Arial" panose="020B0604020202020204" pitchFamily="34" charset="0"/>
                        <a:buChar char="•"/>
                      </a:pPr>
                      <a:endParaRPr lang="en-US" sz="2000" dirty="0">
                        <a:solidFill>
                          <a:schemeClr val="tx1"/>
                        </a:solidFill>
                        <a:latin typeface="Comic Sans MS" panose="030F0702030302020204" pitchFamily="66" charset="0"/>
                        <a:ea typeface="MS Mincho" panose="02020609040205080304" pitchFamily="49" charset="-128"/>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56073998"/>
                  </a:ext>
                </a:extLst>
              </a:tr>
              <a:tr h="1637970">
                <a:tc>
                  <a:txBody>
                    <a:bodyPr/>
                    <a:lstStyle/>
                    <a:p>
                      <a:pPr marL="114300" marR="0" indent="0">
                        <a:spcBef>
                          <a:spcPts val="0"/>
                        </a:spcBef>
                        <a:spcAft>
                          <a:spcPts val="0"/>
                        </a:spcAft>
                        <a:buNone/>
                      </a:pPr>
                      <a:r>
                        <a:rPr lang="en-US" sz="2400" u="sng" kern="1200" dirty="0">
                          <a:solidFill>
                            <a:schemeClr val="tx1"/>
                          </a:solidFill>
                          <a:latin typeface="+mj-lt"/>
                          <a:ea typeface="MS Mincho" panose="02020609040205080304" pitchFamily="49" charset="-128"/>
                          <a:cs typeface="Times New Roman" panose="02020603050405020304" pitchFamily="18" charset="0"/>
                        </a:rPr>
                        <a:t>CHAMBER SIZE </a:t>
                      </a:r>
                    </a:p>
                    <a:p>
                      <a:pPr marL="514350" marR="0" indent="-400050">
                        <a:spcBef>
                          <a:spcPts val="0"/>
                        </a:spcBef>
                        <a:spcAft>
                          <a:spcPts val="0"/>
                        </a:spcAft>
                        <a:buAutoNum type="arabicPeriod" startAt="2"/>
                      </a:pPr>
                      <a:endParaRPr lang="en-US" sz="2000" dirty="0">
                        <a:solidFill>
                          <a:schemeClr val="tx1"/>
                        </a:solidFill>
                        <a:ea typeface="MS Mincho" panose="02020609040205080304" pitchFamily="49" charset="-128"/>
                        <a:cs typeface="Times New Roman" panose="02020603050405020304" pitchFamily="18" charset="0"/>
                      </a:endParaRPr>
                    </a:p>
                    <a:p>
                      <a:pPr marL="403225" marR="0" indent="-287338">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normal, viable chambers</a:t>
                      </a:r>
                    </a:p>
                    <a:p>
                      <a:pPr marL="403225" marR="0" indent="-287338">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concentrically decrease &amp; increase in size </a:t>
                      </a:r>
                    </a:p>
                    <a:p>
                      <a:pPr marL="798513" lvl="1" indent="-341313">
                        <a:buFont typeface="Arial" panose="020B0604020202020204" pitchFamily="34" charset="0"/>
                        <a:buChar char="•"/>
                      </a:pPr>
                      <a:endParaRPr lang="en-US" sz="2000" dirty="0">
                        <a:solidFill>
                          <a:schemeClr val="tx1"/>
                        </a:solidFill>
                        <a:ea typeface="MS Mincho" panose="02020609040205080304" pitchFamily="49" charset="-128"/>
                        <a:cs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marL="57150" marR="0" indent="0">
                        <a:spcBef>
                          <a:spcPts val="0"/>
                        </a:spcBef>
                        <a:spcAft>
                          <a:spcPts val="0"/>
                        </a:spcAft>
                        <a:buNone/>
                      </a:pPr>
                      <a:r>
                        <a:rPr lang="en-US" sz="2400" u="sng" dirty="0">
                          <a:solidFill>
                            <a:schemeClr val="bg1"/>
                          </a:solidFill>
                          <a:latin typeface="+mj-lt"/>
                          <a:ea typeface="MS Mincho" panose="02020609040205080304" pitchFamily="49" charset="-128"/>
                          <a:cs typeface="Times New Roman" panose="02020603050405020304" pitchFamily="18" charset="0"/>
                        </a:rPr>
                        <a:t>LVEDP &amp; RVEDP</a:t>
                      </a:r>
                    </a:p>
                    <a:p>
                      <a:pPr marL="57150" marR="0" indent="0">
                        <a:spcBef>
                          <a:spcPts val="0"/>
                        </a:spcBef>
                        <a:spcAft>
                          <a:spcPts val="0"/>
                        </a:spcAft>
                        <a:buNone/>
                      </a:pPr>
                      <a:endParaRPr lang="en-US" sz="1800" kern="1200" dirty="0">
                        <a:solidFill>
                          <a:schemeClr val="lt1"/>
                        </a:solidFill>
                        <a:effectLst/>
                        <a:latin typeface="+mn-lt"/>
                        <a:ea typeface="+mn-ea"/>
                        <a:cs typeface="+mn-cs"/>
                      </a:endParaRPr>
                    </a:p>
                    <a:p>
                      <a:pPr marL="395288" marR="0" indent="-282575">
                        <a:spcBef>
                          <a:spcPts val="0"/>
                        </a:spcBef>
                        <a:spcAft>
                          <a:spcPts val="0"/>
                        </a:spcAft>
                        <a:buFont typeface="Arial" panose="020B0604020202020204" pitchFamily="34" charset="0"/>
                        <a:buChar char="•"/>
                      </a:pPr>
                      <a:r>
                        <a:rPr lang="en-US" sz="2000" kern="1200" dirty="0">
                          <a:solidFill>
                            <a:schemeClr val="lt1"/>
                          </a:solidFill>
                          <a:effectLst/>
                          <a:latin typeface="+mn-lt"/>
                          <a:ea typeface="+mn-ea"/>
                          <a:cs typeface="+mn-cs"/>
                        </a:rPr>
                        <a:t>correspond to the degree of fiber stretch in the ventricle (aka preload)</a:t>
                      </a:r>
                    </a:p>
                    <a:p>
                      <a:pPr marL="395288" marR="0" indent="-282575">
                        <a:spcBef>
                          <a:spcPts val="0"/>
                        </a:spcBef>
                        <a:spcAft>
                          <a:spcPts val="0"/>
                        </a:spcAft>
                        <a:buFont typeface="Arial" panose="020B0604020202020204" pitchFamily="34" charset="0"/>
                        <a:buChar char="•"/>
                      </a:pPr>
                      <a:r>
                        <a:rPr lang="en-US" sz="2000" kern="1200" dirty="0">
                          <a:solidFill>
                            <a:schemeClr val="lt1"/>
                          </a:solidFill>
                          <a:effectLst/>
                          <a:latin typeface="+mn-lt"/>
                          <a:ea typeface="+mn-ea"/>
                          <a:cs typeface="+mn-cs"/>
                        </a:rPr>
                        <a:t>degree of fiber stretch depends on EDV</a:t>
                      </a:r>
                      <a:endParaRPr lang="en-US" sz="2000" dirty="0">
                        <a:solidFill>
                          <a:schemeClr val="bg1"/>
                        </a:solidFill>
                        <a:ea typeface="MS Mincho" panose="02020609040205080304" pitchFamily="49" charset="-128"/>
                        <a:cs typeface="Times New Roman" panose="02020603050405020304" pitchFamily="18" charset="0"/>
                      </a:endParaRPr>
                    </a:p>
                    <a:p>
                      <a:pPr marL="403225" lvl="1" indent="-287338">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greater the amount entering the chamber </a:t>
                      </a:r>
                      <a:r>
                        <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rPr>
                        <a:t> </a:t>
                      </a:r>
                      <a:r>
                        <a:rPr lang="en-US" sz="2000" dirty="0">
                          <a:solidFill>
                            <a:schemeClr val="bg1"/>
                          </a:solidFill>
                          <a:ea typeface="MS Mincho" panose="02020609040205080304" pitchFamily="49" charset="-128"/>
                          <a:cs typeface="Times New Roman" panose="02020603050405020304" pitchFamily="18" charset="0"/>
                        </a:rPr>
                        <a:t>greater contraction</a:t>
                      </a:r>
                    </a:p>
                    <a:p>
                      <a:pPr marL="798513" lvl="1" indent="-341313">
                        <a:buFont typeface="Arial" panose="020B0604020202020204" pitchFamily="34" charset="0"/>
                        <a:buChar char="•"/>
                      </a:pPr>
                      <a:endParaRPr lang="en-US" sz="2000" dirty="0">
                        <a:solidFill>
                          <a:schemeClr val="tx1"/>
                        </a:solidFill>
                        <a:ea typeface="MS Mincho" panose="02020609040205080304" pitchFamily="49" charset="-128"/>
                        <a:cs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957927354"/>
                  </a:ext>
                </a:extLst>
              </a:tr>
            </a:tbl>
          </a:graphicData>
        </a:graphic>
      </p:graphicFrame>
      <p:sp>
        <p:nvSpPr>
          <p:cNvPr id="4" name="TextBox 3">
            <a:extLst>
              <a:ext uri="{FF2B5EF4-FFF2-40B4-BE49-F238E27FC236}">
                <a16:creationId xmlns:a16="http://schemas.microsoft.com/office/drawing/2014/main" id="{1256C759-12C8-4ECD-ADFD-063EDEE398B9}"/>
              </a:ext>
            </a:extLst>
          </p:cNvPr>
          <p:cNvSpPr txBox="1"/>
          <p:nvPr/>
        </p:nvSpPr>
        <p:spPr>
          <a:xfrm>
            <a:off x="3686470" y="5421383"/>
            <a:ext cx="4819059"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When do the chambers increase/decrease in size?</a:t>
            </a:r>
          </a:p>
        </p:txBody>
      </p:sp>
    </p:spTree>
    <p:extLst>
      <p:ext uri="{BB962C8B-B14F-4D97-AF65-F5344CB8AC3E}">
        <p14:creationId xmlns:p14="http://schemas.microsoft.com/office/powerpoint/2010/main" val="2568632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548FFB-896A-4959-9967-EEF70ABC4C76}"/>
              </a:ext>
            </a:extLst>
          </p:cNvPr>
          <p:cNvSpPr>
            <a:spLocks noGrp="1"/>
          </p:cNvSpPr>
          <p:nvPr>
            <p:ph type="sldNum" sz="quarter" idx="12"/>
          </p:nvPr>
        </p:nvSpPr>
        <p:spPr/>
        <p:txBody>
          <a:bodyPr/>
          <a:lstStyle/>
          <a:p>
            <a:fld id="{6D22F896-40B5-4ADD-8801-0D06FADFA095}" type="slidenum">
              <a:rPr lang="en-US" smtClean="0"/>
              <a:t>48</a:t>
            </a:fld>
            <a:endParaRPr lang="en-US" dirty="0"/>
          </a:p>
        </p:txBody>
      </p:sp>
      <p:graphicFrame>
        <p:nvGraphicFramePr>
          <p:cNvPr id="3" name="Diagram 2">
            <a:extLst>
              <a:ext uri="{FF2B5EF4-FFF2-40B4-BE49-F238E27FC236}">
                <a16:creationId xmlns:a16="http://schemas.microsoft.com/office/drawing/2014/main" id="{1CF3226F-0068-4D24-B6BC-E59EAEF80A37}"/>
              </a:ext>
            </a:extLst>
          </p:cNvPr>
          <p:cNvGraphicFramePr/>
          <p:nvPr>
            <p:extLst>
              <p:ext uri="{D42A27DB-BD31-4B8C-83A1-F6EECF244321}">
                <p14:modId xmlns:p14="http://schemas.microsoft.com/office/powerpoint/2010/main" val="1652668214"/>
              </p:ext>
            </p:extLst>
          </p:nvPr>
        </p:nvGraphicFramePr>
        <p:xfrm>
          <a:off x="914413" y="528918"/>
          <a:ext cx="10298070" cy="5800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347849D-9D0B-4F31-805A-69A69EFC2D84}"/>
              </a:ext>
            </a:extLst>
          </p:cNvPr>
          <p:cNvSpPr txBox="1"/>
          <p:nvPr/>
        </p:nvSpPr>
        <p:spPr>
          <a:xfrm>
            <a:off x="1239492" y="528918"/>
            <a:ext cx="2875308" cy="2862322"/>
          </a:xfrm>
          <a:prstGeom prst="rect">
            <a:avLst/>
          </a:prstGeom>
          <a:noFill/>
        </p:spPr>
        <p:txBody>
          <a:bodyPr wrap="square" rtlCol="0">
            <a:spAutoFit/>
          </a:bodyPr>
          <a:lstStyle/>
          <a:p>
            <a:pPr algn="ctr"/>
            <a:r>
              <a:rPr lang="en-US" sz="2000" dirty="0">
                <a:solidFill>
                  <a:schemeClr val="bg1"/>
                </a:solidFill>
                <a:latin typeface="Gabriola" panose="04040605051002020D02" pitchFamily="82" charset="0"/>
              </a:rPr>
              <a:t>POP QUIZ!</a:t>
            </a:r>
          </a:p>
          <a:p>
            <a:pPr algn="ctr"/>
            <a:r>
              <a:rPr lang="en-US" sz="2000" dirty="0">
                <a:solidFill>
                  <a:schemeClr val="bg1"/>
                </a:solidFill>
                <a:latin typeface="Gabriola" panose="04040605051002020D02" pitchFamily="82" charset="0"/>
              </a:rPr>
              <a:t>Match #1 - 5.</a:t>
            </a:r>
          </a:p>
          <a:p>
            <a:pPr algn="ctr"/>
            <a:endParaRPr lang="en-US" sz="2000" dirty="0">
              <a:solidFill>
                <a:schemeClr val="bg1"/>
              </a:solidFill>
              <a:latin typeface="Gabriola" panose="04040605051002020D02" pitchFamily="82" charset="0"/>
            </a:endParaRPr>
          </a:p>
          <a:p>
            <a:pPr algn="ctr"/>
            <a:r>
              <a:rPr lang="en-US" sz="2400" dirty="0">
                <a:solidFill>
                  <a:schemeClr val="bg1"/>
                </a:solidFill>
                <a:latin typeface="+mj-lt"/>
              </a:rPr>
              <a:t>AKINESIS </a:t>
            </a:r>
          </a:p>
          <a:p>
            <a:pPr algn="ctr"/>
            <a:r>
              <a:rPr lang="en-US" sz="2400" dirty="0">
                <a:solidFill>
                  <a:schemeClr val="bg1"/>
                </a:solidFill>
                <a:latin typeface="+mj-lt"/>
              </a:rPr>
              <a:t>DYSKINESIS</a:t>
            </a:r>
          </a:p>
          <a:p>
            <a:pPr algn="ctr"/>
            <a:r>
              <a:rPr lang="en-US" sz="2400" dirty="0">
                <a:solidFill>
                  <a:schemeClr val="bg1"/>
                </a:solidFill>
                <a:latin typeface="+mj-lt"/>
              </a:rPr>
              <a:t>HIBERNATION</a:t>
            </a:r>
          </a:p>
          <a:p>
            <a:pPr algn="ctr"/>
            <a:r>
              <a:rPr lang="en-US" sz="2400" dirty="0">
                <a:solidFill>
                  <a:schemeClr val="bg1"/>
                </a:solidFill>
                <a:latin typeface="+mj-lt"/>
              </a:rPr>
              <a:t>HYPERKINESIS </a:t>
            </a:r>
          </a:p>
          <a:p>
            <a:pPr algn="ctr"/>
            <a:r>
              <a:rPr lang="en-US" sz="2400" dirty="0">
                <a:solidFill>
                  <a:schemeClr val="bg1"/>
                </a:solidFill>
                <a:latin typeface="+mj-lt"/>
              </a:rPr>
              <a:t>HYPOKINESIS</a:t>
            </a:r>
            <a:endParaRPr lang="en-US" sz="2000" dirty="0">
              <a:solidFill>
                <a:schemeClr val="bg1"/>
              </a:solidFill>
              <a:latin typeface="+mj-lt"/>
            </a:endParaRPr>
          </a:p>
        </p:txBody>
      </p:sp>
      <p:sp>
        <p:nvSpPr>
          <p:cNvPr id="5" name="Heart 4">
            <a:extLst>
              <a:ext uri="{FF2B5EF4-FFF2-40B4-BE49-F238E27FC236}">
                <a16:creationId xmlns:a16="http://schemas.microsoft.com/office/drawing/2014/main" id="{72E186AC-9053-4DE6-B932-31C5B29715C0}"/>
              </a:ext>
            </a:extLst>
          </p:cNvPr>
          <p:cNvSpPr/>
          <p:nvPr/>
        </p:nvSpPr>
        <p:spPr>
          <a:xfrm>
            <a:off x="3914775" y="4783231"/>
            <a:ext cx="1229845" cy="1207993"/>
          </a:xfrm>
          <a:prstGeom prst="heart">
            <a:avLst/>
          </a:prstGeom>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7489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108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780590-32D4-4623-BC7C-B0AE3BF34A51}"/>
              </a:ext>
            </a:extLst>
          </p:cNvPr>
          <p:cNvSpPr>
            <a:spLocks noGrp="1"/>
          </p:cNvSpPr>
          <p:nvPr>
            <p:ph type="sldNum" sz="quarter" idx="12"/>
          </p:nvPr>
        </p:nvSpPr>
        <p:spPr/>
        <p:txBody>
          <a:bodyPr/>
          <a:lstStyle/>
          <a:p>
            <a:fld id="{6D22F896-40B5-4ADD-8801-0D06FADFA095}" type="slidenum">
              <a:rPr lang="en-US" smtClean="0"/>
              <a:t>49</a:t>
            </a:fld>
            <a:endParaRPr lang="en-US" dirty="0"/>
          </a:p>
        </p:txBody>
      </p:sp>
      <p:sp>
        <p:nvSpPr>
          <p:cNvPr id="6" name="Rectangle 3">
            <a:extLst>
              <a:ext uri="{FF2B5EF4-FFF2-40B4-BE49-F238E27FC236}">
                <a16:creationId xmlns:a16="http://schemas.microsoft.com/office/drawing/2014/main" id="{31E726F2-F57C-440D-A934-085E8D353548}"/>
              </a:ext>
            </a:extLst>
          </p:cNvPr>
          <p:cNvSpPr>
            <a:spLocks noChangeArrowheads="1"/>
          </p:cNvSpPr>
          <p:nvPr/>
        </p:nvSpPr>
        <p:spPr bwMode="auto">
          <a:xfrm>
            <a:off x="6609806" y="1962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4">
            <a:extLst>
              <a:ext uri="{FF2B5EF4-FFF2-40B4-BE49-F238E27FC236}">
                <a16:creationId xmlns:a16="http://schemas.microsoft.com/office/drawing/2014/main" id="{EE4B6FB8-3641-4644-9840-1F37A8A7BA7A}"/>
              </a:ext>
            </a:extLst>
          </p:cNvPr>
          <p:cNvSpPr>
            <a:spLocks noChangeArrowheads="1"/>
          </p:cNvSpPr>
          <p:nvPr/>
        </p:nvSpPr>
        <p:spPr bwMode="auto">
          <a:xfrm>
            <a:off x="6609806"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60ED3D48-5E3E-4D28-B132-6DB6160978EC}"/>
              </a:ext>
            </a:extLst>
          </p:cNvPr>
          <p:cNvSpPr>
            <a:spLocks noChangeArrowheads="1"/>
          </p:cNvSpPr>
          <p:nvPr/>
        </p:nvSpPr>
        <p:spPr bwMode="auto">
          <a:xfrm>
            <a:off x="7249885" y="2129246"/>
            <a:ext cx="130231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 name="Rectangle 2">
            <a:extLst>
              <a:ext uri="{FF2B5EF4-FFF2-40B4-BE49-F238E27FC236}">
                <a16:creationId xmlns:a16="http://schemas.microsoft.com/office/drawing/2014/main" id="{18F81536-5C41-4594-AD0D-3B271170FED9}"/>
              </a:ext>
            </a:extLst>
          </p:cNvPr>
          <p:cNvSpPr>
            <a:spLocks noChangeArrowheads="1"/>
          </p:cNvSpPr>
          <p:nvPr/>
        </p:nvSpPr>
        <p:spPr bwMode="auto">
          <a:xfrm>
            <a:off x="7824650" y="1916431"/>
            <a:ext cx="17567555" cy="5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10" name="Rectangle 4">
            <a:extLst>
              <a:ext uri="{FF2B5EF4-FFF2-40B4-BE49-F238E27FC236}">
                <a16:creationId xmlns:a16="http://schemas.microsoft.com/office/drawing/2014/main" id="{F0E21986-1BF3-4CDA-A11B-C1C09EB29676}"/>
              </a:ext>
            </a:extLst>
          </p:cNvPr>
          <p:cNvSpPr>
            <a:spLocks noChangeArrowheads="1"/>
          </p:cNvSpPr>
          <p:nvPr/>
        </p:nvSpPr>
        <p:spPr bwMode="auto">
          <a:xfrm>
            <a:off x="7824650" y="38818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
            <a:extLst>
              <a:ext uri="{FF2B5EF4-FFF2-40B4-BE49-F238E27FC236}">
                <a16:creationId xmlns:a16="http://schemas.microsoft.com/office/drawing/2014/main" id="{CE404BDB-DA74-4ECA-9165-2FC74583FD8B}"/>
              </a:ext>
            </a:extLst>
          </p:cNvPr>
          <p:cNvSpPr>
            <a:spLocks noChangeArrowheads="1"/>
          </p:cNvSpPr>
          <p:nvPr/>
        </p:nvSpPr>
        <p:spPr bwMode="auto">
          <a:xfrm>
            <a:off x="8203473" y="1521821"/>
            <a:ext cx="176391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11" name="Rectangle 2">
            <a:extLst>
              <a:ext uri="{FF2B5EF4-FFF2-40B4-BE49-F238E27FC236}">
                <a16:creationId xmlns:a16="http://schemas.microsoft.com/office/drawing/2014/main" id="{CD9E646E-B4A4-4C0A-A07F-8A8E42E7DEC1}"/>
              </a:ext>
            </a:extLst>
          </p:cNvPr>
          <p:cNvSpPr>
            <a:spLocks noChangeArrowheads="1"/>
          </p:cNvSpPr>
          <p:nvPr/>
        </p:nvSpPr>
        <p:spPr bwMode="auto">
          <a:xfrm>
            <a:off x="8020594" y="1505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3" name="Diagram 2">
            <a:extLst>
              <a:ext uri="{FF2B5EF4-FFF2-40B4-BE49-F238E27FC236}">
                <a16:creationId xmlns:a16="http://schemas.microsoft.com/office/drawing/2014/main" id="{D54B8CA9-7E74-40DC-84A0-DB06F648E178}"/>
              </a:ext>
            </a:extLst>
          </p:cNvPr>
          <p:cNvGraphicFramePr/>
          <p:nvPr>
            <p:extLst>
              <p:ext uri="{D42A27DB-BD31-4B8C-83A1-F6EECF244321}">
                <p14:modId xmlns:p14="http://schemas.microsoft.com/office/powerpoint/2010/main" val="2601152841"/>
              </p:ext>
            </p:extLst>
          </p:nvPr>
        </p:nvGraphicFramePr>
        <p:xfrm>
          <a:off x="1638907" y="619072"/>
          <a:ext cx="8474911" cy="5036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Heart 11">
            <a:extLst>
              <a:ext uri="{FF2B5EF4-FFF2-40B4-BE49-F238E27FC236}">
                <a16:creationId xmlns:a16="http://schemas.microsoft.com/office/drawing/2014/main" id="{44AFC2D3-77BA-41F3-ADFB-A58E6C0359AD}"/>
              </a:ext>
            </a:extLst>
          </p:cNvPr>
          <p:cNvSpPr/>
          <p:nvPr/>
        </p:nvSpPr>
        <p:spPr>
          <a:xfrm>
            <a:off x="9790776" y="4784389"/>
            <a:ext cx="945874" cy="1089832"/>
          </a:xfrm>
          <a:prstGeom prst="heart">
            <a:avLst/>
          </a:prstGeom>
          <a:solidFill>
            <a:schemeClr val="bg2">
              <a:lumMod val="90000"/>
            </a:schemeClr>
          </a:solidFill>
          <a:ln w="38100">
            <a:solidFill>
              <a:schemeClr val="tx2"/>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3" name="TextBox 12">
            <a:extLst>
              <a:ext uri="{FF2B5EF4-FFF2-40B4-BE49-F238E27FC236}">
                <a16:creationId xmlns:a16="http://schemas.microsoft.com/office/drawing/2014/main" id="{0C843EC0-6CF2-4FCF-AB2B-5458496DE442}"/>
              </a:ext>
            </a:extLst>
          </p:cNvPr>
          <p:cNvSpPr txBox="1"/>
          <p:nvPr/>
        </p:nvSpPr>
        <p:spPr>
          <a:xfrm>
            <a:off x="10398857" y="1836807"/>
            <a:ext cx="1191352" cy="707886"/>
          </a:xfrm>
          <a:prstGeom prst="rect">
            <a:avLst/>
          </a:prstGeom>
          <a:noFill/>
        </p:spPr>
        <p:txBody>
          <a:bodyPr wrap="non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is CO?</a:t>
            </a:r>
          </a:p>
        </p:txBody>
      </p:sp>
    </p:spTree>
    <p:extLst>
      <p:ext uri="{BB962C8B-B14F-4D97-AF65-F5344CB8AC3E}">
        <p14:creationId xmlns:p14="http://schemas.microsoft.com/office/powerpoint/2010/main" val="1716990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34000">
              <a:schemeClr val="accent1">
                <a:lumMod val="95000"/>
                <a:lumOff val="5000"/>
              </a:schemeClr>
            </a:gs>
            <a:gs pos="100000">
              <a:schemeClr val="accent1">
                <a:lumMod val="60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E35D3B-EFB2-4A42-B81B-84B45EA59B17}"/>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a:extLst>
              <a:ext uri="{FF2B5EF4-FFF2-40B4-BE49-F238E27FC236}">
                <a16:creationId xmlns:a16="http://schemas.microsoft.com/office/drawing/2014/main" id="{E9C6335F-34E5-43F4-8004-627F7510A8CB}"/>
              </a:ext>
            </a:extLst>
          </p:cNvPr>
          <p:cNvSpPr txBox="1"/>
          <p:nvPr/>
        </p:nvSpPr>
        <p:spPr>
          <a:xfrm>
            <a:off x="3092264" y="3008352"/>
            <a:ext cx="8480611" cy="1107996"/>
          </a:xfrm>
          <a:prstGeom prst="rect">
            <a:avLst/>
          </a:prstGeom>
          <a:noFill/>
        </p:spPr>
        <p:txBody>
          <a:bodyPr wrap="square" rtlCol="0">
            <a:prstTxWarp prst="textArchUp">
              <a:avLst/>
            </a:prstTxWarp>
            <a:spAutoFit/>
          </a:bodyPr>
          <a:lstStyle/>
          <a:p>
            <a:r>
              <a:rPr lang="en-US" sz="8800" dirty="0">
                <a:solidFill>
                  <a:srgbClr val="FF0000"/>
                </a:solidFill>
                <a:latin typeface="Jokerman" panose="04090605060D06020702" pitchFamily="82" charset="0"/>
              </a:rPr>
              <a:t>CARDIAC </a:t>
            </a:r>
          </a:p>
          <a:p>
            <a:r>
              <a:rPr lang="en-US" sz="8800" dirty="0">
                <a:solidFill>
                  <a:srgbClr val="FF0000"/>
                </a:solidFill>
                <a:latin typeface="Jokerman" panose="04090605060D06020702" pitchFamily="82" charset="0"/>
              </a:rPr>
              <a:t>ANATOMY</a:t>
            </a:r>
          </a:p>
        </p:txBody>
      </p:sp>
    </p:spTree>
    <p:extLst>
      <p:ext uri="{BB962C8B-B14F-4D97-AF65-F5344CB8AC3E}">
        <p14:creationId xmlns:p14="http://schemas.microsoft.com/office/powerpoint/2010/main" val="3356045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E94FE6-D6E3-9F89-A8C0-832981A98021}"/>
              </a:ext>
            </a:extLst>
          </p:cNvPr>
          <p:cNvSpPr>
            <a:spLocks noGrp="1"/>
          </p:cNvSpPr>
          <p:nvPr>
            <p:ph type="sldNum" sz="quarter" idx="12"/>
          </p:nvPr>
        </p:nvSpPr>
        <p:spPr/>
        <p:txBody>
          <a:bodyPr/>
          <a:lstStyle/>
          <a:p>
            <a:fld id="{6D22F896-40B5-4ADD-8801-0D06FADFA095}" type="slidenum">
              <a:rPr lang="en-US" smtClean="0"/>
              <a:t>50</a:t>
            </a:fld>
            <a:endParaRPr lang="en-US" dirty="0"/>
          </a:p>
        </p:txBody>
      </p:sp>
      <p:sp>
        <p:nvSpPr>
          <p:cNvPr id="4" name="TextBox 3">
            <a:extLst>
              <a:ext uri="{FF2B5EF4-FFF2-40B4-BE49-F238E27FC236}">
                <a16:creationId xmlns:a16="http://schemas.microsoft.com/office/drawing/2014/main" id="{9405E904-309D-5BD1-0D44-FA8D7E6BDD59}"/>
              </a:ext>
            </a:extLst>
          </p:cNvPr>
          <p:cNvSpPr txBox="1"/>
          <p:nvPr/>
        </p:nvSpPr>
        <p:spPr>
          <a:xfrm rot="20928936">
            <a:off x="620989" y="1237682"/>
            <a:ext cx="9850629" cy="2038916"/>
          </a:xfrm>
          <a:prstGeom prst="rect">
            <a:avLst/>
          </a:prstGeom>
          <a:noFill/>
        </p:spPr>
        <p:txBody>
          <a:bodyPr wrap="square">
            <a:prstTxWarp prst="textInflateTop">
              <a:avLst/>
            </a:prstTxWarp>
            <a:spAutoFit/>
          </a:bodyPr>
          <a:lstStyle/>
          <a:p>
            <a:r>
              <a:rPr lang="en-US" sz="4400" dirty="0">
                <a:solidFill>
                  <a:schemeClr val="tx2"/>
                </a:solidFill>
                <a:latin typeface="Jokerman" panose="04090605060D06020702" pitchFamily="82" charset="0"/>
              </a:rPr>
              <a:t>CO depends on cardiac function… </a:t>
            </a:r>
          </a:p>
        </p:txBody>
      </p:sp>
      <p:sp>
        <p:nvSpPr>
          <p:cNvPr id="5" name="TextBox 4">
            <a:extLst>
              <a:ext uri="{FF2B5EF4-FFF2-40B4-BE49-F238E27FC236}">
                <a16:creationId xmlns:a16="http://schemas.microsoft.com/office/drawing/2014/main" id="{E9FDF4F9-2632-D8BD-316F-B4749AB1534E}"/>
              </a:ext>
            </a:extLst>
          </p:cNvPr>
          <p:cNvSpPr txBox="1"/>
          <p:nvPr/>
        </p:nvSpPr>
        <p:spPr>
          <a:xfrm>
            <a:off x="6875612" y="3058425"/>
            <a:ext cx="4146371" cy="2308324"/>
          </a:xfrm>
          <a:prstGeom prst="rect">
            <a:avLst/>
          </a:prstGeom>
          <a:noFill/>
        </p:spPr>
        <p:txBody>
          <a:bodyPr wrap="square" rtlCol="0">
            <a:spAutoFit/>
          </a:bodyPr>
          <a:lstStyle/>
          <a:p>
            <a:pPr marL="457200" indent="-457200">
              <a:buFont typeface="Arial" panose="020B0604020202020204" pitchFamily="34" charset="0"/>
              <a:buChar char="•"/>
            </a:pPr>
            <a:r>
              <a:rPr lang="en-US" sz="3600" dirty="0">
                <a:solidFill>
                  <a:schemeClr val="bg1"/>
                </a:solidFill>
                <a:latin typeface="+mj-lt"/>
              </a:rPr>
              <a:t>Preload</a:t>
            </a:r>
          </a:p>
          <a:p>
            <a:pPr marL="457200" indent="-457200">
              <a:buFont typeface="Arial" panose="020B0604020202020204" pitchFamily="34" charset="0"/>
              <a:buChar char="•"/>
            </a:pPr>
            <a:r>
              <a:rPr lang="en-US" sz="3600" dirty="0">
                <a:solidFill>
                  <a:schemeClr val="bg1"/>
                </a:solidFill>
                <a:latin typeface="+mj-lt"/>
              </a:rPr>
              <a:t>Afterload</a:t>
            </a:r>
          </a:p>
          <a:p>
            <a:pPr marL="457200" indent="-457200">
              <a:buFont typeface="Arial" panose="020B0604020202020204" pitchFamily="34" charset="0"/>
              <a:buChar char="•"/>
            </a:pPr>
            <a:r>
              <a:rPr lang="en-US" sz="3600" dirty="0">
                <a:solidFill>
                  <a:schemeClr val="bg1"/>
                </a:solidFill>
                <a:latin typeface="+mj-lt"/>
              </a:rPr>
              <a:t>Inotropic force</a:t>
            </a:r>
          </a:p>
          <a:p>
            <a:pPr marL="457200" indent="-457200">
              <a:buFont typeface="Arial" panose="020B0604020202020204" pitchFamily="34" charset="0"/>
              <a:buChar char="•"/>
            </a:pPr>
            <a:r>
              <a:rPr lang="en-US" sz="3600" dirty="0">
                <a:solidFill>
                  <a:schemeClr val="bg1"/>
                </a:solidFill>
                <a:latin typeface="+mj-lt"/>
              </a:rPr>
              <a:t>Chronotropic force</a:t>
            </a:r>
            <a:endParaRPr lang="en-US" dirty="0">
              <a:solidFill>
                <a:schemeClr val="bg1"/>
              </a:solidFill>
              <a:latin typeface="+mj-lt"/>
            </a:endParaRPr>
          </a:p>
        </p:txBody>
      </p:sp>
    </p:spTree>
    <p:extLst>
      <p:ext uri="{BB962C8B-B14F-4D97-AF65-F5344CB8AC3E}">
        <p14:creationId xmlns:p14="http://schemas.microsoft.com/office/powerpoint/2010/main" val="27998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8DE921-70AD-4DBF-BB8B-529FFB3016C3}"/>
              </a:ext>
            </a:extLst>
          </p:cNvPr>
          <p:cNvSpPr>
            <a:spLocks noGrp="1"/>
          </p:cNvSpPr>
          <p:nvPr>
            <p:ph type="sldNum" sz="quarter" idx="12"/>
          </p:nvPr>
        </p:nvSpPr>
        <p:spPr/>
        <p:txBody>
          <a:bodyPr/>
          <a:lstStyle/>
          <a:p>
            <a:fld id="{6D22F896-40B5-4ADD-8801-0D06FADFA095}" type="slidenum">
              <a:rPr lang="en-US" smtClean="0"/>
              <a:t>51</a:t>
            </a:fld>
            <a:endParaRPr lang="en-US" dirty="0"/>
          </a:p>
        </p:txBody>
      </p:sp>
      <p:graphicFrame>
        <p:nvGraphicFramePr>
          <p:cNvPr id="7" name="Table 6">
            <a:extLst>
              <a:ext uri="{FF2B5EF4-FFF2-40B4-BE49-F238E27FC236}">
                <a16:creationId xmlns:a16="http://schemas.microsoft.com/office/drawing/2014/main" id="{6BC6A03D-B0EB-4AB4-AAE4-C6DAFA8CC617}"/>
              </a:ext>
            </a:extLst>
          </p:cNvPr>
          <p:cNvGraphicFramePr>
            <a:graphicFrameLocks noGrp="1"/>
          </p:cNvGraphicFramePr>
          <p:nvPr>
            <p:extLst>
              <p:ext uri="{D42A27DB-BD31-4B8C-83A1-F6EECF244321}">
                <p14:modId xmlns:p14="http://schemas.microsoft.com/office/powerpoint/2010/main" val="742436691"/>
              </p:ext>
            </p:extLst>
          </p:nvPr>
        </p:nvGraphicFramePr>
        <p:xfrm>
          <a:off x="0" y="257175"/>
          <a:ext cx="12192000" cy="4724400"/>
        </p:xfrm>
        <a:graphic>
          <a:graphicData uri="http://schemas.openxmlformats.org/drawingml/2006/table">
            <a:tbl>
              <a:tblPr firstRow="1" bandRow="1">
                <a:tableStyleId>{37CE84F3-28C3-443E-9E96-99CF82512B78}</a:tableStyleId>
              </a:tblPr>
              <a:tblGrid>
                <a:gridCol w="6073907">
                  <a:extLst>
                    <a:ext uri="{9D8B030D-6E8A-4147-A177-3AD203B41FA5}">
                      <a16:colId xmlns:a16="http://schemas.microsoft.com/office/drawing/2014/main" val="2689506950"/>
                    </a:ext>
                  </a:extLst>
                </a:gridCol>
                <a:gridCol w="6118093">
                  <a:extLst>
                    <a:ext uri="{9D8B030D-6E8A-4147-A177-3AD203B41FA5}">
                      <a16:colId xmlns:a16="http://schemas.microsoft.com/office/drawing/2014/main" val="2815288935"/>
                    </a:ext>
                  </a:extLst>
                </a:gridCol>
              </a:tblGrid>
              <a:tr h="40705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F0000"/>
                          </a:solidFill>
                          <a:latin typeface="+mj-lt"/>
                        </a:rPr>
                        <a:t>CARDIAC OUTPUT &amp; FUNCTION</a:t>
                      </a:r>
                      <a:endParaRPr lang="en-US" sz="2400" b="0" u="sng" dirty="0">
                        <a:solidFill>
                          <a:srgbClr val="FF0000"/>
                        </a:solidFill>
                        <a:latin typeface="+mj-l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endParaRPr lang="en-US"/>
                    </a:p>
                  </a:txBody>
                  <a:tcPr/>
                </a:tc>
                <a:extLst>
                  <a:ext uri="{0D108BD9-81ED-4DB2-BD59-A6C34878D82A}">
                    <a16:rowId xmlns:a16="http://schemas.microsoft.com/office/drawing/2014/main" val="2266222648"/>
                  </a:ext>
                </a:extLst>
              </a:tr>
              <a:tr h="1424423">
                <a:tc>
                  <a:txBody>
                    <a:bodyPr/>
                    <a:lstStyle/>
                    <a:p>
                      <a:pPr marL="457200" lvl="1" indent="-457200"/>
                      <a:r>
                        <a:rPr lang="en-US" sz="2400" u="sng" kern="1200" dirty="0">
                          <a:solidFill>
                            <a:schemeClr val="tx1"/>
                          </a:solidFill>
                          <a:latin typeface="+mj-lt"/>
                          <a:ea typeface="MS Mincho" panose="02020609040205080304" pitchFamily="49" charset="-128"/>
                          <a:cs typeface="Times New Roman" panose="02020603050405020304" pitchFamily="18" charset="0"/>
                        </a:rPr>
                        <a:t>PRELOAD</a:t>
                      </a:r>
                      <a:r>
                        <a:rPr lang="en-US" sz="2400" kern="1200" dirty="0">
                          <a:solidFill>
                            <a:schemeClr val="tx1"/>
                          </a:solidFill>
                          <a:latin typeface="+mn-lt"/>
                          <a:ea typeface="MS Mincho" panose="02020609040205080304" pitchFamily="49" charset="-128"/>
                          <a:cs typeface="Times New Roman" panose="02020603050405020304" pitchFamily="18" charset="0"/>
                        </a:rPr>
                        <a:t> </a:t>
                      </a:r>
                      <a:r>
                        <a:rPr lang="en-US" sz="2400" dirty="0">
                          <a:solidFill>
                            <a:schemeClr val="tx1"/>
                          </a:solidFill>
                          <a:ea typeface="MS Mincho" panose="02020609040205080304" pitchFamily="49" charset="-128"/>
                          <a:cs typeface="Times New Roman" panose="02020603050405020304" pitchFamily="18" charset="0"/>
                        </a:rPr>
                        <a:t> </a:t>
                      </a:r>
                    </a:p>
                    <a:p>
                      <a:pPr marL="457200" lvl="1" indent="-457200"/>
                      <a:endParaRPr lang="en-US" sz="2000" dirty="0">
                        <a:solidFill>
                          <a:schemeClr val="tx1"/>
                        </a:solidFill>
                        <a:ea typeface="MS Mincho" panose="02020609040205080304" pitchFamily="49" charset="-128"/>
                        <a:cs typeface="Times New Roman" panose="02020603050405020304" pitchFamily="18" charset="0"/>
                      </a:endParaRPr>
                    </a:p>
                    <a:p>
                      <a:pPr marL="342900" lvl="1"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EDP</a:t>
                      </a:r>
                    </a:p>
                    <a:p>
                      <a:pPr marL="342900" lvl="1"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EDV</a:t>
                      </a:r>
                    </a:p>
                    <a:p>
                      <a:pPr marL="342900" lvl="2"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Frank-Starling law (length-tension relationship)</a:t>
                      </a:r>
                      <a:endParaRPr lang="en-US" sz="2000" dirty="0">
                        <a:solidFill>
                          <a:schemeClr val="tx1"/>
                        </a:solidFill>
                        <a:ea typeface="MS Mincho" panose="02020609040205080304" pitchFamily="49" charset="-128"/>
                      </a:endParaRPr>
                    </a:p>
                    <a:p>
                      <a:pPr marL="342900" lvl="2"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interval-strength relationship</a:t>
                      </a:r>
                    </a:p>
                    <a:p>
                      <a:pPr marL="342900" lvl="2" indent="-342900">
                        <a:lnSpc>
                          <a:spcPct val="100000"/>
                        </a:lnSpc>
                        <a:buFont typeface="Arial" panose="020B0604020202020204" pitchFamily="34" charset="0"/>
                        <a:buChar char="•"/>
                      </a:pPr>
                      <a:r>
                        <a:rPr lang="en-US" sz="2000" dirty="0">
                          <a:solidFill>
                            <a:schemeClr val="tx1"/>
                          </a:solidFill>
                        </a:rPr>
                        <a:t>force-velocity relationship</a:t>
                      </a:r>
                    </a:p>
                    <a:p>
                      <a:pPr marL="342900" lvl="2" indent="-342900">
                        <a:lnSpc>
                          <a:spcPct val="100000"/>
                        </a:lnSpc>
                        <a:buFont typeface="Arial" panose="020B0604020202020204" pitchFamily="34" charset="0"/>
                        <a:buChar char="•"/>
                      </a:pPr>
                      <a:r>
                        <a:rPr lang="en-US" sz="2000" dirty="0">
                          <a:solidFill>
                            <a:schemeClr val="tx1"/>
                          </a:solidFill>
                        </a:rPr>
                        <a:t>results in chamber dilatation </a:t>
                      </a:r>
                    </a:p>
                    <a:p>
                      <a:pPr marL="457200" indent="-457200">
                        <a:buFont typeface="Courier New" panose="02070309020205020404" pitchFamily="49" charset="0"/>
                        <a:buChar char="o"/>
                      </a:pPr>
                      <a:endParaRPr lang="en-US" sz="20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indent="0">
                        <a:buFont typeface="Arial" panose="020B0604020202020204" pitchFamily="34" charset="0"/>
                        <a:buNone/>
                      </a:pPr>
                      <a:r>
                        <a:rPr lang="en-US" sz="2400" u="sng" dirty="0">
                          <a:solidFill>
                            <a:schemeClr val="tx1"/>
                          </a:solidFill>
                          <a:latin typeface="+mj-lt"/>
                          <a:ea typeface="MS Mincho" panose="02020609040205080304" pitchFamily="49" charset="-128"/>
                          <a:cs typeface="Times New Roman" panose="02020603050405020304" pitchFamily="18" charset="0"/>
                        </a:rPr>
                        <a:t>AFTERLOAD</a:t>
                      </a:r>
                    </a:p>
                    <a:p>
                      <a:pPr marL="342900" indent="-342900">
                        <a:buFont typeface="Courier New" panose="02070309020205020404" pitchFamily="49" charset="0"/>
                        <a:buChar char="o"/>
                      </a:pPr>
                      <a:endParaRPr lang="en-US" sz="2000" u="sng" dirty="0">
                        <a:solidFill>
                          <a:schemeClr val="tx1"/>
                        </a:solidFill>
                        <a:ea typeface="MS Mincho" panose="02020609040205080304" pitchFamily="49" charset="-128"/>
                        <a:cs typeface="Times New Roman" panose="02020603050405020304" pitchFamily="18" charset="0"/>
                      </a:endParaRPr>
                    </a:p>
                    <a:p>
                      <a:pPr marL="342900"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resistance heart must pump against</a:t>
                      </a:r>
                    </a:p>
                    <a:p>
                      <a:pPr marL="342900" lvl="2"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higher resistance </a:t>
                      </a:r>
                      <a:r>
                        <a:rPr lang="en-US" sz="2000" dirty="0">
                          <a:solidFill>
                            <a:schemeClr val="tx1"/>
                          </a:solidFill>
                          <a:ea typeface="MS Mincho" panose="02020609040205080304" pitchFamily="49" charset="-128"/>
                          <a:cs typeface="Times New Roman" panose="02020603050405020304" pitchFamily="18" charset="0"/>
                          <a:sym typeface="Wingdings" panose="05000000000000000000" pitchFamily="2" charset="2"/>
                        </a:rPr>
                        <a:t> </a:t>
                      </a:r>
                      <a:r>
                        <a:rPr lang="en-US" sz="2000" dirty="0">
                          <a:solidFill>
                            <a:schemeClr val="tx1"/>
                          </a:solidFill>
                          <a:ea typeface="MS Mincho" panose="02020609040205080304" pitchFamily="49" charset="-128"/>
                          <a:cs typeface="Times New Roman" panose="02020603050405020304" pitchFamily="18" charset="0"/>
                        </a:rPr>
                        <a:t>greater contractility</a:t>
                      </a:r>
                    </a:p>
                    <a:p>
                      <a:pPr marL="342900" lvl="2"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within heart or circulatory system</a:t>
                      </a:r>
                    </a:p>
                    <a:p>
                      <a:pPr marL="342900" lvl="2" indent="-34290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results in myocardial hypertrophy </a:t>
                      </a:r>
                    </a:p>
                    <a:p>
                      <a:pPr marL="457200" indent="-457200">
                        <a:buFont typeface="Courier New" panose="02070309020205020404" pitchFamily="49" charset="0"/>
                        <a:buChar char="o"/>
                      </a:pPr>
                      <a:endParaRPr lang="en-US" sz="2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456073998"/>
                  </a:ext>
                </a:extLst>
              </a:tr>
              <a:tr h="10401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u="sng" dirty="0">
                          <a:solidFill>
                            <a:schemeClr val="tx1"/>
                          </a:solidFill>
                          <a:latin typeface="+mj-lt"/>
                          <a:ea typeface="MS Mincho" panose="02020609040205080304" pitchFamily="49" charset="-128"/>
                          <a:cs typeface="Times New Roman" panose="02020603050405020304" pitchFamily="18" charset="0"/>
                        </a:rPr>
                        <a:t>INOTROPIC FORCE</a:t>
                      </a:r>
                      <a:endParaRPr lang="en-US" sz="2400" dirty="0">
                        <a:solidFill>
                          <a:schemeClr val="tx1"/>
                        </a:solidFill>
                        <a:latin typeface="+mj-lt"/>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dirty="0">
                        <a:solidFill>
                          <a:schemeClr val="tx1"/>
                        </a:solidFill>
                        <a:ea typeface="MS Mincho" panose="02020609040205080304" pitchFamily="49" charset="-128"/>
                        <a:cs typeface="Times New Roman" panose="02020603050405020304" pitchFamily="18" charset="0"/>
                      </a:endParaRPr>
                    </a:p>
                    <a:p>
                      <a:pPr marL="396875"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cs typeface="Times New Roman" panose="02020603050405020304" pitchFamily="18" charset="0"/>
                        </a:rPr>
                        <a:t>force of contraction</a:t>
                      </a:r>
                      <a:endParaRPr lang="en-US" sz="2000" dirty="0">
                        <a:solidFill>
                          <a:schemeClr val="tx1"/>
                        </a:solidFill>
                        <a:ea typeface="MS Mincho" panose="02020609040205080304" pitchFamily="49" charset="-128"/>
                      </a:endParaRPr>
                    </a:p>
                    <a:p>
                      <a:pPr marL="0" indent="0">
                        <a:buFont typeface="Arial" panose="020B0604020202020204" pitchFamily="34" charset="0"/>
                        <a:buNone/>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u="sng" dirty="0">
                          <a:solidFill>
                            <a:schemeClr val="tx1"/>
                          </a:solidFill>
                          <a:latin typeface="+mj-lt"/>
                          <a:ea typeface="MS Mincho" panose="02020609040205080304" pitchFamily="49" charset="-128"/>
                          <a:cs typeface="Times New Roman" panose="02020603050405020304" pitchFamily="18" charset="0"/>
                        </a:rPr>
                        <a:t>CHRONOTROPIC FORCE</a:t>
                      </a:r>
                      <a:r>
                        <a:rPr lang="en-US" sz="2400" dirty="0">
                          <a:solidFill>
                            <a:schemeClr val="tx1"/>
                          </a:solidFill>
                          <a:latin typeface="+mj-lt"/>
                          <a:ea typeface="MS Mincho" panose="02020609040205080304" pitchFamily="49" charset="-128"/>
                          <a:cs typeface="Times New Roman" panose="02020603050405020304" pitchFamily="18" charset="0"/>
                        </a:rPr>
                        <a:t> </a:t>
                      </a: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en-US" sz="2000" dirty="0">
                        <a:solidFill>
                          <a:schemeClr val="tx1"/>
                        </a:solidFill>
                        <a:ea typeface="MS Mincho" panose="02020609040205080304" pitchFamily="49" charset="-128"/>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ea typeface="MS Mincho" panose="02020609040205080304" pitchFamily="49" charset="-128"/>
                          <a:cs typeface="Times New Roman" panose="02020603050405020304" pitchFamily="18" charset="0"/>
                        </a:rPr>
                        <a:t>rate of contraction</a:t>
                      </a:r>
                      <a:endParaRPr lang="en-US" sz="2000" dirty="0">
                        <a:solidFill>
                          <a:schemeClr val="tx1"/>
                        </a:solidFill>
                        <a:ea typeface="Times New Roman" panose="02020603050405020304" pitchFamily="18" charset="0"/>
                      </a:endParaRPr>
                    </a:p>
                    <a:p>
                      <a:pPr marL="0" indent="0">
                        <a:buFont typeface="Arial" panose="020B0604020202020204" pitchFamily="34" charset="0"/>
                        <a:buNone/>
                      </a:pPr>
                      <a:endParaRPr lang="en-US" sz="2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524799425"/>
                  </a:ext>
                </a:extLst>
              </a:tr>
            </a:tbl>
          </a:graphicData>
        </a:graphic>
      </p:graphicFrame>
      <p:sp>
        <p:nvSpPr>
          <p:cNvPr id="4" name="TextBox 3">
            <a:extLst>
              <a:ext uri="{FF2B5EF4-FFF2-40B4-BE49-F238E27FC236}">
                <a16:creationId xmlns:a16="http://schemas.microsoft.com/office/drawing/2014/main" id="{59309108-0FB4-466B-80D0-EA8270E6B559}"/>
              </a:ext>
            </a:extLst>
          </p:cNvPr>
          <p:cNvSpPr txBox="1"/>
          <p:nvPr/>
        </p:nvSpPr>
        <p:spPr>
          <a:xfrm>
            <a:off x="4211731" y="5276249"/>
            <a:ext cx="3768538"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increases preload vs afterload?</a:t>
            </a:r>
          </a:p>
        </p:txBody>
      </p:sp>
    </p:spTree>
    <p:extLst>
      <p:ext uri="{BB962C8B-B14F-4D97-AF65-F5344CB8AC3E}">
        <p14:creationId xmlns:p14="http://schemas.microsoft.com/office/powerpoint/2010/main" val="4166616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8DE921-70AD-4DBF-BB8B-529FFB3016C3}"/>
              </a:ext>
            </a:extLst>
          </p:cNvPr>
          <p:cNvSpPr>
            <a:spLocks noGrp="1"/>
          </p:cNvSpPr>
          <p:nvPr>
            <p:ph type="sldNum" sz="quarter" idx="12"/>
          </p:nvPr>
        </p:nvSpPr>
        <p:spPr/>
        <p:txBody>
          <a:bodyPr/>
          <a:lstStyle/>
          <a:p>
            <a:fld id="{6D22F896-40B5-4ADD-8801-0D06FADFA095}" type="slidenum">
              <a:rPr lang="en-US" smtClean="0"/>
              <a:t>52</a:t>
            </a:fld>
            <a:endParaRPr lang="en-US" dirty="0"/>
          </a:p>
        </p:txBody>
      </p:sp>
      <p:graphicFrame>
        <p:nvGraphicFramePr>
          <p:cNvPr id="7" name="Table 6">
            <a:extLst>
              <a:ext uri="{FF2B5EF4-FFF2-40B4-BE49-F238E27FC236}">
                <a16:creationId xmlns:a16="http://schemas.microsoft.com/office/drawing/2014/main" id="{6BC6A03D-B0EB-4AB4-AAE4-C6DAFA8CC617}"/>
              </a:ext>
            </a:extLst>
          </p:cNvPr>
          <p:cNvGraphicFramePr>
            <a:graphicFrameLocks noGrp="1"/>
          </p:cNvGraphicFramePr>
          <p:nvPr>
            <p:extLst>
              <p:ext uri="{D42A27DB-BD31-4B8C-83A1-F6EECF244321}">
                <p14:modId xmlns:p14="http://schemas.microsoft.com/office/powerpoint/2010/main" val="1176621505"/>
              </p:ext>
            </p:extLst>
          </p:nvPr>
        </p:nvGraphicFramePr>
        <p:xfrm>
          <a:off x="2393150" y="572986"/>
          <a:ext cx="7405689" cy="4832786"/>
        </p:xfrm>
        <a:graphic>
          <a:graphicData uri="http://schemas.openxmlformats.org/drawingml/2006/table">
            <a:tbl>
              <a:tblPr firstRow="1" bandRow="1">
                <a:tableStyleId>{37CE84F3-28C3-443E-9E96-99CF82512B78}</a:tableStyleId>
              </a:tblPr>
              <a:tblGrid>
                <a:gridCol w="7405689">
                  <a:extLst>
                    <a:ext uri="{9D8B030D-6E8A-4147-A177-3AD203B41FA5}">
                      <a16:colId xmlns:a16="http://schemas.microsoft.com/office/drawing/2014/main" val="1306086594"/>
                    </a:ext>
                  </a:extLst>
                </a:gridCol>
              </a:tblGrid>
              <a:tr h="511191">
                <a:tc>
                  <a:txBody>
                    <a:bodyPr/>
                    <a:lstStyle/>
                    <a:p>
                      <a:pPr algn="ctr"/>
                      <a:r>
                        <a:rPr lang="en-US" sz="2400" b="0" dirty="0">
                          <a:solidFill>
                            <a:srgbClr val="FF0000"/>
                          </a:solidFill>
                          <a:latin typeface="+mj-lt"/>
                        </a:rPr>
                        <a:t>CARDIAC FUNCTION</a:t>
                      </a:r>
                      <a:endParaRPr lang="en-US" sz="2400" b="0" u="sng" dirty="0">
                        <a:solidFill>
                          <a:srgbClr val="FF0000"/>
                        </a:solidFill>
                        <a:latin typeface="+mj-l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66222648"/>
                  </a:ext>
                </a:extLst>
              </a:tr>
              <a:tr h="4321595">
                <a:tc>
                  <a:txBody>
                    <a:bodyPr/>
                    <a:lstStyle/>
                    <a:p>
                      <a:pPr marL="400050" lvl="2" indent="-400050">
                        <a:buFont typeface="Courier New" panose="02070309020205020404" pitchFamily="49" charset="0"/>
                        <a:buNone/>
                      </a:pPr>
                      <a:r>
                        <a:rPr lang="en-US" sz="2400" b="0" u="none" dirty="0">
                          <a:solidFill>
                            <a:schemeClr val="tx1"/>
                          </a:solidFill>
                          <a:latin typeface="+mj-lt"/>
                        </a:rPr>
                        <a:t>PESP</a:t>
                      </a:r>
                    </a:p>
                    <a:p>
                      <a:pPr marL="400050" lvl="2" indent="-400050">
                        <a:buFont typeface="Arial" panose="020B0604020202020204" pitchFamily="34" charset="0"/>
                        <a:buChar char="•"/>
                      </a:pPr>
                      <a:endParaRPr lang="en-US" sz="1800" dirty="0">
                        <a:solidFill>
                          <a:schemeClr val="tx1"/>
                        </a:solidFill>
                      </a:endParaRPr>
                    </a:p>
                    <a:p>
                      <a:pPr marL="400050" lvl="2" indent="-400050">
                        <a:buFont typeface="Arial" panose="020B0604020202020204" pitchFamily="34" charset="0"/>
                        <a:buChar char="•"/>
                      </a:pPr>
                      <a:r>
                        <a:rPr lang="en-US" sz="2000" dirty="0">
                          <a:solidFill>
                            <a:schemeClr val="tx1"/>
                          </a:solidFill>
                        </a:rPr>
                        <a:t>post-extrasystolic potentiation</a:t>
                      </a:r>
                    </a:p>
                    <a:p>
                      <a:pPr marL="400050" lvl="2" indent="-400050">
                        <a:buFont typeface="Arial" panose="020B0604020202020204" pitchFamily="34" charset="0"/>
                        <a:buChar char="•"/>
                      </a:pPr>
                      <a:r>
                        <a:rPr lang="en-US" sz="2000" dirty="0">
                          <a:solidFill>
                            <a:schemeClr val="tx1"/>
                          </a:solidFill>
                        </a:rPr>
                        <a:t>? increased preload due to extra filling time or longer interval</a:t>
                      </a:r>
                    </a:p>
                    <a:p>
                      <a:pPr marL="400050" lvl="2" indent="-400050">
                        <a:buFont typeface="Arial" panose="020B0604020202020204" pitchFamily="34" charset="0"/>
                        <a:buChar char="•"/>
                      </a:pPr>
                      <a:r>
                        <a:rPr lang="en-US" sz="2000" dirty="0">
                          <a:solidFill>
                            <a:schemeClr val="tx1"/>
                          </a:solidFill>
                        </a:rPr>
                        <a:t>? intracellular calcium handling changes</a:t>
                      </a:r>
                    </a:p>
                    <a:p>
                      <a:pPr marL="0" lvl="2" indent="0">
                        <a:buFont typeface="Arial" panose="020B0604020202020204" pitchFamily="34" charset="0"/>
                        <a:buNone/>
                      </a:pPr>
                      <a:endParaRPr lang="en-US" sz="1800" dirty="0">
                        <a:solidFill>
                          <a:schemeClr val="tx1"/>
                        </a:solidFill>
                      </a:endParaRPr>
                    </a:p>
                    <a:p>
                      <a:pPr marL="400050" lvl="2" indent="0">
                        <a:buFont typeface="Courier New" panose="02070309020205020404" pitchFamily="49" charset="0"/>
                        <a:buNone/>
                      </a:pPr>
                      <a:endParaRPr lang="en-US" sz="180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56073998"/>
                  </a:ext>
                </a:extLst>
              </a:tr>
            </a:tbl>
          </a:graphicData>
        </a:graphic>
      </p:graphicFrame>
      <p:pic>
        <p:nvPicPr>
          <p:cNvPr id="6" name="Picture 5">
            <a:extLst>
              <a:ext uri="{FF2B5EF4-FFF2-40B4-BE49-F238E27FC236}">
                <a16:creationId xmlns:a16="http://schemas.microsoft.com/office/drawing/2014/main" id="{1FF5437A-EC29-C96E-1552-60F5D9BC3F3A}"/>
              </a:ext>
            </a:extLst>
          </p:cNvPr>
          <p:cNvPicPr>
            <a:picLocks noChangeAspect="1"/>
          </p:cNvPicPr>
          <p:nvPr/>
        </p:nvPicPr>
        <p:blipFill>
          <a:blip r:embed="rId2"/>
          <a:stretch>
            <a:fillRect/>
          </a:stretch>
        </p:blipFill>
        <p:spPr>
          <a:xfrm>
            <a:off x="3205390" y="2989379"/>
            <a:ext cx="5781208" cy="1984809"/>
          </a:xfrm>
          <a:prstGeom prst="rect">
            <a:avLst/>
          </a:prstGeom>
        </p:spPr>
      </p:pic>
      <p:sp>
        <p:nvSpPr>
          <p:cNvPr id="3" name="Oval 2">
            <a:extLst>
              <a:ext uri="{FF2B5EF4-FFF2-40B4-BE49-F238E27FC236}">
                <a16:creationId xmlns:a16="http://schemas.microsoft.com/office/drawing/2014/main" id="{DE8925D6-22AE-C585-5AB8-E2F2BCDA2636}"/>
              </a:ext>
            </a:extLst>
          </p:cNvPr>
          <p:cNvSpPr/>
          <p:nvPr/>
        </p:nvSpPr>
        <p:spPr>
          <a:xfrm>
            <a:off x="6766560" y="2793063"/>
            <a:ext cx="1271016" cy="2377440"/>
          </a:xfrm>
          <a:prstGeom prst="ellipse">
            <a:avLst/>
          </a:prstGeom>
          <a:no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DA3504B-2757-FBC7-1A80-11E10CF29ECE}"/>
              </a:ext>
            </a:extLst>
          </p:cNvPr>
          <p:cNvSpPr txBox="1"/>
          <p:nvPr/>
        </p:nvSpPr>
        <p:spPr>
          <a:xfrm rot="851035">
            <a:off x="7671123" y="5082606"/>
            <a:ext cx="2194560" cy="646331"/>
          </a:xfrm>
          <a:prstGeom prst="rect">
            <a:avLst/>
          </a:prstGeom>
          <a:noFill/>
        </p:spPr>
        <p:txBody>
          <a:bodyPr wrap="square" rtlCol="0">
            <a:spAutoFit/>
          </a:bodyPr>
          <a:lstStyle/>
          <a:p>
            <a:r>
              <a:rPr lang="en-US" sz="3600" dirty="0">
                <a:solidFill>
                  <a:srgbClr val="FF0000"/>
                </a:solidFill>
                <a:latin typeface="Jokerman" panose="04090605060D06020702" pitchFamily="82" charset="0"/>
              </a:rPr>
              <a:t>Why???</a:t>
            </a:r>
          </a:p>
        </p:txBody>
      </p:sp>
    </p:spTree>
    <p:extLst>
      <p:ext uri="{BB962C8B-B14F-4D97-AF65-F5344CB8AC3E}">
        <p14:creationId xmlns:p14="http://schemas.microsoft.com/office/powerpoint/2010/main" val="2356809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F43679-FD1B-4B95-8A5D-3DD004BB353F}"/>
              </a:ext>
            </a:extLst>
          </p:cNvPr>
          <p:cNvSpPr>
            <a:spLocks noGrp="1"/>
          </p:cNvSpPr>
          <p:nvPr>
            <p:ph type="sldNum" sz="quarter" idx="12"/>
          </p:nvPr>
        </p:nvSpPr>
        <p:spPr/>
        <p:txBody>
          <a:bodyPr/>
          <a:lstStyle/>
          <a:p>
            <a:fld id="{6D22F896-40B5-4ADD-8801-0D06FADFA095}" type="slidenum">
              <a:rPr lang="en-US" smtClean="0"/>
              <a:t>53</a:t>
            </a:fld>
            <a:endParaRPr lang="en-US" dirty="0"/>
          </a:p>
        </p:txBody>
      </p:sp>
      <p:graphicFrame>
        <p:nvGraphicFramePr>
          <p:cNvPr id="4" name="Table 3">
            <a:extLst>
              <a:ext uri="{FF2B5EF4-FFF2-40B4-BE49-F238E27FC236}">
                <a16:creationId xmlns:a16="http://schemas.microsoft.com/office/drawing/2014/main" id="{7262917F-B820-4750-905B-44491EDF6403}"/>
              </a:ext>
            </a:extLst>
          </p:cNvPr>
          <p:cNvGraphicFramePr>
            <a:graphicFrameLocks noGrp="1"/>
          </p:cNvGraphicFramePr>
          <p:nvPr>
            <p:extLst>
              <p:ext uri="{D42A27DB-BD31-4B8C-83A1-F6EECF244321}">
                <p14:modId xmlns:p14="http://schemas.microsoft.com/office/powerpoint/2010/main" val="2573205243"/>
              </p:ext>
            </p:extLst>
          </p:nvPr>
        </p:nvGraphicFramePr>
        <p:xfrm>
          <a:off x="3581421" y="1407707"/>
          <a:ext cx="5029157" cy="3153156"/>
        </p:xfrm>
        <a:graphic>
          <a:graphicData uri="http://schemas.openxmlformats.org/drawingml/2006/table">
            <a:tbl>
              <a:tblPr firstRow="1" bandRow="1">
                <a:tableStyleId>{37CE84F3-28C3-443E-9E96-99CF82512B78}</a:tableStyleId>
              </a:tblPr>
              <a:tblGrid>
                <a:gridCol w="5029157">
                  <a:extLst>
                    <a:ext uri="{9D8B030D-6E8A-4147-A177-3AD203B41FA5}">
                      <a16:colId xmlns:a16="http://schemas.microsoft.com/office/drawing/2014/main" val="1306086594"/>
                    </a:ext>
                  </a:extLst>
                </a:gridCol>
              </a:tblGrid>
              <a:tr h="2725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F0000"/>
                          </a:solidFill>
                        </a:rPr>
                        <a:t> </a:t>
                      </a:r>
                      <a:r>
                        <a:rPr lang="en-US" sz="2400" b="0" dirty="0">
                          <a:solidFill>
                            <a:srgbClr val="FF0000"/>
                          </a:solidFill>
                          <a:latin typeface="+mj-lt"/>
                          <a:ea typeface="MS Mincho" panose="02020609040205080304" pitchFamily="49" charset="-128"/>
                          <a:cs typeface="Times New Roman" panose="02020603050405020304" pitchFamily="18" charset="0"/>
                        </a:rPr>
                        <a:t>CARDIAC FUNCTION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66222648"/>
                  </a:ext>
                </a:extLst>
              </a:tr>
              <a:tr h="1160033">
                <a:tc>
                  <a:txBody>
                    <a:bodyPr/>
                    <a:lstStyle/>
                    <a:p>
                      <a:pPr marL="0" indent="0">
                        <a:lnSpc>
                          <a:spcPct val="150000"/>
                        </a:lnSpc>
                        <a:buFont typeface="Arial" panose="020B0604020202020204" pitchFamily="34" charset="0"/>
                        <a:buNone/>
                        <a:tabLst>
                          <a:tab pos="0" algn="l"/>
                        </a:tabLst>
                      </a:pPr>
                      <a:r>
                        <a:rPr lang="en-US" sz="2400" b="0" u="sng" dirty="0">
                          <a:solidFill>
                            <a:schemeClr val="tx1"/>
                          </a:solidFill>
                          <a:latin typeface="+mj-lt"/>
                        </a:rPr>
                        <a:t>AUTONOMIC NERVOUS SYSTEM</a:t>
                      </a:r>
                    </a:p>
                    <a:p>
                      <a:pPr marL="285750" indent="-285750">
                        <a:lnSpc>
                          <a:spcPct val="150000"/>
                        </a:lnSpc>
                        <a:buFont typeface="Arial" panose="020B0604020202020204" pitchFamily="34" charset="0"/>
                        <a:buChar char="•"/>
                        <a:tabLst>
                          <a:tab pos="0" algn="l"/>
                        </a:tabLst>
                      </a:pPr>
                      <a:endParaRPr lang="en-US" sz="1200" dirty="0">
                        <a:solidFill>
                          <a:schemeClr val="tx1"/>
                        </a:solidFill>
                      </a:endParaRPr>
                    </a:p>
                    <a:p>
                      <a:pPr marL="285750" indent="-285750">
                        <a:lnSpc>
                          <a:spcPct val="150000"/>
                        </a:lnSpc>
                        <a:buFont typeface="Arial" panose="020B0604020202020204" pitchFamily="34" charset="0"/>
                        <a:buChar char="•"/>
                        <a:tabLst>
                          <a:tab pos="0" algn="l"/>
                        </a:tabLst>
                      </a:pPr>
                      <a:r>
                        <a:rPr lang="en-US" sz="2000" dirty="0">
                          <a:solidFill>
                            <a:schemeClr val="tx1"/>
                          </a:solidFill>
                        </a:rPr>
                        <a:t>responds to metabolic needs of body</a:t>
                      </a:r>
                    </a:p>
                    <a:p>
                      <a:pPr marL="285750" indent="-285750">
                        <a:lnSpc>
                          <a:spcPct val="150000"/>
                        </a:lnSpc>
                        <a:buFont typeface="Arial" panose="020B0604020202020204" pitchFamily="34" charset="0"/>
                        <a:buChar char="•"/>
                        <a:tabLst>
                          <a:tab pos="0" algn="l"/>
                        </a:tabLst>
                      </a:pPr>
                      <a:r>
                        <a:rPr lang="en-US" sz="2000" dirty="0">
                          <a:solidFill>
                            <a:schemeClr val="tx1"/>
                          </a:solidFill>
                        </a:rPr>
                        <a:t>controls tissues not under voluntary control</a:t>
                      </a:r>
                    </a:p>
                    <a:p>
                      <a:pPr marL="285750" indent="-285750">
                        <a:lnSpc>
                          <a:spcPct val="150000"/>
                        </a:lnSpc>
                        <a:buFont typeface="Arial" panose="020B0604020202020204" pitchFamily="34" charset="0"/>
                        <a:buChar char="•"/>
                        <a:tabLst>
                          <a:tab pos="0" algn="l"/>
                        </a:tabLst>
                      </a:pPr>
                      <a:r>
                        <a:rPr lang="en-US" sz="2000" dirty="0">
                          <a:solidFill>
                            <a:schemeClr val="tx1"/>
                          </a:solidFill>
                        </a:rPr>
                        <a:t>sympathetic vs parasympathetic </a:t>
                      </a:r>
                    </a:p>
                    <a:p>
                      <a:pPr marL="285750" indent="-285750">
                        <a:lnSpc>
                          <a:spcPct val="150000"/>
                        </a:lnSpc>
                        <a:buFont typeface="Arial" panose="020B0604020202020204" pitchFamily="34" charset="0"/>
                        <a:buChar char="•"/>
                        <a:tabLst>
                          <a:tab pos="0" algn="l"/>
                        </a:tabLst>
                      </a:pPr>
                      <a:endParaRPr lang="en-US" sz="200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56073998"/>
                  </a:ext>
                </a:extLst>
              </a:tr>
            </a:tbl>
          </a:graphicData>
        </a:graphic>
      </p:graphicFrame>
      <p:sp>
        <p:nvSpPr>
          <p:cNvPr id="5" name="TextBox 4">
            <a:extLst>
              <a:ext uri="{FF2B5EF4-FFF2-40B4-BE49-F238E27FC236}">
                <a16:creationId xmlns:a16="http://schemas.microsoft.com/office/drawing/2014/main" id="{92E00F50-D7FD-45F4-99C5-33EA61B71355}"/>
              </a:ext>
            </a:extLst>
          </p:cNvPr>
          <p:cNvSpPr txBox="1"/>
          <p:nvPr/>
        </p:nvSpPr>
        <p:spPr>
          <a:xfrm>
            <a:off x="1953852" y="592099"/>
            <a:ext cx="1423147" cy="163121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How does the</a:t>
            </a:r>
          </a:p>
          <a:p>
            <a:pPr algn="ctr"/>
            <a:r>
              <a:rPr lang="en-US" sz="2000" dirty="0">
                <a:solidFill>
                  <a:srgbClr val="FF0000"/>
                </a:solidFill>
                <a:latin typeface="Gabriola" panose="04040605051002020D02" pitchFamily="82" charset="0"/>
              </a:rPr>
              <a:t>sympathetic </a:t>
            </a:r>
          </a:p>
          <a:p>
            <a:pPr algn="ctr"/>
            <a:r>
              <a:rPr lang="en-US" sz="2000" dirty="0">
                <a:solidFill>
                  <a:srgbClr val="FF0000"/>
                </a:solidFill>
                <a:latin typeface="Gabriola" panose="04040605051002020D02" pitchFamily="82" charset="0"/>
              </a:rPr>
              <a:t>nervous system </a:t>
            </a:r>
          </a:p>
          <a:p>
            <a:pPr algn="ctr"/>
            <a:r>
              <a:rPr lang="en-US" sz="2000" dirty="0">
                <a:solidFill>
                  <a:srgbClr val="FF0000"/>
                </a:solidFill>
                <a:latin typeface="Gabriola" panose="04040605051002020D02" pitchFamily="82" charset="0"/>
              </a:rPr>
              <a:t>affect HR?</a:t>
            </a:r>
          </a:p>
        </p:txBody>
      </p:sp>
      <p:sp>
        <p:nvSpPr>
          <p:cNvPr id="6" name="TextBox 5">
            <a:extLst>
              <a:ext uri="{FF2B5EF4-FFF2-40B4-BE49-F238E27FC236}">
                <a16:creationId xmlns:a16="http://schemas.microsoft.com/office/drawing/2014/main" id="{2E452584-07AE-4477-8740-CA2A9211BEFE}"/>
              </a:ext>
            </a:extLst>
          </p:cNvPr>
          <p:cNvSpPr txBox="1"/>
          <p:nvPr/>
        </p:nvSpPr>
        <p:spPr>
          <a:xfrm>
            <a:off x="8835333" y="3745255"/>
            <a:ext cx="1671312" cy="163121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How does the </a:t>
            </a:r>
          </a:p>
          <a:p>
            <a:pPr algn="ctr"/>
            <a:r>
              <a:rPr lang="en-US" sz="2000" dirty="0">
                <a:solidFill>
                  <a:srgbClr val="FF0000"/>
                </a:solidFill>
                <a:latin typeface="Gabriola" panose="04040605051002020D02" pitchFamily="82" charset="0"/>
              </a:rPr>
              <a:t>parasympathetic </a:t>
            </a:r>
          </a:p>
          <a:p>
            <a:pPr algn="ctr"/>
            <a:r>
              <a:rPr lang="en-US" sz="2000" dirty="0">
                <a:solidFill>
                  <a:srgbClr val="FF0000"/>
                </a:solidFill>
                <a:latin typeface="Gabriola" panose="04040605051002020D02" pitchFamily="82" charset="0"/>
              </a:rPr>
              <a:t>nervous system </a:t>
            </a:r>
          </a:p>
          <a:p>
            <a:pPr algn="ctr"/>
            <a:r>
              <a:rPr lang="en-US" sz="2000" dirty="0">
                <a:solidFill>
                  <a:srgbClr val="FF0000"/>
                </a:solidFill>
                <a:latin typeface="Gabriola" panose="04040605051002020D02" pitchFamily="82" charset="0"/>
              </a:rPr>
              <a:t>affect HR?</a:t>
            </a:r>
          </a:p>
        </p:txBody>
      </p:sp>
      <p:sp>
        <p:nvSpPr>
          <p:cNvPr id="8" name="Heart 7">
            <a:extLst>
              <a:ext uri="{FF2B5EF4-FFF2-40B4-BE49-F238E27FC236}">
                <a16:creationId xmlns:a16="http://schemas.microsoft.com/office/drawing/2014/main" id="{E7CA2A3E-005E-445E-934F-B22A481F3B9C}"/>
              </a:ext>
            </a:extLst>
          </p:cNvPr>
          <p:cNvSpPr/>
          <p:nvPr/>
        </p:nvSpPr>
        <p:spPr>
          <a:xfrm>
            <a:off x="1288798" y="3524027"/>
            <a:ext cx="618564" cy="590101"/>
          </a:xfrm>
          <a:prstGeom prst="heart">
            <a:avLst/>
          </a:prstGeom>
          <a:solidFill>
            <a:srgbClr val="FF00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art 9">
            <a:extLst>
              <a:ext uri="{FF2B5EF4-FFF2-40B4-BE49-F238E27FC236}">
                <a16:creationId xmlns:a16="http://schemas.microsoft.com/office/drawing/2014/main" id="{2DBAB5BC-7DAC-4EF4-BB2F-756A6C405561}"/>
              </a:ext>
            </a:extLst>
          </p:cNvPr>
          <p:cNvSpPr/>
          <p:nvPr/>
        </p:nvSpPr>
        <p:spPr>
          <a:xfrm>
            <a:off x="1421094" y="2636822"/>
            <a:ext cx="618564" cy="590101"/>
          </a:xfrm>
          <a:prstGeom prst="heart">
            <a:avLst/>
          </a:prstGeom>
          <a:solidFill>
            <a:srgbClr val="FF00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art 11">
            <a:extLst>
              <a:ext uri="{FF2B5EF4-FFF2-40B4-BE49-F238E27FC236}">
                <a16:creationId xmlns:a16="http://schemas.microsoft.com/office/drawing/2014/main" id="{A58F11DF-CD57-4E5A-B54E-B193C6124C20}"/>
              </a:ext>
            </a:extLst>
          </p:cNvPr>
          <p:cNvSpPr/>
          <p:nvPr/>
        </p:nvSpPr>
        <p:spPr>
          <a:xfrm>
            <a:off x="11384459" y="975612"/>
            <a:ext cx="618564" cy="590101"/>
          </a:xfrm>
          <a:prstGeom prst="heart">
            <a:avLst/>
          </a:prstGeom>
          <a:solidFill>
            <a:srgbClr val="FF00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Heart 12">
            <a:extLst>
              <a:ext uri="{FF2B5EF4-FFF2-40B4-BE49-F238E27FC236}">
                <a16:creationId xmlns:a16="http://schemas.microsoft.com/office/drawing/2014/main" id="{43A12806-3A14-4DDD-8672-BFD35F09E75B}"/>
              </a:ext>
            </a:extLst>
          </p:cNvPr>
          <p:cNvSpPr/>
          <p:nvPr/>
        </p:nvSpPr>
        <p:spPr>
          <a:xfrm>
            <a:off x="9310301" y="2148965"/>
            <a:ext cx="618564" cy="590101"/>
          </a:xfrm>
          <a:prstGeom prst="heart">
            <a:avLst/>
          </a:prstGeom>
          <a:solidFill>
            <a:srgbClr val="FF00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art 13">
            <a:extLst>
              <a:ext uri="{FF2B5EF4-FFF2-40B4-BE49-F238E27FC236}">
                <a16:creationId xmlns:a16="http://schemas.microsoft.com/office/drawing/2014/main" id="{CA458417-C679-4315-B4F1-1B62F4C765A2}"/>
              </a:ext>
            </a:extLst>
          </p:cNvPr>
          <p:cNvSpPr/>
          <p:nvPr/>
        </p:nvSpPr>
        <p:spPr>
          <a:xfrm>
            <a:off x="11145248" y="5459145"/>
            <a:ext cx="618564" cy="590101"/>
          </a:xfrm>
          <a:prstGeom prst="heart">
            <a:avLst/>
          </a:prstGeom>
          <a:solidFill>
            <a:srgbClr val="FF00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art 15">
            <a:extLst>
              <a:ext uri="{FF2B5EF4-FFF2-40B4-BE49-F238E27FC236}">
                <a16:creationId xmlns:a16="http://schemas.microsoft.com/office/drawing/2014/main" id="{AE1312A0-0936-4255-B7E5-653B8C3799E5}"/>
              </a:ext>
            </a:extLst>
          </p:cNvPr>
          <p:cNvSpPr/>
          <p:nvPr/>
        </p:nvSpPr>
        <p:spPr>
          <a:xfrm>
            <a:off x="2521011" y="4860192"/>
            <a:ext cx="618564" cy="590101"/>
          </a:xfrm>
          <a:prstGeom prst="heart">
            <a:avLst/>
          </a:prstGeom>
          <a:solidFill>
            <a:srgbClr val="FF00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art 16">
            <a:extLst>
              <a:ext uri="{FF2B5EF4-FFF2-40B4-BE49-F238E27FC236}">
                <a16:creationId xmlns:a16="http://schemas.microsoft.com/office/drawing/2014/main" id="{2206553C-A78D-4B19-8F5F-D75E21D3497D}"/>
              </a:ext>
            </a:extLst>
          </p:cNvPr>
          <p:cNvSpPr/>
          <p:nvPr/>
        </p:nvSpPr>
        <p:spPr>
          <a:xfrm>
            <a:off x="807541" y="1318618"/>
            <a:ext cx="618564" cy="590101"/>
          </a:xfrm>
          <a:prstGeom prst="heart">
            <a:avLst/>
          </a:prstGeom>
          <a:solidFill>
            <a:srgbClr val="FF00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art 17">
            <a:extLst>
              <a:ext uri="{FF2B5EF4-FFF2-40B4-BE49-F238E27FC236}">
                <a16:creationId xmlns:a16="http://schemas.microsoft.com/office/drawing/2014/main" id="{CF33DB37-FA02-4A2D-90B4-49968FC7B6CD}"/>
              </a:ext>
            </a:extLst>
          </p:cNvPr>
          <p:cNvSpPr/>
          <p:nvPr/>
        </p:nvSpPr>
        <p:spPr>
          <a:xfrm>
            <a:off x="638476" y="3325835"/>
            <a:ext cx="618564" cy="590101"/>
          </a:xfrm>
          <a:prstGeom prst="heart">
            <a:avLst/>
          </a:prstGeom>
          <a:solidFill>
            <a:srgbClr val="FF00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art 18">
            <a:extLst>
              <a:ext uri="{FF2B5EF4-FFF2-40B4-BE49-F238E27FC236}">
                <a16:creationId xmlns:a16="http://schemas.microsoft.com/office/drawing/2014/main" id="{9A6FFE44-8F46-4FFB-9191-619EC967FF5A}"/>
              </a:ext>
            </a:extLst>
          </p:cNvPr>
          <p:cNvSpPr/>
          <p:nvPr/>
        </p:nvSpPr>
        <p:spPr>
          <a:xfrm>
            <a:off x="807541" y="3745255"/>
            <a:ext cx="618564" cy="590101"/>
          </a:xfrm>
          <a:prstGeom prst="heart">
            <a:avLst/>
          </a:prstGeom>
          <a:solidFill>
            <a:srgbClr val="FF00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art 19">
            <a:extLst>
              <a:ext uri="{FF2B5EF4-FFF2-40B4-BE49-F238E27FC236}">
                <a16:creationId xmlns:a16="http://schemas.microsoft.com/office/drawing/2014/main" id="{C2B6D66B-F266-4673-9CD9-1D9686598EBF}"/>
              </a:ext>
            </a:extLst>
          </p:cNvPr>
          <p:cNvSpPr/>
          <p:nvPr/>
        </p:nvSpPr>
        <p:spPr>
          <a:xfrm>
            <a:off x="2295461" y="3194272"/>
            <a:ext cx="618564" cy="590101"/>
          </a:xfrm>
          <a:prstGeom prst="heart">
            <a:avLst/>
          </a:prstGeom>
          <a:solidFill>
            <a:srgbClr val="FF00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FE8C4EE2-0988-F934-E39B-4D1A8942B5B9}"/>
              </a:ext>
            </a:extLst>
          </p:cNvPr>
          <p:cNvPicPr>
            <a:picLocks noChangeAspect="1"/>
          </p:cNvPicPr>
          <p:nvPr/>
        </p:nvPicPr>
        <p:blipFill>
          <a:blip r:embed="rId2"/>
          <a:stretch>
            <a:fillRect/>
          </a:stretch>
        </p:blipFill>
        <p:spPr>
          <a:xfrm>
            <a:off x="3252416" y="290321"/>
            <a:ext cx="652329" cy="603556"/>
          </a:xfrm>
          <a:prstGeom prst="rect">
            <a:avLst/>
          </a:prstGeom>
        </p:spPr>
      </p:pic>
      <p:pic>
        <p:nvPicPr>
          <p:cNvPr id="7" name="Picture 6">
            <a:extLst>
              <a:ext uri="{FF2B5EF4-FFF2-40B4-BE49-F238E27FC236}">
                <a16:creationId xmlns:a16="http://schemas.microsoft.com/office/drawing/2014/main" id="{DF8B3044-7A5D-F874-A647-18DAA04E3E55}"/>
              </a:ext>
            </a:extLst>
          </p:cNvPr>
          <p:cNvPicPr>
            <a:picLocks noChangeAspect="1"/>
          </p:cNvPicPr>
          <p:nvPr/>
        </p:nvPicPr>
        <p:blipFill>
          <a:blip r:embed="rId2"/>
          <a:stretch>
            <a:fillRect/>
          </a:stretch>
        </p:blipFill>
        <p:spPr>
          <a:xfrm>
            <a:off x="1387329" y="5376471"/>
            <a:ext cx="652329" cy="603556"/>
          </a:xfrm>
          <a:prstGeom prst="rect">
            <a:avLst/>
          </a:prstGeom>
        </p:spPr>
      </p:pic>
    </p:spTree>
    <p:extLst>
      <p:ext uri="{BB962C8B-B14F-4D97-AF65-F5344CB8AC3E}">
        <p14:creationId xmlns:p14="http://schemas.microsoft.com/office/powerpoint/2010/main" val="4160974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135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B3D272-8122-446D-9B2B-4D95927414CA}"/>
              </a:ext>
            </a:extLst>
          </p:cNvPr>
          <p:cNvSpPr>
            <a:spLocks noGrp="1"/>
          </p:cNvSpPr>
          <p:nvPr>
            <p:ph type="sldNum" sz="quarter" idx="12"/>
          </p:nvPr>
        </p:nvSpPr>
        <p:spPr/>
        <p:txBody>
          <a:bodyPr/>
          <a:lstStyle/>
          <a:p>
            <a:fld id="{6D22F896-40B5-4ADD-8801-0D06FADFA095}" type="slidenum">
              <a:rPr lang="en-US" smtClean="0"/>
              <a:t>54</a:t>
            </a:fld>
            <a:endParaRPr lang="en-US" dirty="0"/>
          </a:p>
        </p:txBody>
      </p:sp>
      <p:graphicFrame>
        <p:nvGraphicFramePr>
          <p:cNvPr id="3" name="Table 2">
            <a:extLst>
              <a:ext uri="{FF2B5EF4-FFF2-40B4-BE49-F238E27FC236}">
                <a16:creationId xmlns:a16="http://schemas.microsoft.com/office/drawing/2014/main" id="{A9DC111B-21D5-4FA1-9B11-BE90D7AE3A87}"/>
              </a:ext>
            </a:extLst>
          </p:cNvPr>
          <p:cNvGraphicFramePr>
            <a:graphicFrameLocks noGrp="1"/>
          </p:cNvGraphicFramePr>
          <p:nvPr>
            <p:extLst>
              <p:ext uri="{D42A27DB-BD31-4B8C-83A1-F6EECF244321}">
                <p14:modId xmlns:p14="http://schemas.microsoft.com/office/powerpoint/2010/main" val="2064931628"/>
              </p:ext>
            </p:extLst>
          </p:nvPr>
        </p:nvGraphicFramePr>
        <p:xfrm>
          <a:off x="1276350" y="1678511"/>
          <a:ext cx="9704024" cy="3078480"/>
        </p:xfrm>
        <a:graphic>
          <a:graphicData uri="http://schemas.openxmlformats.org/drawingml/2006/table">
            <a:tbl>
              <a:tblPr firstRow="1" bandRow="1">
                <a:tableStyleId>{5C22544A-7EE6-4342-B048-85BDC9FD1C3A}</a:tableStyleId>
              </a:tblPr>
              <a:tblGrid>
                <a:gridCol w="3272009">
                  <a:extLst>
                    <a:ext uri="{9D8B030D-6E8A-4147-A177-3AD203B41FA5}">
                      <a16:colId xmlns:a16="http://schemas.microsoft.com/office/drawing/2014/main" val="2928648383"/>
                    </a:ext>
                  </a:extLst>
                </a:gridCol>
                <a:gridCol w="6432015">
                  <a:extLst>
                    <a:ext uri="{9D8B030D-6E8A-4147-A177-3AD203B41FA5}">
                      <a16:colId xmlns:a16="http://schemas.microsoft.com/office/drawing/2014/main" val="3750038353"/>
                    </a:ext>
                  </a:extLst>
                </a:gridCol>
              </a:tblGrid>
              <a:tr h="331470">
                <a:tc gridSpan="2">
                  <a:txBody>
                    <a:bodyPr/>
                    <a:lstStyle/>
                    <a:p>
                      <a:pPr algn="ctr"/>
                      <a:r>
                        <a:rPr lang="en-US" sz="2400" b="0" dirty="0">
                          <a:solidFill>
                            <a:srgbClr val="FF0000"/>
                          </a:solidFill>
                          <a:latin typeface="+mj-lt"/>
                        </a:rPr>
                        <a:t>MANEUVERS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hMerge="1">
                  <a:txBody>
                    <a:bodyPr/>
                    <a:lstStyle/>
                    <a:p>
                      <a:endParaRPr lang="en-US" dirty="0"/>
                    </a:p>
                  </a:txBody>
                  <a:tcPr>
                    <a:solidFill>
                      <a:schemeClr val="bg2">
                        <a:lumMod val="75000"/>
                      </a:schemeClr>
                    </a:solidFill>
                  </a:tcPr>
                </a:tc>
                <a:extLst>
                  <a:ext uri="{0D108BD9-81ED-4DB2-BD59-A6C34878D82A}">
                    <a16:rowId xmlns:a16="http://schemas.microsoft.com/office/drawing/2014/main" val="4264651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VALSALVA MANEUVER</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marL="0" lvl="2" indent="0" algn="l">
                        <a:buFont typeface="Courier New" panose="02070309020205020404" pitchFamily="49" charset="0"/>
                        <a:buNone/>
                      </a:pPr>
                      <a:r>
                        <a:rPr lang="en-US" sz="2000" dirty="0"/>
                        <a:t>strain phase—decreases venous return, SV &amp; CO </a:t>
                      </a:r>
                    </a:p>
                    <a:p>
                      <a:pPr marL="0" lvl="2" indent="0" algn="l">
                        <a:buFont typeface="Courier New" panose="02070309020205020404" pitchFamily="49" charset="0"/>
                        <a:buNone/>
                      </a:pPr>
                      <a:r>
                        <a:rPr lang="en-US" sz="2000" dirty="0"/>
                        <a:t>release phase—increases venous return, SV &amp; CO</a:t>
                      </a:r>
                    </a:p>
                    <a:p>
                      <a:pPr marL="0" lvl="2" indent="0" algn="l">
                        <a:buFont typeface="Courier New" panose="02070309020205020404" pitchFamily="49" charset="0"/>
                        <a:buNone/>
                      </a:pPr>
                      <a:endParaRPr 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2264433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SQUATTING</a:t>
                      </a:r>
                    </a:p>
                    <a:p>
                      <a:pPr algn="l"/>
                      <a:endParaRPr 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increases venous return, SV &amp; CO </a:t>
                      </a:r>
                    </a:p>
                    <a:p>
                      <a:pPr algn="l"/>
                      <a:endParaRPr 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684246953"/>
                  </a:ext>
                </a:extLst>
              </a:tr>
              <a:tr h="42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STANDING</a:t>
                      </a:r>
                    </a:p>
                    <a:p>
                      <a:pPr algn="l"/>
                      <a:endParaRPr 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decreases venous return, SV &amp; CO</a:t>
                      </a:r>
                      <a:endParaRPr lang="en-US" sz="2000" dirty="0">
                        <a:ea typeface="Times New Roman" panose="02020603050405020304" pitchFamily="18" charset="0"/>
                      </a:endParaRPr>
                    </a:p>
                    <a:p>
                      <a:pPr algn="l"/>
                      <a:endParaRPr 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468815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AMYL NITRITE INHALATION </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decreases peripheral resistance </a:t>
                      </a:r>
                      <a:r>
                        <a:rPr lang="en-US" sz="2000" dirty="0">
                          <a:sym typeface="Wingdings" panose="05000000000000000000" pitchFamily="2" charset="2"/>
                        </a:rPr>
                        <a:t></a:t>
                      </a:r>
                      <a:r>
                        <a:rPr lang="en-US" sz="2000" dirty="0"/>
                        <a:t> increases HR, SV &amp; 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67100285"/>
                  </a:ext>
                </a:extLst>
              </a:tr>
            </a:tbl>
          </a:graphicData>
        </a:graphic>
      </p:graphicFrame>
      <p:sp>
        <p:nvSpPr>
          <p:cNvPr id="4" name="TextBox 3">
            <a:extLst>
              <a:ext uri="{FF2B5EF4-FFF2-40B4-BE49-F238E27FC236}">
                <a16:creationId xmlns:a16="http://schemas.microsoft.com/office/drawing/2014/main" id="{FA880620-AB2A-4FF1-9E9B-ABEF0BAE215F}"/>
              </a:ext>
            </a:extLst>
          </p:cNvPr>
          <p:cNvSpPr txBox="1"/>
          <p:nvPr/>
        </p:nvSpPr>
        <p:spPr>
          <a:xfrm>
            <a:off x="6160724" y="4988211"/>
            <a:ext cx="4819650"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How is the Valsalva maneuver performed during an echo?</a:t>
            </a:r>
            <a:endParaRPr lang="en-US" dirty="0">
              <a:solidFill>
                <a:srgbClr val="FF0000"/>
              </a:solidFill>
              <a:latin typeface="Gabriola" panose="04040605051002020D02" pitchFamily="82" charset="0"/>
            </a:endParaRPr>
          </a:p>
        </p:txBody>
      </p:sp>
    </p:spTree>
    <p:extLst>
      <p:ext uri="{BB962C8B-B14F-4D97-AF65-F5344CB8AC3E}">
        <p14:creationId xmlns:p14="http://schemas.microsoft.com/office/powerpoint/2010/main" val="3265872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C28FBD-D869-4F04-8DC1-BE8E737CF9BB}"/>
              </a:ext>
            </a:extLst>
          </p:cNvPr>
          <p:cNvSpPr>
            <a:spLocks noGrp="1"/>
          </p:cNvSpPr>
          <p:nvPr>
            <p:ph type="sldNum" sz="quarter" idx="12"/>
          </p:nvPr>
        </p:nvSpPr>
        <p:spPr/>
        <p:txBody>
          <a:bodyPr/>
          <a:lstStyle/>
          <a:p>
            <a:fld id="{6D22F896-40B5-4ADD-8801-0D06FADFA095}" type="slidenum">
              <a:rPr lang="en-US" smtClean="0"/>
              <a:t>55</a:t>
            </a:fld>
            <a:endParaRPr lang="en-US" dirty="0"/>
          </a:p>
        </p:txBody>
      </p:sp>
      <p:sp>
        <p:nvSpPr>
          <p:cNvPr id="3" name="Rectangle 2">
            <a:extLst>
              <a:ext uri="{FF2B5EF4-FFF2-40B4-BE49-F238E27FC236}">
                <a16:creationId xmlns:a16="http://schemas.microsoft.com/office/drawing/2014/main" id="{D388012F-79AE-4FA5-B3FF-C57CC8E8849D}"/>
              </a:ext>
            </a:extLst>
          </p:cNvPr>
          <p:cNvSpPr/>
          <p:nvPr/>
        </p:nvSpPr>
        <p:spPr>
          <a:xfrm>
            <a:off x="1106280" y="801235"/>
            <a:ext cx="10923184" cy="677108"/>
          </a:xfrm>
          <a:prstGeom prst="rect">
            <a:avLst/>
          </a:prstGeom>
        </p:spPr>
        <p:txBody>
          <a:bodyPr wrap="square">
            <a:spAutoFit/>
          </a:bodyPr>
          <a:lstStyle/>
          <a:p>
            <a:endParaRPr lang="en-US" dirty="0">
              <a:ea typeface="MS Mincho" panose="02020609040205080304" pitchFamily="49" charset="-128"/>
              <a:cs typeface="Times New Roman" panose="02020603050405020304" pitchFamily="18" charset="0"/>
            </a:endParaRPr>
          </a:p>
          <a:p>
            <a:pPr marL="742950" lvl="1" indent="-285750">
              <a:buFont typeface="Arial" panose="020B0604020202020204" pitchFamily="34" charset="0"/>
              <a:buChar char="•"/>
            </a:pPr>
            <a:endParaRPr lang="en-US" sz="2000" dirty="0">
              <a:ea typeface="Times New Roman" panose="02020603050405020304" pitchFamily="18" charset="0"/>
            </a:endParaRPr>
          </a:p>
        </p:txBody>
      </p:sp>
      <p:sp>
        <p:nvSpPr>
          <p:cNvPr id="4" name="TextBox 3">
            <a:extLst>
              <a:ext uri="{FF2B5EF4-FFF2-40B4-BE49-F238E27FC236}">
                <a16:creationId xmlns:a16="http://schemas.microsoft.com/office/drawing/2014/main" id="{D5CC6C8A-F212-421D-88A9-E2EE7081ADD8}"/>
              </a:ext>
            </a:extLst>
          </p:cNvPr>
          <p:cNvSpPr txBox="1"/>
          <p:nvPr/>
        </p:nvSpPr>
        <p:spPr>
          <a:xfrm>
            <a:off x="3128962" y="5241374"/>
            <a:ext cx="5934075"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How are myocardial cells different from skeletal muscle?</a:t>
            </a:r>
          </a:p>
        </p:txBody>
      </p:sp>
      <p:graphicFrame>
        <p:nvGraphicFramePr>
          <p:cNvPr id="6" name="Table 5">
            <a:extLst>
              <a:ext uri="{FF2B5EF4-FFF2-40B4-BE49-F238E27FC236}">
                <a16:creationId xmlns:a16="http://schemas.microsoft.com/office/drawing/2014/main" id="{6AE83ACA-320E-4682-8A75-C43B62A2B0D5}"/>
              </a:ext>
            </a:extLst>
          </p:cNvPr>
          <p:cNvGraphicFramePr>
            <a:graphicFrameLocks noGrp="1"/>
          </p:cNvGraphicFramePr>
          <p:nvPr>
            <p:extLst>
              <p:ext uri="{D42A27DB-BD31-4B8C-83A1-F6EECF244321}">
                <p14:modId xmlns:p14="http://schemas.microsoft.com/office/powerpoint/2010/main" val="40970774"/>
              </p:ext>
            </p:extLst>
          </p:nvPr>
        </p:nvGraphicFramePr>
        <p:xfrm>
          <a:off x="0" y="583914"/>
          <a:ext cx="12192000" cy="4367184"/>
        </p:xfrm>
        <a:graphic>
          <a:graphicData uri="http://schemas.openxmlformats.org/drawingml/2006/table">
            <a:tbl>
              <a:tblPr firstRow="1" bandRow="1">
                <a:tableStyleId>{37CE84F3-28C3-443E-9E96-99CF82512B78}</a:tableStyleId>
              </a:tblPr>
              <a:tblGrid>
                <a:gridCol w="6238875">
                  <a:extLst>
                    <a:ext uri="{9D8B030D-6E8A-4147-A177-3AD203B41FA5}">
                      <a16:colId xmlns:a16="http://schemas.microsoft.com/office/drawing/2014/main" val="1306086594"/>
                    </a:ext>
                  </a:extLst>
                </a:gridCol>
                <a:gridCol w="5953125">
                  <a:extLst>
                    <a:ext uri="{9D8B030D-6E8A-4147-A177-3AD203B41FA5}">
                      <a16:colId xmlns:a16="http://schemas.microsoft.com/office/drawing/2014/main" val="2183738392"/>
                    </a:ext>
                  </a:extLst>
                </a:gridCol>
              </a:tblGrid>
              <a:tr h="605668">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solidFill>
                            <a:srgbClr val="FF0000"/>
                          </a:solidFill>
                        </a:rPr>
                        <a:t> </a:t>
                      </a:r>
                      <a:r>
                        <a:rPr lang="en-US" sz="3200" b="0" u="none" dirty="0">
                          <a:solidFill>
                            <a:srgbClr val="FF0000"/>
                          </a:solidFill>
                          <a:latin typeface="+mj-lt"/>
                          <a:ea typeface="MS Mincho" panose="02020609040205080304" pitchFamily="49" charset="-128"/>
                          <a:cs typeface="Times New Roman" panose="02020603050405020304" pitchFamily="18" charset="0"/>
                        </a:rPr>
                        <a:t>INTRO TO CONDUCTION SYSTEM &amp; EKG</a:t>
                      </a:r>
                      <a:endParaRPr lang="en-US" sz="3200" b="0" u="none" dirty="0">
                        <a:solidFill>
                          <a:srgbClr val="FF0000"/>
                        </a:solidFill>
                        <a:latin typeface="+mj-lt"/>
                        <a:ea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extLst>
                  <a:ext uri="{0D108BD9-81ED-4DB2-BD59-A6C34878D82A}">
                    <a16:rowId xmlns:a16="http://schemas.microsoft.com/office/drawing/2014/main" val="2266222648"/>
                  </a:ext>
                </a:extLst>
              </a:tr>
              <a:tr h="3761516">
                <a:tc>
                  <a:txBody>
                    <a:bodyPr/>
                    <a:lstStyle/>
                    <a:p>
                      <a:pPr marL="457200" lvl="1" indent="-342900">
                        <a:buFont typeface="Arial" panose="020B0604020202020204" pitchFamily="34" charset="0"/>
                        <a:buNone/>
                      </a:pPr>
                      <a:endParaRPr lang="en-US" sz="800" i="1" dirty="0">
                        <a:solidFill>
                          <a:schemeClr val="bg1"/>
                        </a:solidFill>
                        <a:ea typeface="MS Mincho" panose="02020609040205080304" pitchFamily="49" charset="-128"/>
                        <a:cs typeface="Times New Roman" panose="02020603050405020304" pitchFamily="18" charset="0"/>
                      </a:endParaRPr>
                    </a:p>
                    <a:p>
                      <a:pPr marL="457200" lvl="1" indent="-342900">
                        <a:buFont typeface="Arial" panose="020B0604020202020204" pitchFamily="34" charset="0"/>
                        <a:buNone/>
                      </a:pPr>
                      <a:r>
                        <a:rPr lang="en-US" sz="2400" i="0" u="sng" dirty="0">
                          <a:solidFill>
                            <a:schemeClr val="bg1"/>
                          </a:solidFill>
                          <a:latin typeface="+mj-lt"/>
                          <a:ea typeface="MS Mincho" panose="02020609040205080304" pitchFamily="49" charset="-128"/>
                          <a:cs typeface="Times New Roman" panose="02020603050405020304" pitchFamily="18" charset="0"/>
                        </a:rPr>
                        <a:t>CONDUCTION SYSTEM</a:t>
                      </a:r>
                    </a:p>
                    <a:p>
                      <a:pPr marL="742950" lvl="1" indent="-285750">
                        <a:buFont typeface="Arial" panose="020B0604020202020204" pitchFamily="34" charset="0"/>
                        <a:buChar char="•"/>
                      </a:pPr>
                      <a:endParaRPr lang="en-US" sz="2000" dirty="0">
                        <a:solidFill>
                          <a:schemeClr val="bg1"/>
                        </a:solidFill>
                        <a:ea typeface="MS Mincho" panose="02020609040205080304" pitchFamily="49" charset="-128"/>
                        <a:cs typeface="Times New Roman" panose="02020603050405020304" pitchFamily="18" charset="0"/>
                      </a:endParaRPr>
                    </a:p>
                    <a:p>
                      <a:pPr marL="461963" lvl="1" indent="-344488">
                        <a:lnSpc>
                          <a:spcPct val="100000"/>
                        </a:lnSpc>
                        <a:buFont typeface="Arial" panose="020B0604020202020204" pitchFamily="34" charset="0"/>
                        <a:buChar char="•"/>
                        <a:tabLst>
                          <a:tab pos="800100" algn="l"/>
                        </a:tabLst>
                      </a:pPr>
                      <a:r>
                        <a:rPr lang="en-US" sz="2000" dirty="0">
                          <a:solidFill>
                            <a:schemeClr val="bg1"/>
                          </a:solidFill>
                          <a:ea typeface="MS Mincho" panose="02020609040205080304" pitchFamily="49" charset="-128"/>
                          <a:cs typeface="Times New Roman" panose="02020603050405020304" pitchFamily="18" charset="0"/>
                        </a:rPr>
                        <a:t>electrical impulse</a:t>
                      </a:r>
                      <a:endParaRPr lang="en-US" sz="2000" dirty="0">
                        <a:solidFill>
                          <a:schemeClr val="bg1"/>
                        </a:solidFill>
                        <a:ea typeface="MS Mincho" panose="02020609040205080304" pitchFamily="49" charset="-128"/>
                      </a:endParaRPr>
                    </a:p>
                    <a:p>
                      <a:pPr marL="461963" lvl="1" indent="-344488">
                        <a:lnSpc>
                          <a:spcPct val="100000"/>
                        </a:lnSpc>
                        <a:buFont typeface="Arial" panose="020B0604020202020204" pitchFamily="34" charset="0"/>
                        <a:buChar char="•"/>
                        <a:tabLst>
                          <a:tab pos="800100" algn="l"/>
                        </a:tabLst>
                      </a:pPr>
                      <a:r>
                        <a:rPr lang="en-US" sz="2000" dirty="0">
                          <a:solidFill>
                            <a:schemeClr val="bg1"/>
                          </a:solidFill>
                          <a:ea typeface="MS Mincho" panose="02020609040205080304" pitchFamily="49" charset="-128"/>
                          <a:cs typeface="Times New Roman" panose="02020603050405020304" pitchFamily="18" charset="0"/>
                        </a:rPr>
                        <a:t>electrical-mechanical delay</a:t>
                      </a:r>
                      <a:endParaRPr lang="en-US" sz="2000" dirty="0">
                        <a:solidFill>
                          <a:schemeClr val="bg1"/>
                        </a:solidFill>
                        <a:ea typeface="MS Mincho" panose="02020609040205080304" pitchFamily="49" charset="-128"/>
                      </a:endParaRPr>
                    </a:p>
                    <a:p>
                      <a:pPr marL="461963" lvl="1" indent="-344488">
                        <a:lnSpc>
                          <a:spcPct val="100000"/>
                        </a:lnSpc>
                        <a:buFont typeface="Arial" panose="020B0604020202020204" pitchFamily="34" charset="0"/>
                        <a:buChar char="•"/>
                        <a:tabLst>
                          <a:tab pos="800100" algn="l"/>
                        </a:tabLst>
                      </a:pPr>
                      <a:r>
                        <a:rPr lang="en-US" sz="2000" dirty="0">
                          <a:solidFill>
                            <a:schemeClr val="bg1"/>
                          </a:solidFill>
                          <a:ea typeface="MS Mincho" panose="02020609040205080304" pitchFamily="49" charset="-128"/>
                          <a:cs typeface="Times New Roman" panose="02020603050405020304" pitchFamily="18" charset="0"/>
                        </a:rPr>
                        <a:t>atrial systole vs ventricular systole</a:t>
                      </a:r>
                      <a:endParaRPr lang="en-US" sz="2000" dirty="0">
                        <a:solidFill>
                          <a:schemeClr val="bg1"/>
                        </a:solidFill>
                        <a:ea typeface="MS Mincho" panose="02020609040205080304" pitchFamily="49" charset="-128"/>
                      </a:endParaRPr>
                    </a:p>
                    <a:p>
                      <a:pPr marL="461963" lvl="1" indent="-344488">
                        <a:lnSpc>
                          <a:spcPct val="100000"/>
                        </a:lnSpc>
                        <a:buFont typeface="Arial" panose="020B0604020202020204" pitchFamily="34" charset="0"/>
                        <a:buChar char="•"/>
                        <a:tabLst>
                          <a:tab pos="800100" algn="l"/>
                        </a:tabLst>
                      </a:pPr>
                      <a:r>
                        <a:rPr lang="en-US" sz="2000" dirty="0">
                          <a:solidFill>
                            <a:schemeClr val="bg1"/>
                          </a:solidFill>
                          <a:ea typeface="MS Mincho" panose="02020609040205080304" pitchFamily="49" charset="-128"/>
                          <a:cs typeface="Times New Roman" panose="02020603050405020304" pitchFamily="18" charset="0"/>
                        </a:rPr>
                        <a:t>conduction system</a:t>
                      </a:r>
                    </a:p>
                    <a:p>
                      <a:pPr marL="461963" lvl="1" indent="-344488">
                        <a:lnSpc>
                          <a:spcPct val="100000"/>
                        </a:lnSpc>
                        <a:buFont typeface="Arial" panose="020B0604020202020204" pitchFamily="34" charset="0"/>
                        <a:buChar char="•"/>
                        <a:tabLst>
                          <a:tab pos="800100" algn="l"/>
                        </a:tabLst>
                      </a:pPr>
                      <a:r>
                        <a:rPr lang="en-US" sz="2000" dirty="0">
                          <a:solidFill>
                            <a:schemeClr val="bg1"/>
                          </a:solidFill>
                          <a:ea typeface="MS Mincho" panose="02020609040205080304" pitchFamily="49" charset="-128"/>
                          <a:cs typeface="Times New Roman" panose="02020603050405020304" pitchFamily="18" charset="0"/>
                        </a:rPr>
                        <a:t>myocardial cell membrane </a:t>
                      </a:r>
                      <a:r>
                        <a:rPr lang="en-US" sz="2000" dirty="0">
                          <a:solidFill>
                            <a:schemeClr val="bg1"/>
                          </a:solidFill>
                          <a:ea typeface="MS Mincho" panose="02020609040205080304" pitchFamily="49" charset="-128"/>
                          <a:cs typeface="Times New Roman" panose="02020603050405020304" pitchFamily="18" charset="0"/>
                          <a:sym typeface="Wingdings" panose="05000000000000000000" pitchFamily="2" charset="2"/>
                        </a:rPr>
                        <a:t> depolarization wave     myocardial contraction</a:t>
                      </a:r>
                      <a:endParaRPr lang="en-US" sz="2000" dirty="0">
                        <a:solidFill>
                          <a:schemeClr val="bg1"/>
                        </a:solidFill>
                        <a:ea typeface="MS Mincho" panose="02020609040205080304" pitchFamily="49" charset="-128"/>
                        <a:cs typeface="+mn-cs"/>
                      </a:endParaRPr>
                    </a:p>
                    <a:p>
                      <a:pPr marL="461963" lvl="1" indent="-344488">
                        <a:lnSpc>
                          <a:spcPct val="100000"/>
                        </a:lnSpc>
                        <a:buFont typeface="Arial" panose="020B0604020202020204" pitchFamily="34" charset="0"/>
                        <a:buChar char="•"/>
                        <a:tabLst>
                          <a:tab pos="800100" algn="l"/>
                        </a:tabLst>
                      </a:pPr>
                      <a:r>
                        <a:rPr lang="en-US" sz="2000" dirty="0">
                          <a:solidFill>
                            <a:schemeClr val="bg1"/>
                          </a:solidFill>
                          <a:ea typeface="MS Mincho" panose="02020609040205080304" pitchFamily="49" charset="-128"/>
                          <a:cs typeface="Times New Roman" panose="02020603050405020304" pitchFamily="18" charset="0"/>
                        </a:rPr>
                        <a:t>myocardial cells differ from skeletal muscle (x3)</a:t>
                      </a:r>
                      <a:endParaRPr lang="en-US" sz="2000" dirty="0">
                        <a:solidFill>
                          <a:schemeClr val="bg1"/>
                        </a:solidFill>
                      </a:endParaRPr>
                    </a:p>
                    <a:p>
                      <a:pPr marL="800100" lvl="1" indent="-342900">
                        <a:buFont typeface="Courier New" panose="02070309020205020404" pitchFamily="49" charset="0"/>
                        <a:buChar char="o"/>
                      </a:pPr>
                      <a:endParaRPr lang="en-US" sz="18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800100" lvl="1" indent="-342900">
                        <a:buFont typeface="Courier New" panose="02070309020205020404" pitchFamily="49" charset="0"/>
                        <a:buChar char="o"/>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bl>
          </a:graphicData>
        </a:graphic>
      </p:graphicFrame>
      <p:pic>
        <p:nvPicPr>
          <p:cNvPr id="7" name="Picture 6">
            <a:extLst>
              <a:ext uri="{FF2B5EF4-FFF2-40B4-BE49-F238E27FC236}">
                <a16:creationId xmlns:a16="http://schemas.microsoft.com/office/drawing/2014/main" id="{EB9D9F1C-45CE-40E5-9E84-F198846858FE}"/>
              </a:ext>
            </a:extLst>
          </p:cNvPr>
          <p:cNvPicPr>
            <a:picLocks noChangeAspect="1"/>
          </p:cNvPicPr>
          <p:nvPr/>
        </p:nvPicPr>
        <p:blipFill>
          <a:blip r:embed="rId2"/>
          <a:stretch>
            <a:fillRect/>
          </a:stretch>
        </p:blipFill>
        <p:spPr>
          <a:xfrm>
            <a:off x="6353174" y="1373567"/>
            <a:ext cx="5676290" cy="3295475"/>
          </a:xfrm>
          <a:prstGeom prst="rect">
            <a:avLst/>
          </a:prstGeom>
        </p:spPr>
      </p:pic>
    </p:spTree>
    <p:extLst>
      <p:ext uri="{BB962C8B-B14F-4D97-AF65-F5344CB8AC3E}">
        <p14:creationId xmlns:p14="http://schemas.microsoft.com/office/powerpoint/2010/main" val="379949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B7F71A-62C5-4ABF-BD18-44D4F7D04F7F}"/>
              </a:ext>
            </a:extLst>
          </p:cNvPr>
          <p:cNvSpPr>
            <a:spLocks noGrp="1"/>
          </p:cNvSpPr>
          <p:nvPr>
            <p:ph type="sldNum" sz="quarter" idx="12"/>
          </p:nvPr>
        </p:nvSpPr>
        <p:spPr/>
        <p:txBody>
          <a:bodyPr/>
          <a:lstStyle/>
          <a:p>
            <a:fld id="{6D22F896-40B5-4ADD-8801-0D06FADFA095}" type="slidenum">
              <a:rPr lang="en-US" smtClean="0"/>
              <a:t>56</a:t>
            </a:fld>
            <a:endParaRPr lang="en-US" dirty="0"/>
          </a:p>
        </p:txBody>
      </p:sp>
      <p:graphicFrame>
        <p:nvGraphicFramePr>
          <p:cNvPr id="7" name="Table 6">
            <a:extLst>
              <a:ext uri="{FF2B5EF4-FFF2-40B4-BE49-F238E27FC236}">
                <a16:creationId xmlns:a16="http://schemas.microsoft.com/office/drawing/2014/main" id="{A56226B8-AFF4-479E-90C1-7650BC5BF77D}"/>
              </a:ext>
            </a:extLst>
          </p:cNvPr>
          <p:cNvGraphicFramePr>
            <a:graphicFrameLocks noGrp="1"/>
          </p:cNvGraphicFramePr>
          <p:nvPr>
            <p:extLst>
              <p:ext uri="{D42A27DB-BD31-4B8C-83A1-F6EECF244321}">
                <p14:modId xmlns:p14="http://schemas.microsoft.com/office/powerpoint/2010/main" val="1888734026"/>
              </p:ext>
            </p:extLst>
          </p:nvPr>
        </p:nvGraphicFramePr>
        <p:xfrm>
          <a:off x="0" y="1152982"/>
          <a:ext cx="12192001" cy="3763141"/>
        </p:xfrm>
        <a:graphic>
          <a:graphicData uri="http://schemas.openxmlformats.org/drawingml/2006/table">
            <a:tbl>
              <a:tblPr firstRow="1" bandRow="1">
                <a:tableStyleId>{37CE84F3-28C3-443E-9E96-99CF82512B78}</a:tableStyleId>
              </a:tblPr>
              <a:tblGrid>
                <a:gridCol w="4535787">
                  <a:extLst>
                    <a:ext uri="{9D8B030D-6E8A-4147-A177-3AD203B41FA5}">
                      <a16:colId xmlns:a16="http://schemas.microsoft.com/office/drawing/2014/main" val="1306086594"/>
                    </a:ext>
                  </a:extLst>
                </a:gridCol>
                <a:gridCol w="7656214">
                  <a:extLst>
                    <a:ext uri="{9D8B030D-6E8A-4147-A177-3AD203B41FA5}">
                      <a16:colId xmlns:a16="http://schemas.microsoft.com/office/drawing/2014/main" val="1378904529"/>
                    </a:ext>
                  </a:extLst>
                </a:gridCol>
              </a:tblGrid>
              <a:tr h="41802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u="none" dirty="0">
                          <a:solidFill>
                            <a:srgbClr val="FF0000"/>
                          </a:solidFill>
                          <a:latin typeface="+mj-lt"/>
                          <a:ea typeface="MS Mincho" panose="02020609040205080304" pitchFamily="49" charset="-128"/>
                          <a:cs typeface="Times New Roman" panose="02020603050405020304" pitchFamily="18" charset="0"/>
                        </a:rPr>
                        <a:t>CONDUCTION SYSTEM</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u="sng" dirty="0">
                        <a:solidFill>
                          <a:srgbClr val="FF0000"/>
                        </a:solidFill>
                        <a:latin typeface="+mj-lt"/>
                        <a:ea typeface="Times New Roman" panose="02020603050405020304" pitchFamily="18" charset="0"/>
                      </a:endParaRPr>
                    </a:p>
                  </a:txBody>
                  <a:tcPr>
                    <a:solidFill>
                      <a:schemeClr val="tx2">
                        <a:lumMod val="20000"/>
                        <a:lumOff val="80000"/>
                      </a:schemeClr>
                    </a:solidFill>
                  </a:tcPr>
                </a:tc>
                <a:extLst>
                  <a:ext uri="{0D108BD9-81ED-4DB2-BD59-A6C34878D82A}">
                    <a16:rowId xmlns:a16="http://schemas.microsoft.com/office/drawing/2014/main" val="2266222648"/>
                  </a:ext>
                </a:extLst>
              </a:tr>
              <a:tr h="3305941">
                <a:tc>
                  <a:txBody>
                    <a:bodyPr/>
                    <a:lstStyle/>
                    <a:p>
                      <a:pPr marL="457200" marR="0" indent="-400050">
                        <a:lnSpc>
                          <a:spcPct val="100000"/>
                        </a:lnSpc>
                        <a:spcBef>
                          <a:spcPts val="0"/>
                        </a:spcBef>
                        <a:spcAft>
                          <a:spcPts val="0"/>
                        </a:spcAft>
                      </a:pPr>
                      <a:r>
                        <a:rPr lang="en-US" sz="2400" u="sng" dirty="0">
                          <a:solidFill>
                            <a:schemeClr val="bg1"/>
                          </a:solidFill>
                          <a:latin typeface="+mj-lt"/>
                          <a:ea typeface="MS Mincho" panose="02020609040205080304" pitchFamily="49" charset="-128"/>
                          <a:cs typeface="Times New Roman" panose="02020603050405020304" pitchFamily="18" charset="0"/>
                        </a:rPr>
                        <a:t>SA NODE</a:t>
                      </a:r>
                    </a:p>
                    <a:p>
                      <a:pPr marL="457200" lvl="2" indent="-346075">
                        <a:lnSpc>
                          <a:spcPct val="100000"/>
                        </a:lnSpc>
                        <a:buFont typeface="Arial" panose="020B0604020202020204" pitchFamily="34" charset="0"/>
                        <a:buChar char="•"/>
                      </a:pPr>
                      <a:endParaRPr lang="en-US" sz="2000" dirty="0">
                        <a:solidFill>
                          <a:schemeClr val="bg1"/>
                        </a:solidFill>
                        <a:ea typeface="MS Mincho" panose="02020609040205080304" pitchFamily="49" charset="-128"/>
                        <a:cs typeface="Times New Roman" panose="02020603050405020304" pitchFamily="18" charset="0"/>
                      </a:endParaRPr>
                    </a:p>
                    <a:p>
                      <a:pPr marL="457200" lvl="2" indent="-346075">
                        <a:lnSpc>
                          <a:spcPct val="100000"/>
                        </a:lnSpc>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primary pacemaker</a:t>
                      </a:r>
                      <a:endParaRPr lang="en-US" sz="2000" dirty="0">
                        <a:solidFill>
                          <a:schemeClr val="bg1"/>
                        </a:solidFill>
                        <a:ea typeface="Times New Roman" panose="02020603050405020304" pitchFamily="18" charset="0"/>
                      </a:endParaRPr>
                    </a:p>
                    <a:p>
                      <a:pPr lvl="1" indent="-346075">
                        <a:lnSpc>
                          <a:spcPct val="100000"/>
                        </a:lnSpc>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border of SVC &amp; RA</a:t>
                      </a:r>
                    </a:p>
                    <a:p>
                      <a:pPr lvl="1" indent="-346075">
                        <a:lnSpc>
                          <a:spcPct val="100000"/>
                        </a:lnSpc>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initiates self-generating impulse</a:t>
                      </a:r>
                    </a:p>
                    <a:p>
                      <a:pPr lvl="1" indent="-346075">
                        <a:lnSpc>
                          <a:spcPct val="100000"/>
                        </a:lnSpc>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fuses with atrial muscle fibers</a:t>
                      </a:r>
                    </a:p>
                    <a:p>
                      <a:pPr lvl="1" indent="-346075">
                        <a:lnSpc>
                          <a:spcPct val="100000"/>
                        </a:lnSpc>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produces atrial contraction</a:t>
                      </a:r>
                      <a:endParaRPr lang="en-US" sz="2000" dirty="0">
                        <a:solidFill>
                          <a:schemeClr val="bg1"/>
                        </a:solidFill>
                        <a:ea typeface="MS Mincho" panose="02020609040205080304" pitchFamily="49" charset="-128"/>
                      </a:endParaRPr>
                    </a:p>
                    <a:p>
                      <a:pPr lvl="1" indent="-346075">
                        <a:lnSpc>
                          <a:spcPct val="100000"/>
                        </a:lnSpc>
                        <a:buFont typeface="Arial" panose="020B0604020202020204" pitchFamily="34" charset="0"/>
                        <a:buChar char="•"/>
                      </a:pPr>
                      <a:r>
                        <a:rPr lang="en-US" sz="2000" dirty="0">
                          <a:solidFill>
                            <a:schemeClr val="bg1"/>
                          </a:solidFill>
                          <a:ea typeface="MS Mincho" panose="02020609040205080304" pitchFamily="49" charset="-128"/>
                          <a:cs typeface="Times New Roman" panose="02020603050405020304" pitchFamily="18" charset="0"/>
                        </a:rPr>
                        <a:t>Bachmann’s bundle </a:t>
                      </a:r>
                    </a:p>
                    <a:p>
                      <a:pPr marL="457200" marR="0" lvl="1" indent="-346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ea typeface="MS Mincho" panose="02020609040205080304" pitchFamily="49" charset="-128"/>
                          <a:cs typeface="Times New Roman" panose="02020603050405020304" pitchFamily="18" charset="0"/>
                        </a:rPr>
                        <a:t>if SA node fails, others take over </a:t>
                      </a:r>
                    </a:p>
                    <a:p>
                      <a:pPr lvl="1" indent="-346075">
                        <a:lnSpc>
                          <a:spcPct val="100000"/>
                        </a:lnSpc>
                        <a:buFont typeface="Arial" panose="020B0604020202020204" pitchFamily="34" charset="0"/>
                        <a:buChar char="•"/>
                      </a:pPr>
                      <a:endParaRPr lang="en-US" sz="2000" dirty="0">
                        <a:solidFill>
                          <a:schemeClr val="bg1"/>
                        </a:solidFill>
                        <a:ea typeface="MS Mincho" panose="02020609040205080304" pitchFamily="49" charset="-128"/>
                        <a:cs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457200" marR="0" indent="-401638">
                        <a:spcBef>
                          <a:spcPts val="0"/>
                        </a:spcBef>
                        <a:spcAft>
                          <a:spcPts val="0"/>
                        </a:spcAft>
                      </a:pPr>
                      <a:r>
                        <a:rPr lang="en-US" sz="2400" u="sng" dirty="0">
                          <a:solidFill>
                            <a:schemeClr val="tx1"/>
                          </a:solidFill>
                          <a:latin typeface="+mj-lt"/>
                          <a:ea typeface="Times New Roman" panose="02020603050405020304" pitchFamily="18" charset="0"/>
                        </a:rPr>
                        <a:t>AV NODE</a:t>
                      </a:r>
                    </a:p>
                    <a:p>
                      <a:pPr marL="457200" marR="0" indent="-401638">
                        <a:spcBef>
                          <a:spcPts val="0"/>
                        </a:spcBef>
                        <a:spcAft>
                          <a:spcPts val="0"/>
                        </a:spcAft>
                      </a:pPr>
                      <a:endParaRPr lang="en-US" sz="2000" u="sng" dirty="0">
                        <a:solidFill>
                          <a:schemeClr val="tx1"/>
                        </a:solidFill>
                        <a:ea typeface="Times New Roman" panose="02020603050405020304" pitchFamily="18" charset="0"/>
                      </a:endParaRPr>
                    </a:p>
                    <a:p>
                      <a:pPr marL="341313" lvl="1" indent="-28575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floor of RA</a:t>
                      </a:r>
                    </a:p>
                    <a:p>
                      <a:pPr marL="341313" lvl="1" indent="-285750">
                        <a:lnSpc>
                          <a:spcPct val="100000"/>
                        </a:lnSpc>
                        <a:buFont typeface="Arial" panose="020B0604020202020204" pitchFamily="34" charset="0"/>
                        <a:buChar char="•"/>
                      </a:pPr>
                      <a:endParaRPr lang="en-US" sz="2000" dirty="0">
                        <a:solidFill>
                          <a:schemeClr val="tx1"/>
                        </a:solidFill>
                        <a:ea typeface="MS Mincho" panose="02020609040205080304" pitchFamily="49" charset="-128"/>
                        <a:cs typeface="Times New Roman" panose="02020603050405020304" pitchFamily="18" charset="0"/>
                      </a:endParaRPr>
                    </a:p>
                    <a:p>
                      <a:pPr marL="341313" lvl="1" indent="-28575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receives impulse from SA node via 3 internodal tracts</a:t>
                      </a:r>
                    </a:p>
                    <a:p>
                      <a:pPr marL="341313" lvl="1" indent="-285750">
                        <a:lnSpc>
                          <a:spcPct val="100000"/>
                        </a:lnSpc>
                        <a:buFont typeface="Arial" panose="020B0604020202020204" pitchFamily="34" charset="0"/>
                        <a:buChar char="•"/>
                      </a:pPr>
                      <a:endParaRPr lang="en-US" sz="2000" dirty="0">
                        <a:solidFill>
                          <a:schemeClr val="tx1"/>
                        </a:solidFill>
                        <a:ea typeface="MS Mincho" panose="02020609040205080304" pitchFamily="49" charset="-128"/>
                        <a:cs typeface="Times New Roman" panose="02020603050405020304" pitchFamily="18" charset="0"/>
                      </a:endParaRPr>
                    </a:p>
                    <a:p>
                      <a:pPr marL="341313" lvl="1" indent="-28575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serves as gate to delay electrical conduction</a:t>
                      </a:r>
                    </a:p>
                    <a:p>
                      <a:pPr marL="341313" lvl="1" indent="-285750">
                        <a:lnSpc>
                          <a:spcPct val="100000"/>
                        </a:lnSpc>
                        <a:buFont typeface="Arial" panose="020B0604020202020204" pitchFamily="34" charset="0"/>
                        <a:buChar char="•"/>
                      </a:pPr>
                      <a:endParaRPr lang="en-US" sz="2000" dirty="0">
                        <a:solidFill>
                          <a:schemeClr val="tx1"/>
                        </a:solidFill>
                        <a:ea typeface="MS Mincho" panose="02020609040205080304" pitchFamily="49" charset="-128"/>
                        <a:cs typeface="Times New Roman" panose="02020603050405020304" pitchFamily="18" charset="0"/>
                      </a:endParaRPr>
                    </a:p>
                    <a:p>
                      <a:pPr marL="341313" lvl="1" indent="-285750">
                        <a:lnSpc>
                          <a:spcPct val="100000"/>
                        </a:lnSpc>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SA node &amp; AV node have sympathetic &amp; parasympathetic fibers</a:t>
                      </a:r>
                    </a:p>
                    <a:p>
                      <a:pPr marL="111125" lvl="1" indent="0">
                        <a:lnSpc>
                          <a:spcPct val="150000"/>
                        </a:lnSpc>
                        <a:buFont typeface="Arial" panose="020B0604020202020204" pitchFamily="34" charset="0"/>
                        <a:buNone/>
                      </a:pPr>
                      <a:endParaRPr lang="en-US" sz="14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56073998"/>
                  </a:ext>
                </a:extLst>
              </a:tr>
            </a:tbl>
          </a:graphicData>
        </a:graphic>
      </p:graphicFrame>
      <p:sp>
        <p:nvSpPr>
          <p:cNvPr id="4" name="TextBox 3">
            <a:extLst>
              <a:ext uri="{FF2B5EF4-FFF2-40B4-BE49-F238E27FC236}">
                <a16:creationId xmlns:a16="http://schemas.microsoft.com/office/drawing/2014/main" id="{79E55CCF-A6C4-4AA8-B241-96B4A421FDAA}"/>
              </a:ext>
            </a:extLst>
          </p:cNvPr>
          <p:cNvSpPr txBox="1"/>
          <p:nvPr/>
        </p:nvSpPr>
        <p:spPr>
          <a:xfrm>
            <a:off x="3826525" y="5186820"/>
            <a:ext cx="4538949"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rates do the SA &amp; AV nodes pace?  </a:t>
            </a:r>
          </a:p>
        </p:txBody>
      </p:sp>
    </p:spTree>
    <p:extLst>
      <p:ext uri="{BB962C8B-B14F-4D97-AF65-F5344CB8AC3E}">
        <p14:creationId xmlns:p14="http://schemas.microsoft.com/office/powerpoint/2010/main" val="2016769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BBC2E-9E77-4A84-9B96-28C65F2B033C}"/>
              </a:ext>
            </a:extLst>
          </p:cNvPr>
          <p:cNvSpPr>
            <a:spLocks noGrp="1"/>
          </p:cNvSpPr>
          <p:nvPr>
            <p:ph type="sldNum" sz="quarter" idx="12"/>
          </p:nvPr>
        </p:nvSpPr>
        <p:spPr/>
        <p:txBody>
          <a:bodyPr/>
          <a:lstStyle/>
          <a:p>
            <a:fld id="{6D22F896-40B5-4ADD-8801-0D06FADFA095}" type="slidenum">
              <a:rPr lang="en-US" smtClean="0"/>
              <a:t>57</a:t>
            </a:fld>
            <a:endParaRPr lang="en-US" dirty="0"/>
          </a:p>
        </p:txBody>
      </p:sp>
      <p:sp>
        <p:nvSpPr>
          <p:cNvPr id="3" name="Rectangle 2">
            <a:extLst>
              <a:ext uri="{FF2B5EF4-FFF2-40B4-BE49-F238E27FC236}">
                <a16:creationId xmlns:a16="http://schemas.microsoft.com/office/drawing/2014/main" id="{6B25815C-6074-452A-B029-1E34A4163F84}"/>
              </a:ext>
            </a:extLst>
          </p:cNvPr>
          <p:cNvSpPr/>
          <p:nvPr/>
        </p:nvSpPr>
        <p:spPr>
          <a:xfrm>
            <a:off x="336856" y="2346239"/>
            <a:ext cx="8271165" cy="338554"/>
          </a:xfrm>
          <a:prstGeom prst="rect">
            <a:avLst/>
          </a:prstGeom>
        </p:spPr>
        <p:txBody>
          <a:bodyPr wrap="square">
            <a:spAutoFit/>
          </a:bodyPr>
          <a:lstStyle/>
          <a:p>
            <a:endParaRPr lang="en-US" sz="1600" dirty="0">
              <a:ea typeface="Times New Roman" panose="02020603050405020304" pitchFamily="18" charset="0"/>
            </a:endParaRPr>
          </a:p>
        </p:txBody>
      </p:sp>
      <p:sp>
        <p:nvSpPr>
          <p:cNvPr id="4" name="Rectangle 2">
            <a:extLst>
              <a:ext uri="{FF2B5EF4-FFF2-40B4-BE49-F238E27FC236}">
                <a16:creationId xmlns:a16="http://schemas.microsoft.com/office/drawing/2014/main" id="{15E31BA7-A05F-437D-A664-F835C10A310E}"/>
              </a:ext>
            </a:extLst>
          </p:cNvPr>
          <p:cNvSpPr>
            <a:spLocks noChangeArrowheads="1"/>
          </p:cNvSpPr>
          <p:nvPr/>
        </p:nvSpPr>
        <p:spPr bwMode="auto">
          <a:xfrm>
            <a:off x="3667125" y="7032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 name="Table 6">
            <a:extLst>
              <a:ext uri="{FF2B5EF4-FFF2-40B4-BE49-F238E27FC236}">
                <a16:creationId xmlns:a16="http://schemas.microsoft.com/office/drawing/2014/main" id="{7C0219D1-EA61-4D3B-BC12-A55D16AB0B5B}"/>
              </a:ext>
            </a:extLst>
          </p:cNvPr>
          <p:cNvGraphicFramePr>
            <a:graphicFrameLocks noGrp="1"/>
          </p:cNvGraphicFramePr>
          <p:nvPr>
            <p:extLst>
              <p:ext uri="{D42A27DB-BD31-4B8C-83A1-F6EECF244321}">
                <p14:modId xmlns:p14="http://schemas.microsoft.com/office/powerpoint/2010/main" val="3629620612"/>
              </p:ext>
            </p:extLst>
          </p:nvPr>
        </p:nvGraphicFramePr>
        <p:xfrm>
          <a:off x="0" y="1067363"/>
          <a:ext cx="12192000" cy="3384465"/>
        </p:xfrm>
        <a:graphic>
          <a:graphicData uri="http://schemas.openxmlformats.org/drawingml/2006/table">
            <a:tbl>
              <a:tblPr firstRow="1" bandRow="1">
                <a:tableStyleId>{37CE84F3-28C3-443E-9E96-99CF82512B78}</a:tableStyleId>
              </a:tblPr>
              <a:tblGrid>
                <a:gridCol w="5232903">
                  <a:extLst>
                    <a:ext uri="{9D8B030D-6E8A-4147-A177-3AD203B41FA5}">
                      <a16:colId xmlns:a16="http://schemas.microsoft.com/office/drawing/2014/main" val="1306086594"/>
                    </a:ext>
                  </a:extLst>
                </a:gridCol>
                <a:gridCol w="4019739">
                  <a:extLst>
                    <a:ext uri="{9D8B030D-6E8A-4147-A177-3AD203B41FA5}">
                      <a16:colId xmlns:a16="http://schemas.microsoft.com/office/drawing/2014/main" val="1331975595"/>
                    </a:ext>
                  </a:extLst>
                </a:gridCol>
                <a:gridCol w="2939358">
                  <a:extLst>
                    <a:ext uri="{9D8B030D-6E8A-4147-A177-3AD203B41FA5}">
                      <a16:colId xmlns:a16="http://schemas.microsoft.com/office/drawing/2014/main" val="1825284612"/>
                    </a:ext>
                  </a:extLst>
                </a:gridCol>
              </a:tblGrid>
              <a:tr h="40848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u="none" dirty="0">
                          <a:solidFill>
                            <a:srgbClr val="FF0000"/>
                          </a:solidFill>
                          <a:latin typeface="+mj-lt"/>
                          <a:ea typeface="MS Mincho" panose="02020609040205080304" pitchFamily="49" charset="-128"/>
                          <a:cs typeface="Times New Roman" panose="02020603050405020304" pitchFamily="18" charset="0"/>
                        </a:rPr>
                        <a:t>CONDUCTION SYSTEM</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u="sng" dirty="0">
                        <a:solidFill>
                          <a:srgbClr val="FF0000"/>
                        </a:solidFill>
                        <a:latin typeface="+mj-lt"/>
                        <a:ea typeface="Times New Roman" panose="02020603050405020304" pitchFamily="18" charset="0"/>
                      </a:endParaRPr>
                    </a:p>
                  </a:txBody>
                  <a:tcPr>
                    <a:solidFill>
                      <a:schemeClr val="tx2">
                        <a:lumMod val="20000"/>
                        <a:lumOff val="80000"/>
                      </a:schemeClr>
                    </a:solidFill>
                  </a:tcPr>
                </a:tc>
                <a:tc hMerge="1">
                  <a:txBody>
                    <a:bodyPr/>
                    <a:lstStyle/>
                    <a:p>
                      <a:endParaRPr lang="en-US"/>
                    </a:p>
                  </a:txBody>
                  <a:tcPr/>
                </a:tc>
                <a:extLst>
                  <a:ext uri="{0D108BD9-81ED-4DB2-BD59-A6C34878D82A}">
                    <a16:rowId xmlns:a16="http://schemas.microsoft.com/office/drawing/2014/main" val="2266222648"/>
                  </a:ext>
                </a:extLst>
              </a:tr>
              <a:tr h="29272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sng" dirty="0">
                          <a:solidFill>
                            <a:schemeClr val="bg1"/>
                          </a:solidFill>
                          <a:latin typeface="+mj-lt"/>
                        </a:rPr>
                        <a:t>BUNDLE OF HIS</a:t>
                      </a:r>
                      <a:endParaRPr lang="en-US" sz="2400" b="0" u="sng" kern="1200" dirty="0">
                        <a:solidFill>
                          <a:schemeClr val="bg1"/>
                        </a:solidFill>
                        <a:latin typeface="+mj-lt"/>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ea typeface="Times New Roman" panose="02020603050405020304" pitchFamily="18" charset="0"/>
                      </a:endParaRPr>
                    </a:p>
                    <a:p>
                      <a:pPr marL="401638" lvl="1" indent="-346075">
                        <a:lnSpc>
                          <a:spcPct val="100000"/>
                        </a:lnSpc>
                        <a:buFont typeface="Arial" panose="020B0604020202020204" pitchFamily="34" charset="0"/>
                        <a:buChar char="•"/>
                      </a:pPr>
                      <a:r>
                        <a:rPr lang="en-US" sz="2000" dirty="0">
                          <a:ea typeface="MS Mincho" panose="02020609040205080304" pitchFamily="49" charset="-128"/>
                          <a:cs typeface="Times New Roman" panose="02020603050405020304" pitchFamily="18" charset="0"/>
                        </a:rPr>
                        <a:t>within IVS</a:t>
                      </a:r>
                    </a:p>
                    <a:p>
                      <a:pPr marL="401638" lvl="1" indent="-346075">
                        <a:lnSpc>
                          <a:spcPct val="100000"/>
                        </a:lnSpc>
                        <a:buFont typeface="Arial" panose="020B0604020202020204" pitchFamily="34" charset="0"/>
                        <a:buChar char="•"/>
                      </a:pPr>
                      <a:endParaRPr lang="en-US" sz="2000" dirty="0">
                        <a:ea typeface="MS Mincho" panose="02020609040205080304" pitchFamily="49" charset="-128"/>
                        <a:cs typeface="Times New Roman" panose="02020603050405020304" pitchFamily="18" charset="0"/>
                      </a:endParaRPr>
                    </a:p>
                    <a:p>
                      <a:pPr marL="401638" lvl="1" indent="-346075">
                        <a:lnSpc>
                          <a:spcPct val="100000"/>
                        </a:lnSpc>
                        <a:buFont typeface="Arial" panose="020B0604020202020204" pitchFamily="34" charset="0"/>
                        <a:buChar char="•"/>
                      </a:pPr>
                      <a:r>
                        <a:rPr lang="en-US" sz="2000" dirty="0">
                          <a:ea typeface="MS Mincho" panose="02020609040205080304" pitchFamily="49" charset="-128"/>
                          <a:cs typeface="Times New Roman" panose="02020603050405020304" pitchFamily="18" charset="0"/>
                        </a:rPr>
                        <a:t>receives impulse from AV node &amp; conducts depolarization wave </a:t>
                      </a:r>
                      <a:r>
                        <a:rPr lang="en-US" sz="2000" dirty="0">
                          <a:ea typeface="MS Mincho" panose="02020609040205080304" pitchFamily="49" charset="-128"/>
                          <a:cs typeface="Times New Roman" panose="02020603050405020304" pitchFamily="18" charset="0"/>
                          <a:sym typeface="Wingdings" panose="05000000000000000000" pitchFamily="2" charset="2"/>
                        </a:rPr>
                        <a:t> </a:t>
                      </a:r>
                      <a:r>
                        <a:rPr lang="en-US" sz="2000" dirty="0">
                          <a:ea typeface="MS Mincho" panose="02020609040205080304" pitchFamily="49" charset="-128"/>
                          <a:cs typeface="Times New Roman" panose="02020603050405020304" pitchFamily="18" charset="0"/>
                        </a:rPr>
                        <a:t>apex</a:t>
                      </a:r>
                      <a:endParaRPr lang="en-US" sz="2000" dirty="0">
                        <a:ea typeface="MS Mincho" panose="02020609040205080304" pitchFamily="49" charset="-128"/>
                      </a:endParaRPr>
                    </a:p>
                    <a:p>
                      <a:pPr marL="401638" lvl="1" indent="-346075">
                        <a:lnSpc>
                          <a:spcPct val="100000"/>
                        </a:lnSpc>
                        <a:buFont typeface="Arial" panose="020B0604020202020204" pitchFamily="34" charset="0"/>
                        <a:buChar char="•"/>
                      </a:pPr>
                      <a:endParaRPr lang="en-US" sz="2000" dirty="0">
                        <a:ea typeface="MS Mincho" panose="02020609040205080304" pitchFamily="49" charset="-128"/>
                        <a:cs typeface="Times New Roman" panose="02020603050405020304" pitchFamily="18" charset="0"/>
                      </a:endParaRPr>
                    </a:p>
                    <a:p>
                      <a:pPr marL="401638" lvl="1" indent="-346075">
                        <a:lnSpc>
                          <a:spcPct val="100000"/>
                        </a:lnSpc>
                        <a:buFont typeface="Arial" panose="020B0604020202020204" pitchFamily="34" charset="0"/>
                        <a:buChar char="•"/>
                      </a:pPr>
                      <a:r>
                        <a:rPr lang="en-US" sz="2000" dirty="0">
                          <a:ea typeface="MS Mincho" panose="02020609040205080304" pitchFamily="49" charset="-128"/>
                          <a:cs typeface="Times New Roman" panose="02020603050405020304" pitchFamily="18" charset="0"/>
                        </a:rPr>
                        <a:t>divides </a:t>
                      </a:r>
                      <a:r>
                        <a:rPr lang="en-US" sz="2000" dirty="0">
                          <a:ea typeface="MS Mincho" panose="02020609040205080304" pitchFamily="49" charset="-128"/>
                          <a:cs typeface="Times New Roman" panose="02020603050405020304" pitchFamily="18" charset="0"/>
                          <a:sym typeface="Wingdings" panose="05000000000000000000" pitchFamily="2" charset="2"/>
                        </a:rPr>
                        <a:t> </a:t>
                      </a:r>
                      <a:r>
                        <a:rPr lang="en-US" sz="2000" dirty="0">
                          <a:ea typeface="MS Mincho" panose="02020609040205080304" pitchFamily="49" charset="-128"/>
                          <a:cs typeface="Times New Roman" panose="02020603050405020304" pitchFamily="18" charset="0"/>
                        </a:rPr>
                        <a:t>right &amp; left bundle branches</a:t>
                      </a:r>
                      <a:endParaRPr lang="en-US" sz="2000" dirty="0">
                        <a:ea typeface="Times New Roman" panose="02020603050405020304" pitchFamily="18" charset="0"/>
                      </a:endParaRPr>
                    </a:p>
                    <a:p>
                      <a:pPr marL="742950" lvl="1" indent="-285750">
                        <a:buFont typeface="Arial" panose="020B0604020202020204" pitchFamily="34" charset="0"/>
                        <a:buChar char="•"/>
                      </a:pPr>
                      <a:endParaRPr lang="en-US" sz="2000" dirty="0">
                        <a:solidFill>
                          <a:schemeClr val="bg1"/>
                        </a:solidFill>
                        <a:ea typeface="MS Mincho" panose="02020609040205080304" pitchFamily="49" charset="-128"/>
                        <a:cs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sng" dirty="0">
                          <a:solidFill>
                            <a:schemeClr val="tx1"/>
                          </a:solidFill>
                          <a:latin typeface="+mj-lt"/>
                        </a:rPr>
                        <a:t>PURKINJE FIBERS</a:t>
                      </a:r>
                      <a:endParaRPr lang="en-US" sz="2400" b="0" u="sng" kern="1200" dirty="0">
                        <a:solidFill>
                          <a:schemeClr val="tx1"/>
                        </a:solidFill>
                        <a:latin typeface="+mj-lt"/>
                        <a:ea typeface="Times New Roman" panose="02020603050405020304" pitchFamily="18" charset="0"/>
                        <a:cs typeface="+mn-cs"/>
                      </a:endParaRPr>
                    </a:p>
                    <a:p>
                      <a:pPr marR="0">
                        <a:spcBef>
                          <a:spcPts val="0"/>
                        </a:spcBef>
                        <a:spcAft>
                          <a:spcPts val="0"/>
                        </a:spcAft>
                      </a:pPr>
                      <a:endParaRPr lang="en-US" sz="2000" u="none" dirty="0">
                        <a:solidFill>
                          <a:schemeClr val="tx1"/>
                        </a:solidFill>
                        <a:ea typeface="Times New Roman" panose="02020603050405020304" pitchFamily="18" charset="0"/>
                      </a:endParaRPr>
                    </a:p>
                    <a:p>
                      <a:pPr marL="290513" lvl="3" indent="-290513">
                        <a:lnSpc>
                          <a:spcPct val="150000"/>
                        </a:lnSpc>
                        <a:buFont typeface="Arial" panose="020B0604020202020204" pitchFamily="34" charset="0"/>
                        <a:buChar char="•"/>
                      </a:pPr>
                      <a:r>
                        <a:rPr lang="en-US" sz="2000" u="none" dirty="0">
                          <a:solidFill>
                            <a:schemeClr val="tx1"/>
                          </a:solidFill>
                          <a:ea typeface="MS Mincho" panose="02020609040205080304" pitchFamily="49" charset="-128"/>
                          <a:cs typeface="Times New Roman" panose="02020603050405020304" pitchFamily="18" charset="0"/>
                        </a:rPr>
                        <a:t>c</a:t>
                      </a:r>
                      <a:r>
                        <a:rPr lang="en-US" sz="2000" u="none" dirty="0">
                          <a:solidFill>
                            <a:schemeClr val="tx1"/>
                          </a:solidFill>
                        </a:rPr>
                        <a:t>omplex network </a:t>
                      </a:r>
                    </a:p>
                    <a:p>
                      <a:pPr marL="290513" lvl="3" indent="-290513">
                        <a:lnSpc>
                          <a:spcPct val="150000"/>
                        </a:lnSpc>
                        <a:buFont typeface="Arial" panose="020B0604020202020204" pitchFamily="34" charset="0"/>
                        <a:buChar char="•"/>
                      </a:pPr>
                      <a:r>
                        <a:rPr lang="en-US" sz="2000" u="none" dirty="0">
                          <a:solidFill>
                            <a:schemeClr val="tx1"/>
                          </a:solidFill>
                        </a:rPr>
                        <a:t>develops from bundle branches</a:t>
                      </a:r>
                    </a:p>
                    <a:p>
                      <a:pPr marL="290513" lvl="3" indent="-290513">
                        <a:lnSpc>
                          <a:spcPct val="150000"/>
                        </a:lnSpc>
                        <a:buFont typeface="Arial" panose="020B0604020202020204" pitchFamily="34" charset="0"/>
                        <a:buChar char="•"/>
                      </a:pPr>
                      <a:r>
                        <a:rPr lang="en-US" sz="2000" u="none" dirty="0">
                          <a:solidFill>
                            <a:schemeClr val="tx1"/>
                          </a:solidFill>
                        </a:rPr>
                        <a:t>spreads </a:t>
                      </a:r>
                      <a:r>
                        <a:rPr lang="en-US" sz="2000" u="none" dirty="0">
                          <a:solidFill>
                            <a:schemeClr val="tx1"/>
                          </a:solidFill>
                          <a:sym typeface="Wingdings" panose="05000000000000000000" pitchFamily="2" charset="2"/>
                        </a:rPr>
                        <a:t> </a:t>
                      </a:r>
                      <a:r>
                        <a:rPr lang="en-US" sz="2000" u="none" dirty="0">
                          <a:solidFill>
                            <a:schemeClr val="tx1"/>
                          </a:solidFill>
                        </a:rPr>
                        <a:t>ventricles</a:t>
                      </a:r>
                    </a:p>
                    <a:p>
                      <a:pPr marL="290513" lvl="3" indent="-290513">
                        <a:lnSpc>
                          <a:spcPct val="150000"/>
                        </a:lnSpc>
                        <a:buFont typeface="Arial" panose="020B0604020202020204" pitchFamily="34" charset="0"/>
                        <a:buChar char="•"/>
                      </a:pPr>
                      <a:r>
                        <a:rPr lang="en-US" sz="2000" u="none" dirty="0">
                          <a:solidFill>
                            <a:schemeClr val="tx1"/>
                          </a:solidFill>
                        </a:rPr>
                        <a:t>DEPOLARIZATION &amp; contraction</a:t>
                      </a:r>
                    </a:p>
                    <a:p>
                      <a:pPr lvl="1" indent="-346075">
                        <a:buFont typeface="Arial" panose="020B0604020202020204" pitchFamily="34" charset="0"/>
                        <a:buChar char="•"/>
                      </a:pPr>
                      <a:endParaRPr lang="en-US" sz="20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1371600" marR="0" lvl="3" indent="-1317625" algn="l" defTabSz="914400" rtl="0" eaLnBrk="1" fontAlgn="auto" latinLnBrk="0" hangingPunct="1">
                        <a:lnSpc>
                          <a:spcPct val="100000"/>
                        </a:lnSpc>
                        <a:spcBef>
                          <a:spcPts val="0"/>
                        </a:spcBef>
                        <a:spcAft>
                          <a:spcPts val="0"/>
                        </a:spcAft>
                        <a:buClrTx/>
                        <a:buSzTx/>
                        <a:buFontTx/>
                        <a:buNone/>
                        <a:tabLst/>
                        <a:defRPr/>
                      </a:pPr>
                      <a:r>
                        <a:rPr lang="en-US" sz="2400" b="0" u="sng" dirty="0">
                          <a:solidFill>
                            <a:schemeClr val="tx1"/>
                          </a:solidFill>
                          <a:latin typeface="+mj-lt"/>
                        </a:rPr>
                        <a:t>REPOLARIZATION</a:t>
                      </a:r>
                      <a:endParaRPr lang="en-US" sz="2400" b="0" u="sng" kern="1200" dirty="0">
                        <a:solidFill>
                          <a:schemeClr val="tx1"/>
                        </a:solidFill>
                        <a:latin typeface="+mj-lt"/>
                        <a:ea typeface="Times New Roman" panose="02020603050405020304" pitchFamily="18" charset="0"/>
                        <a:cs typeface="+mn-cs"/>
                      </a:endParaRPr>
                    </a:p>
                    <a:p>
                      <a:pPr lvl="3"/>
                      <a:endParaRPr lang="en-US" sz="2000" u="none" dirty="0">
                        <a:solidFill>
                          <a:schemeClr val="tx1"/>
                        </a:solidFill>
                        <a:ea typeface="Times New Roman" panose="02020603050405020304" pitchFamily="18" charset="0"/>
                      </a:endParaRPr>
                    </a:p>
                    <a:p>
                      <a:pPr marL="346075" lvl="1" indent="-346075">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myocardial relaxation</a:t>
                      </a:r>
                      <a:endParaRPr lang="en-US" sz="2000" dirty="0">
                        <a:solidFill>
                          <a:schemeClr val="tx1"/>
                        </a:solidFill>
                        <a:ea typeface="Times New Roman" panose="02020603050405020304" pitchFamily="18" charset="0"/>
                      </a:endParaRPr>
                    </a:p>
                    <a:p>
                      <a:pPr lvl="1" indent="-346075">
                        <a:buFont typeface="Arial" panose="020B0604020202020204" pitchFamily="34" charset="0"/>
                        <a:buChar char="•"/>
                      </a:pPr>
                      <a:endParaRPr lang="en-US" sz="2000" dirty="0">
                        <a:solidFill>
                          <a:schemeClr val="tx2">
                            <a:lumMod val="20000"/>
                            <a:lumOff val="80000"/>
                          </a:schemeClr>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56073998"/>
                  </a:ext>
                </a:extLst>
              </a:tr>
            </a:tbl>
          </a:graphicData>
        </a:graphic>
      </p:graphicFrame>
      <p:sp>
        <p:nvSpPr>
          <p:cNvPr id="6" name="TextBox 5">
            <a:extLst>
              <a:ext uri="{FF2B5EF4-FFF2-40B4-BE49-F238E27FC236}">
                <a16:creationId xmlns:a16="http://schemas.microsoft.com/office/drawing/2014/main" id="{069FA9E1-82B2-469A-AEE4-1E19472A6DC9}"/>
              </a:ext>
            </a:extLst>
          </p:cNvPr>
          <p:cNvSpPr txBox="1"/>
          <p:nvPr/>
        </p:nvSpPr>
        <p:spPr>
          <a:xfrm>
            <a:off x="2630031" y="4815947"/>
            <a:ext cx="6931937"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direction does depolarization/repolarization travel?</a:t>
            </a:r>
          </a:p>
        </p:txBody>
      </p:sp>
    </p:spTree>
    <p:extLst>
      <p:ext uri="{BB962C8B-B14F-4D97-AF65-F5344CB8AC3E}">
        <p14:creationId xmlns:p14="http://schemas.microsoft.com/office/powerpoint/2010/main" val="3298209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39C0B9-065C-46A9-BFF2-A1781662C8B5}"/>
              </a:ext>
            </a:extLst>
          </p:cNvPr>
          <p:cNvSpPr>
            <a:spLocks noGrp="1"/>
          </p:cNvSpPr>
          <p:nvPr>
            <p:ph type="sldNum" sz="quarter" idx="12"/>
          </p:nvPr>
        </p:nvSpPr>
        <p:spPr/>
        <p:txBody>
          <a:bodyPr/>
          <a:lstStyle/>
          <a:p>
            <a:fld id="{6D22F896-40B5-4ADD-8801-0D06FADFA095}" type="slidenum">
              <a:rPr lang="en-US" smtClean="0"/>
              <a:t>58</a:t>
            </a:fld>
            <a:endParaRPr lang="en-US" dirty="0"/>
          </a:p>
        </p:txBody>
      </p:sp>
      <p:sp>
        <p:nvSpPr>
          <p:cNvPr id="8" name="Rectangle 5">
            <a:extLst>
              <a:ext uri="{FF2B5EF4-FFF2-40B4-BE49-F238E27FC236}">
                <a16:creationId xmlns:a16="http://schemas.microsoft.com/office/drawing/2014/main" id="{99C272BB-6C8A-4932-BD74-8D210F1F789B}"/>
              </a:ext>
            </a:extLst>
          </p:cNvPr>
          <p:cNvSpPr>
            <a:spLocks noChangeArrowheads="1"/>
          </p:cNvSpPr>
          <p:nvPr/>
        </p:nvSpPr>
        <p:spPr bwMode="auto">
          <a:xfrm>
            <a:off x="1181100" y="20176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Rectangle 7">
            <a:extLst>
              <a:ext uri="{FF2B5EF4-FFF2-40B4-BE49-F238E27FC236}">
                <a16:creationId xmlns:a16="http://schemas.microsoft.com/office/drawing/2014/main" id="{4472D671-8204-474F-89E0-4630A97C6201}"/>
              </a:ext>
            </a:extLst>
          </p:cNvPr>
          <p:cNvSpPr>
            <a:spLocks noChangeArrowheads="1"/>
          </p:cNvSpPr>
          <p:nvPr/>
        </p:nvSpPr>
        <p:spPr bwMode="auto">
          <a:xfrm>
            <a:off x="6883686" y="19191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3" name="Rectangle 9">
            <a:extLst>
              <a:ext uri="{FF2B5EF4-FFF2-40B4-BE49-F238E27FC236}">
                <a16:creationId xmlns:a16="http://schemas.microsoft.com/office/drawing/2014/main" id="{27A2C4D0-8BAA-4336-94C5-9BDD5712180D}"/>
              </a:ext>
            </a:extLst>
          </p:cNvPr>
          <p:cNvSpPr>
            <a:spLocks noChangeArrowheads="1"/>
          </p:cNvSpPr>
          <p:nvPr/>
        </p:nvSpPr>
        <p:spPr bwMode="auto">
          <a:xfrm>
            <a:off x="6883686" y="30319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2" name="Table 11">
            <a:extLst>
              <a:ext uri="{FF2B5EF4-FFF2-40B4-BE49-F238E27FC236}">
                <a16:creationId xmlns:a16="http://schemas.microsoft.com/office/drawing/2014/main" id="{32CB0BA5-6A22-4943-9F27-ED96A857795C}"/>
              </a:ext>
            </a:extLst>
          </p:cNvPr>
          <p:cNvGraphicFramePr>
            <a:graphicFrameLocks noGrp="1"/>
          </p:cNvGraphicFramePr>
          <p:nvPr>
            <p:extLst>
              <p:ext uri="{D42A27DB-BD31-4B8C-83A1-F6EECF244321}">
                <p14:modId xmlns:p14="http://schemas.microsoft.com/office/powerpoint/2010/main" val="4103108474"/>
              </p:ext>
            </p:extLst>
          </p:nvPr>
        </p:nvGraphicFramePr>
        <p:xfrm>
          <a:off x="1002482" y="366192"/>
          <a:ext cx="10187035" cy="4739517"/>
        </p:xfrm>
        <a:graphic>
          <a:graphicData uri="http://schemas.openxmlformats.org/drawingml/2006/table">
            <a:tbl>
              <a:tblPr firstRow="1" bandRow="1">
                <a:tableStyleId>{37CE84F3-28C3-443E-9E96-99CF82512B78}</a:tableStyleId>
              </a:tblPr>
              <a:tblGrid>
                <a:gridCol w="5074911">
                  <a:extLst>
                    <a:ext uri="{9D8B030D-6E8A-4147-A177-3AD203B41FA5}">
                      <a16:colId xmlns:a16="http://schemas.microsoft.com/office/drawing/2014/main" val="1306086594"/>
                    </a:ext>
                  </a:extLst>
                </a:gridCol>
                <a:gridCol w="5112124">
                  <a:extLst>
                    <a:ext uri="{9D8B030D-6E8A-4147-A177-3AD203B41FA5}">
                      <a16:colId xmlns:a16="http://schemas.microsoft.com/office/drawing/2014/main" val="2533407107"/>
                    </a:ext>
                  </a:extLst>
                </a:gridCol>
              </a:tblGrid>
              <a:tr h="40785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FF0000"/>
                          </a:solidFill>
                          <a:latin typeface="+mj-lt"/>
                          <a:ea typeface="MS Mincho" panose="02020609040205080304" pitchFamily="49" charset="-128"/>
                          <a:cs typeface="Times New Roman" panose="02020603050405020304" pitchFamily="18" charset="0"/>
                        </a:rPr>
                        <a:t>EKG </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u="sng" dirty="0">
                        <a:solidFill>
                          <a:srgbClr val="FF0000"/>
                        </a:solidFill>
                        <a:latin typeface="+mj-lt"/>
                        <a:ea typeface="Times New Roman" panose="02020603050405020304" pitchFamily="18" charset="0"/>
                      </a:endParaRPr>
                    </a:p>
                  </a:txBody>
                  <a:tcPr>
                    <a:solidFill>
                      <a:schemeClr val="tx2">
                        <a:lumMod val="20000"/>
                        <a:lumOff val="80000"/>
                      </a:schemeClr>
                    </a:solidFill>
                  </a:tcPr>
                </a:tc>
                <a:extLst>
                  <a:ext uri="{0D108BD9-81ED-4DB2-BD59-A6C34878D82A}">
                    <a16:rowId xmlns:a16="http://schemas.microsoft.com/office/drawing/2014/main" val="2266222648"/>
                  </a:ext>
                </a:extLst>
              </a:tr>
              <a:tr h="1386717">
                <a:tc>
                  <a:txBody>
                    <a:bodyPr/>
                    <a:lstStyle/>
                    <a:p>
                      <a:r>
                        <a:rPr lang="en-US" sz="2400" u="sng" dirty="0">
                          <a:solidFill>
                            <a:schemeClr val="tx1"/>
                          </a:solidFill>
                          <a:latin typeface="+mj-lt"/>
                          <a:ea typeface="MS Mincho" panose="02020609040205080304" pitchFamily="49" charset="-128"/>
                          <a:cs typeface="Times New Roman" panose="02020603050405020304" pitchFamily="18" charset="0"/>
                        </a:rPr>
                        <a:t>EKG</a:t>
                      </a:r>
                    </a:p>
                    <a:p>
                      <a:endParaRPr lang="en-US" sz="2000" u="sng" dirty="0">
                        <a:solidFill>
                          <a:schemeClr val="bg1"/>
                        </a:solidFill>
                        <a:ea typeface="MS Mincho" panose="02020609040205080304" pitchFamily="49" charset="-128"/>
                        <a:cs typeface="Times New Roman" panose="02020603050405020304" pitchFamily="18" charset="0"/>
                      </a:endParaRPr>
                    </a:p>
                    <a:p>
                      <a:pPr marL="285750" indent="-285750">
                        <a:buFont typeface="Arial" panose="020B0604020202020204" pitchFamily="34" charset="0"/>
                        <a:buChar char="•"/>
                      </a:pPr>
                      <a:r>
                        <a:rPr lang="en-US" sz="2000" dirty="0">
                          <a:solidFill>
                            <a:schemeClr val="tx1"/>
                          </a:solidFill>
                          <a:ea typeface="MS Mincho" panose="02020609040205080304" pitchFamily="49" charset="-128"/>
                          <a:cs typeface="Times New Roman" panose="02020603050405020304" pitchFamily="18" charset="0"/>
                        </a:rPr>
                        <a:t>detects &amp; records heart’s electrical activity</a:t>
                      </a:r>
                    </a:p>
                    <a:p>
                      <a:pPr marL="342900" indent="-342900">
                        <a:buFont typeface="Arial" panose="020B0604020202020204" pitchFamily="34" charset="0"/>
                        <a:buChar char="•"/>
                      </a:pPr>
                      <a:endParaRPr lang="en-US" sz="2000" dirty="0">
                        <a:solidFill>
                          <a:schemeClr val="bg1"/>
                        </a:solidFill>
                        <a:ea typeface="MS Mincho" panose="02020609040205080304" pitchFamily="49" charset="-128"/>
                        <a:cs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rowSpan="2">
                  <a:txBody>
                    <a:bodyPr/>
                    <a:lstStyle/>
                    <a:p>
                      <a:endParaRPr lang="en-US" sz="20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r h="2487933">
                <a:tc>
                  <a:txBody>
                    <a:bodyPr/>
                    <a:lstStyle/>
                    <a:p>
                      <a:r>
                        <a:rPr lang="en-US" sz="2400" u="sng" dirty="0">
                          <a:solidFill>
                            <a:schemeClr val="tx1"/>
                          </a:solidFill>
                          <a:latin typeface="+mj-lt"/>
                          <a:ea typeface="MS Mincho" panose="02020609040205080304" pitchFamily="49" charset="-128"/>
                        </a:rPr>
                        <a:t>EKG COMPONENTS</a:t>
                      </a:r>
                    </a:p>
                    <a:p>
                      <a:endParaRPr lang="en-US" sz="2000" dirty="0">
                        <a:solidFill>
                          <a:schemeClr val="tx1"/>
                        </a:solidFill>
                        <a:ea typeface="Times New Roman" panose="02020603050405020304" pitchFamily="18" charset="0"/>
                      </a:endParaRPr>
                    </a:p>
                    <a:p>
                      <a:pPr marL="344488" indent="0"/>
                      <a:r>
                        <a:rPr lang="en-US" sz="2000" dirty="0">
                          <a:solidFill>
                            <a:schemeClr val="tx1"/>
                          </a:solidFill>
                          <a:ea typeface="MS Mincho" panose="02020609040205080304" pitchFamily="49" charset="-128"/>
                        </a:rPr>
                        <a:t>1 = PR interval </a:t>
                      </a:r>
                      <a:endParaRPr lang="en-US" sz="2000" dirty="0">
                        <a:solidFill>
                          <a:schemeClr val="tx1"/>
                        </a:solidFill>
                        <a:ea typeface="Times New Roman" panose="02020603050405020304" pitchFamily="18" charset="0"/>
                      </a:endParaRPr>
                    </a:p>
                    <a:p>
                      <a:pPr marL="344488" indent="0"/>
                      <a:r>
                        <a:rPr lang="en-US" sz="2000" dirty="0">
                          <a:solidFill>
                            <a:schemeClr val="tx1"/>
                          </a:solidFill>
                          <a:ea typeface="MS Mincho" panose="02020609040205080304" pitchFamily="49" charset="-128"/>
                        </a:rPr>
                        <a:t>2 = QRS complex</a:t>
                      </a:r>
                      <a:endParaRPr lang="en-US" sz="2000" dirty="0">
                        <a:solidFill>
                          <a:schemeClr val="tx1"/>
                        </a:solidFill>
                        <a:ea typeface="Times New Roman" panose="02020603050405020304" pitchFamily="18" charset="0"/>
                      </a:endParaRPr>
                    </a:p>
                    <a:p>
                      <a:pPr marL="344488" indent="0"/>
                      <a:r>
                        <a:rPr lang="en-US" sz="2000" dirty="0">
                          <a:solidFill>
                            <a:schemeClr val="tx1"/>
                          </a:solidFill>
                          <a:ea typeface="MS Mincho" panose="02020609040205080304" pitchFamily="49" charset="-128"/>
                        </a:rPr>
                        <a:t>3 = ST segment</a:t>
                      </a:r>
                      <a:endParaRPr lang="en-US" sz="2000" dirty="0">
                        <a:solidFill>
                          <a:schemeClr val="tx1"/>
                        </a:solidFill>
                        <a:ea typeface="Times New Roman" panose="02020603050405020304" pitchFamily="18" charset="0"/>
                      </a:endParaRPr>
                    </a:p>
                    <a:p>
                      <a:pPr marL="344488" indent="0"/>
                      <a:r>
                        <a:rPr lang="en-US" sz="2000" dirty="0">
                          <a:solidFill>
                            <a:schemeClr val="tx1"/>
                          </a:solidFill>
                          <a:ea typeface="MS Mincho" panose="02020609040205080304" pitchFamily="49" charset="-128"/>
                        </a:rPr>
                        <a:t>4 = QT interval</a:t>
                      </a:r>
                      <a:endParaRPr lang="en-US" sz="2000" dirty="0">
                        <a:solidFill>
                          <a:schemeClr val="tx1"/>
                        </a:solidFill>
                        <a:ea typeface="Times New Roman" panose="02020603050405020304" pitchFamily="18" charset="0"/>
                      </a:endParaRPr>
                    </a:p>
                    <a:p>
                      <a:pPr marL="344488" indent="0"/>
                      <a:r>
                        <a:rPr lang="en-US" sz="2000" dirty="0">
                          <a:solidFill>
                            <a:schemeClr val="tx1"/>
                          </a:solidFill>
                          <a:ea typeface="MS Mincho" panose="02020609040205080304" pitchFamily="49" charset="-128"/>
                        </a:rPr>
                        <a:t>5 = T wave</a:t>
                      </a:r>
                      <a:endParaRPr lang="en-US" sz="2000" dirty="0">
                        <a:solidFill>
                          <a:schemeClr val="tx1"/>
                        </a:solidFill>
                        <a:ea typeface="Times New Roman" panose="02020603050405020304" pitchFamily="18" charset="0"/>
                      </a:endParaRPr>
                    </a:p>
                    <a:p>
                      <a:pPr marL="344488" indent="0"/>
                      <a:r>
                        <a:rPr lang="en-US" sz="2000" dirty="0">
                          <a:solidFill>
                            <a:schemeClr val="tx1"/>
                          </a:solidFill>
                          <a:ea typeface="MS Mincho" panose="02020609040205080304" pitchFamily="49" charset="-128"/>
                        </a:rPr>
                        <a:t>6 = R - R interval</a:t>
                      </a:r>
                    </a:p>
                    <a:p>
                      <a:endParaRPr lang="en-US" sz="2000"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vMerge="1">
                  <a:txBody>
                    <a:bodyPr/>
                    <a:lstStyle/>
                    <a:p>
                      <a:endParaRPr lang="en-US"/>
                    </a:p>
                  </a:txBody>
                  <a:tcPr/>
                </a:tc>
                <a:extLst>
                  <a:ext uri="{0D108BD9-81ED-4DB2-BD59-A6C34878D82A}">
                    <a16:rowId xmlns:a16="http://schemas.microsoft.com/office/drawing/2014/main" val="1326369897"/>
                  </a:ext>
                </a:extLst>
              </a:tr>
            </a:tbl>
          </a:graphicData>
        </a:graphic>
      </p:graphicFrame>
      <p:sp>
        <p:nvSpPr>
          <p:cNvPr id="17" name="TextBox 16">
            <a:extLst>
              <a:ext uri="{FF2B5EF4-FFF2-40B4-BE49-F238E27FC236}">
                <a16:creationId xmlns:a16="http://schemas.microsoft.com/office/drawing/2014/main" id="{83E129DE-4EF0-40CE-802E-114C40C6543B}"/>
              </a:ext>
            </a:extLst>
          </p:cNvPr>
          <p:cNvSpPr txBox="1"/>
          <p:nvPr/>
        </p:nvSpPr>
        <p:spPr>
          <a:xfrm>
            <a:off x="6122217" y="5244547"/>
            <a:ext cx="5067300"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do the P wave, QRS complex &amp; T wave represent? </a:t>
            </a:r>
          </a:p>
        </p:txBody>
      </p:sp>
      <p:pic>
        <p:nvPicPr>
          <p:cNvPr id="4" name="Picture 3">
            <a:extLst>
              <a:ext uri="{FF2B5EF4-FFF2-40B4-BE49-F238E27FC236}">
                <a16:creationId xmlns:a16="http://schemas.microsoft.com/office/drawing/2014/main" id="{CB59DD5E-E0ED-4179-9C99-E73F81321541}"/>
              </a:ext>
            </a:extLst>
          </p:cNvPr>
          <p:cNvPicPr>
            <a:picLocks noChangeAspect="1"/>
          </p:cNvPicPr>
          <p:nvPr/>
        </p:nvPicPr>
        <p:blipFill>
          <a:blip r:embed="rId2"/>
          <a:stretch>
            <a:fillRect/>
          </a:stretch>
        </p:blipFill>
        <p:spPr>
          <a:xfrm>
            <a:off x="6188832" y="1077491"/>
            <a:ext cx="4866893" cy="3423879"/>
          </a:xfrm>
          <a:prstGeom prst="rect">
            <a:avLst/>
          </a:prstGeom>
        </p:spPr>
      </p:pic>
    </p:spTree>
    <p:extLst>
      <p:ext uri="{BB962C8B-B14F-4D97-AF65-F5344CB8AC3E}">
        <p14:creationId xmlns:p14="http://schemas.microsoft.com/office/powerpoint/2010/main" val="3089667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39C0B9-065C-46A9-BFF2-A1781662C8B5}"/>
              </a:ext>
            </a:extLst>
          </p:cNvPr>
          <p:cNvSpPr>
            <a:spLocks noGrp="1"/>
          </p:cNvSpPr>
          <p:nvPr>
            <p:ph type="sldNum" sz="quarter" idx="12"/>
          </p:nvPr>
        </p:nvSpPr>
        <p:spPr/>
        <p:txBody>
          <a:bodyPr/>
          <a:lstStyle/>
          <a:p>
            <a:fld id="{6D22F896-40B5-4ADD-8801-0D06FADFA095}" type="slidenum">
              <a:rPr lang="en-US" smtClean="0"/>
              <a:t>59</a:t>
            </a:fld>
            <a:endParaRPr lang="en-US" dirty="0"/>
          </a:p>
        </p:txBody>
      </p:sp>
      <p:sp>
        <p:nvSpPr>
          <p:cNvPr id="8" name="Rectangle 5">
            <a:extLst>
              <a:ext uri="{FF2B5EF4-FFF2-40B4-BE49-F238E27FC236}">
                <a16:creationId xmlns:a16="http://schemas.microsoft.com/office/drawing/2014/main" id="{99C272BB-6C8A-4932-BD74-8D210F1F789B}"/>
              </a:ext>
            </a:extLst>
          </p:cNvPr>
          <p:cNvSpPr>
            <a:spLocks noChangeArrowheads="1"/>
          </p:cNvSpPr>
          <p:nvPr/>
        </p:nvSpPr>
        <p:spPr bwMode="auto">
          <a:xfrm>
            <a:off x="1181100" y="20176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Rectangle 7">
            <a:extLst>
              <a:ext uri="{FF2B5EF4-FFF2-40B4-BE49-F238E27FC236}">
                <a16:creationId xmlns:a16="http://schemas.microsoft.com/office/drawing/2014/main" id="{4472D671-8204-474F-89E0-4630A97C6201}"/>
              </a:ext>
            </a:extLst>
          </p:cNvPr>
          <p:cNvSpPr>
            <a:spLocks noChangeArrowheads="1"/>
          </p:cNvSpPr>
          <p:nvPr/>
        </p:nvSpPr>
        <p:spPr bwMode="auto">
          <a:xfrm>
            <a:off x="6883686" y="19191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3" name="Rectangle 9">
            <a:extLst>
              <a:ext uri="{FF2B5EF4-FFF2-40B4-BE49-F238E27FC236}">
                <a16:creationId xmlns:a16="http://schemas.microsoft.com/office/drawing/2014/main" id="{27A2C4D0-8BAA-4336-94C5-9BDD5712180D}"/>
              </a:ext>
            </a:extLst>
          </p:cNvPr>
          <p:cNvSpPr>
            <a:spLocks noChangeArrowheads="1"/>
          </p:cNvSpPr>
          <p:nvPr/>
        </p:nvSpPr>
        <p:spPr bwMode="auto">
          <a:xfrm>
            <a:off x="6883686" y="30319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0" name="Table 9">
            <a:extLst>
              <a:ext uri="{FF2B5EF4-FFF2-40B4-BE49-F238E27FC236}">
                <a16:creationId xmlns:a16="http://schemas.microsoft.com/office/drawing/2014/main" id="{70A47B0C-DB62-4B6B-A4D6-9769815511F7}"/>
              </a:ext>
            </a:extLst>
          </p:cNvPr>
          <p:cNvGraphicFramePr>
            <a:graphicFrameLocks noGrp="1"/>
          </p:cNvGraphicFramePr>
          <p:nvPr>
            <p:extLst>
              <p:ext uri="{D42A27DB-BD31-4B8C-83A1-F6EECF244321}">
                <p14:modId xmlns:p14="http://schemas.microsoft.com/office/powerpoint/2010/main" val="2895157468"/>
              </p:ext>
            </p:extLst>
          </p:nvPr>
        </p:nvGraphicFramePr>
        <p:xfrm>
          <a:off x="1181100" y="-2770"/>
          <a:ext cx="9813635" cy="6338047"/>
        </p:xfrm>
        <a:graphic>
          <a:graphicData uri="http://schemas.openxmlformats.org/drawingml/2006/table">
            <a:tbl>
              <a:tblPr firstRow="1" bandRow="1">
                <a:tableStyleId>{37CE84F3-28C3-443E-9E96-99CF82512B78}</a:tableStyleId>
              </a:tblPr>
              <a:tblGrid>
                <a:gridCol w="9813635">
                  <a:extLst>
                    <a:ext uri="{9D8B030D-6E8A-4147-A177-3AD203B41FA5}">
                      <a16:colId xmlns:a16="http://schemas.microsoft.com/office/drawing/2014/main" val="1306086594"/>
                    </a:ext>
                  </a:extLst>
                </a:gridCol>
              </a:tblGrid>
              <a:tr h="4613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latin typeface="+mj-lt"/>
                          <a:ea typeface="Times New Roman" panose="02020603050405020304" pitchFamily="18" charset="0"/>
                        </a:rPr>
                        <a:t>EKG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66222648"/>
                  </a:ext>
                </a:extLst>
              </a:tr>
              <a:tr h="4429958">
                <a:tc>
                  <a:txBody>
                    <a:bodyPr/>
                    <a:lstStyle/>
                    <a:p>
                      <a:pPr marL="742950" lvl="1" indent="-285750">
                        <a:buFont typeface="Arial" panose="020B0604020202020204" pitchFamily="34" charset="0"/>
                        <a:buChar char="•"/>
                      </a:pPr>
                      <a:endParaRPr lang="en-US" sz="2000" dirty="0">
                        <a:solidFill>
                          <a:schemeClr val="bg1"/>
                        </a:solidFill>
                        <a:ea typeface="MS Mincho" panose="02020609040205080304" pitchFamily="49" charset="-128"/>
                        <a:cs typeface="Times New Roman" panose="02020603050405020304" pitchFamily="18" charset="0"/>
                      </a:endParaRPr>
                    </a:p>
                    <a:p>
                      <a:pPr marL="800100" lvl="1" indent="-342900">
                        <a:buFont typeface="Courier New" panose="02070309020205020404" pitchFamily="49" charset="0"/>
                        <a:buChar char="o"/>
                      </a:pPr>
                      <a:endParaRPr lang="en-US" sz="2000" dirty="0">
                        <a:solidFill>
                          <a:schemeClr val="accent1">
                            <a:lumMod val="50000"/>
                          </a:schemeClr>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56073998"/>
                  </a:ext>
                </a:extLst>
              </a:tr>
              <a:tr h="1446759">
                <a:tc>
                  <a:txBody>
                    <a:bodyPr/>
                    <a:lstStyle/>
                    <a:p>
                      <a:pPr marL="800100" lvl="1" indent="-342900">
                        <a:buFont typeface="Courier New" panose="02070309020205020404" pitchFamily="49" charset="0"/>
                        <a:buChar char="o"/>
                      </a:pPr>
                      <a:endParaRPr lang="en-US" sz="20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78831273"/>
                  </a:ext>
                </a:extLst>
              </a:tr>
            </a:tbl>
          </a:graphicData>
        </a:graphic>
      </p:graphicFrame>
      <p:graphicFrame>
        <p:nvGraphicFramePr>
          <p:cNvPr id="14" name="Object 13">
            <a:extLst>
              <a:ext uri="{FF2B5EF4-FFF2-40B4-BE49-F238E27FC236}">
                <a16:creationId xmlns:a16="http://schemas.microsoft.com/office/drawing/2014/main" id="{0AFBB6CC-C4D7-415F-94C7-55D081FBE843}"/>
              </a:ext>
            </a:extLst>
          </p:cNvPr>
          <p:cNvGraphicFramePr>
            <a:graphicFrameLocks noChangeAspect="1"/>
          </p:cNvGraphicFramePr>
          <p:nvPr>
            <p:extLst>
              <p:ext uri="{D42A27DB-BD31-4B8C-83A1-F6EECF244321}">
                <p14:modId xmlns:p14="http://schemas.microsoft.com/office/powerpoint/2010/main" val="1030495953"/>
              </p:ext>
            </p:extLst>
          </p:nvPr>
        </p:nvGraphicFramePr>
        <p:xfrm>
          <a:off x="1898486" y="3420324"/>
          <a:ext cx="8987738" cy="1078563"/>
        </p:xfrm>
        <a:graphic>
          <a:graphicData uri="http://schemas.openxmlformats.org/presentationml/2006/ole">
            <mc:AlternateContent xmlns:mc="http://schemas.openxmlformats.org/markup-compatibility/2006">
              <mc:Choice xmlns:v="urn:schemas-microsoft-com:vml" Requires="v">
                <p:oleObj name="Bitmap Image" r:id="rId2" imgW="4809524" imgH="590476" progId="Paint.Picture">
                  <p:embed/>
                </p:oleObj>
              </mc:Choice>
              <mc:Fallback>
                <p:oleObj name="Bitmap Image" r:id="rId2" imgW="4809524" imgH="590476" progId="Paint.Picture">
                  <p:embed/>
                  <p:pic>
                    <p:nvPicPr>
                      <p:cNvPr id="14" name="Object 13">
                        <a:extLst>
                          <a:ext uri="{FF2B5EF4-FFF2-40B4-BE49-F238E27FC236}">
                            <a16:creationId xmlns:a16="http://schemas.microsoft.com/office/drawing/2014/main" id="{0AFBB6CC-C4D7-415F-94C7-55D081FBE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486" y="3420324"/>
                        <a:ext cx="8987738" cy="1078563"/>
                      </a:xfrm>
                      <a:prstGeom prst="rect">
                        <a:avLst/>
                      </a:prstGeom>
                      <a:noFill/>
                    </p:spPr>
                  </p:pic>
                </p:oleObj>
              </mc:Fallback>
            </mc:AlternateContent>
          </a:graphicData>
        </a:graphic>
      </p:graphicFrame>
      <p:graphicFrame>
        <p:nvGraphicFramePr>
          <p:cNvPr id="12" name="Object 11">
            <a:extLst>
              <a:ext uri="{FF2B5EF4-FFF2-40B4-BE49-F238E27FC236}">
                <a16:creationId xmlns:a16="http://schemas.microsoft.com/office/drawing/2014/main" id="{9D1A06D6-1B8B-4478-BF1B-F6371C2671F0}"/>
              </a:ext>
            </a:extLst>
          </p:cNvPr>
          <p:cNvGraphicFramePr>
            <a:graphicFrameLocks noChangeAspect="1"/>
          </p:cNvGraphicFramePr>
          <p:nvPr>
            <p:extLst>
              <p:ext uri="{D42A27DB-BD31-4B8C-83A1-F6EECF244321}">
                <p14:modId xmlns:p14="http://schemas.microsoft.com/office/powerpoint/2010/main" val="2511596437"/>
              </p:ext>
            </p:extLst>
          </p:nvPr>
        </p:nvGraphicFramePr>
        <p:xfrm>
          <a:off x="1898486" y="680591"/>
          <a:ext cx="8378862" cy="2674105"/>
        </p:xfrm>
        <a:graphic>
          <a:graphicData uri="http://schemas.openxmlformats.org/presentationml/2006/ole">
            <mc:AlternateContent xmlns:mc="http://schemas.openxmlformats.org/markup-compatibility/2006">
              <mc:Choice xmlns:v="urn:schemas-microsoft-com:vml" Requires="v">
                <p:oleObj name="Bitmap Image" r:id="rId4" imgW="7066667" imgH="2238687" progId="Paint.Picture">
                  <p:embed/>
                </p:oleObj>
              </mc:Choice>
              <mc:Fallback>
                <p:oleObj name="Bitmap Image" r:id="rId4" imgW="7066667" imgH="2238687" progId="Paint.Picture">
                  <p:embed/>
                  <p:pic>
                    <p:nvPicPr>
                      <p:cNvPr id="12" name="Object 11">
                        <a:extLst>
                          <a:ext uri="{FF2B5EF4-FFF2-40B4-BE49-F238E27FC236}">
                            <a16:creationId xmlns:a16="http://schemas.microsoft.com/office/drawing/2014/main" id="{9D1A06D6-1B8B-4478-BF1B-F6371C267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8486" y="680591"/>
                        <a:ext cx="8378862" cy="2674105"/>
                      </a:xfrm>
                      <a:prstGeom prst="rect">
                        <a:avLst/>
                      </a:prstGeom>
                      <a:noFill/>
                    </p:spPr>
                  </p:pic>
                </p:oleObj>
              </mc:Fallback>
            </mc:AlternateContent>
          </a:graphicData>
        </a:graphic>
      </p:graphicFrame>
      <p:sp>
        <p:nvSpPr>
          <p:cNvPr id="16" name="Rectangle 15">
            <a:extLst>
              <a:ext uri="{FF2B5EF4-FFF2-40B4-BE49-F238E27FC236}">
                <a16:creationId xmlns:a16="http://schemas.microsoft.com/office/drawing/2014/main" id="{44A3A93E-B23F-41DC-ABC4-F2B1E30AFC98}"/>
              </a:ext>
            </a:extLst>
          </p:cNvPr>
          <p:cNvSpPr/>
          <p:nvPr/>
        </p:nvSpPr>
        <p:spPr>
          <a:xfrm>
            <a:off x="1398782" y="4954426"/>
            <a:ext cx="5778257" cy="1323439"/>
          </a:xfrm>
          <a:prstGeom prst="rect">
            <a:avLst/>
          </a:prstGeom>
        </p:spPr>
        <p:txBody>
          <a:bodyPr wrap="square">
            <a:spAutoFit/>
          </a:bodyPr>
          <a:lstStyle/>
          <a:p>
            <a:r>
              <a:rPr lang="en-US" sz="2000" u="sng" dirty="0">
                <a:ea typeface="MS Mincho" panose="02020609040205080304" pitchFamily="49" charset="-128"/>
              </a:rPr>
              <a:t>NORMAL VALUES </a:t>
            </a:r>
            <a:endParaRPr lang="en-US" sz="2000" u="sng" dirty="0">
              <a:ea typeface="Times New Roman" panose="02020603050405020304" pitchFamily="18" charset="0"/>
            </a:endParaRPr>
          </a:p>
          <a:p>
            <a:r>
              <a:rPr lang="en-US" sz="2000" dirty="0">
                <a:ea typeface="MS Mincho" panose="02020609040205080304" pitchFamily="49" charset="-128"/>
              </a:rPr>
              <a:t>R - R interval = 3 to 5 large boxes (60 - 100 bpm)</a:t>
            </a:r>
          </a:p>
          <a:p>
            <a:r>
              <a:rPr lang="en-US" sz="2000" dirty="0">
                <a:ea typeface="MS Mincho" panose="02020609040205080304" pitchFamily="49" charset="-128"/>
              </a:rPr>
              <a:t>QRS complex &lt; 3 small boxes (&lt; 0.12 seconds)</a:t>
            </a:r>
            <a:endParaRPr lang="en-US" sz="2000" dirty="0">
              <a:ea typeface="Times New Roman" panose="02020603050405020304" pitchFamily="18" charset="0"/>
            </a:endParaRPr>
          </a:p>
          <a:p>
            <a:r>
              <a:rPr lang="en-US" sz="2000" dirty="0">
                <a:ea typeface="MS Mincho" panose="02020609040205080304" pitchFamily="49" charset="-128"/>
              </a:rPr>
              <a:t>PR interval &lt; 1 big box (&lt; 0.2 seconds)</a:t>
            </a:r>
            <a:endParaRPr lang="en-US" sz="2000" dirty="0">
              <a:effectLst/>
              <a:ea typeface="Times New Roman" panose="02020603050405020304" pitchFamily="18" charset="0"/>
            </a:endParaRPr>
          </a:p>
        </p:txBody>
      </p:sp>
      <p:sp>
        <p:nvSpPr>
          <p:cNvPr id="17" name="TextBox 16">
            <a:extLst>
              <a:ext uri="{FF2B5EF4-FFF2-40B4-BE49-F238E27FC236}">
                <a16:creationId xmlns:a16="http://schemas.microsoft.com/office/drawing/2014/main" id="{83E129DE-4EF0-40CE-802E-114C40C6543B}"/>
              </a:ext>
            </a:extLst>
          </p:cNvPr>
          <p:cNvSpPr txBox="1"/>
          <p:nvPr/>
        </p:nvSpPr>
        <p:spPr>
          <a:xfrm>
            <a:off x="7791527" y="5108313"/>
            <a:ext cx="3001691" cy="1015663"/>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If there is one R wave every</a:t>
            </a:r>
          </a:p>
          <a:p>
            <a:pPr algn="ctr"/>
            <a:r>
              <a:rPr lang="en-US" sz="2000" dirty="0">
                <a:solidFill>
                  <a:srgbClr val="FF0000"/>
                </a:solidFill>
                <a:latin typeface="Gabriola" panose="04040605051002020D02" pitchFamily="82" charset="0"/>
              </a:rPr>
              <a:t> 5 large boxes, what is the HR?</a:t>
            </a:r>
          </a:p>
        </p:txBody>
      </p:sp>
    </p:spTree>
    <p:extLst>
      <p:ext uri="{BB962C8B-B14F-4D97-AF65-F5344CB8AC3E}">
        <p14:creationId xmlns:p14="http://schemas.microsoft.com/office/powerpoint/2010/main" val="1851005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555D2E-037A-4FA4-B8B7-79C694CBFFF2}"/>
              </a:ext>
            </a:extLst>
          </p:cNvPr>
          <p:cNvSpPr>
            <a:spLocks noGrp="1"/>
          </p:cNvSpPr>
          <p:nvPr>
            <p:ph type="sldNum" sz="quarter" idx="12"/>
          </p:nvPr>
        </p:nvSpPr>
        <p:spPr/>
        <p:txBody>
          <a:bodyPr/>
          <a:lstStyle/>
          <a:p>
            <a:fld id="{6D22F896-40B5-4ADD-8801-0D06FADFA095}" type="slidenum">
              <a:rPr lang="en-US" smtClean="0"/>
              <a:t>6</a:t>
            </a:fld>
            <a:endParaRPr lang="en-US" dirty="0"/>
          </a:p>
        </p:txBody>
      </p:sp>
      <p:graphicFrame>
        <p:nvGraphicFramePr>
          <p:cNvPr id="3" name="Table 2">
            <a:extLst>
              <a:ext uri="{FF2B5EF4-FFF2-40B4-BE49-F238E27FC236}">
                <a16:creationId xmlns:a16="http://schemas.microsoft.com/office/drawing/2014/main" id="{8D38A7DC-EA38-44A0-ACF5-49B8330F881D}"/>
              </a:ext>
            </a:extLst>
          </p:cNvPr>
          <p:cNvGraphicFramePr>
            <a:graphicFrameLocks noGrp="1"/>
          </p:cNvGraphicFramePr>
          <p:nvPr>
            <p:extLst>
              <p:ext uri="{D42A27DB-BD31-4B8C-83A1-F6EECF244321}">
                <p14:modId xmlns:p14="http://schemas.microsoft.com/office/powerpoint/2010/main" val="3148906916"/>
              </p:ext>
            </p:extLst>
          </p:nvPr>
        </p:nvGraphicFramePr>
        <p:xfrm>
          <a:off x="1" y="398108"/>
          <a:ext cx="9641541" cy="5669280"/>
        </p:xfrm>
        <a:graphic>
          <a:graphicData uri="http://schemas.openxmlformats.org/drawingml/2006/table">
            <a:tbl>
              <a:tblPr firstRow="1" bandRow="1">
                <a:tableStyleId>{37CE84F3-28C3-443E-9E96-99CF82512B78}</a:tableStyleId>
              </a:tblPr>
              <a:tblGrid>
                <a:gridCol w="3222812">
                  <a:extLst>
                    <a:ext uri="{9D8B030D-6E8A-4147-A177-3AD203B41FA5}">
                      <a16:colId xmlns:a16="http://schemas.microsoft.com/office/drawing/2014/main" val="1306086594"/>
                    </a:ext>
                  </a:extLst>
                </a:gridCol>
                <a:gridCol w="6418729">
                  <a:extLst>
                    <a:ext uri="{9D8B030D-6E8A-4147-A177-3AD203B41FA5}">
                      <a16:colId xmlns:a16="http://schemas.microsoft.com/office/drawing/2014/main" val="4219929168"/>
                    </a:ext>
                  </a:extLst>
                </a:gridCol>
              </a:tblGrid>
              <a:tr h="438563">
                <a:tc gridSpan="2">
                  <a:txBody>
                    <a:bodyPr/>
                    <a:lstStyle/>
                    <a:p>
                      <a:pPr algn="l"/>
                      <a:r>
                        <a:rPr lang="en-US" sz="3200" b="0" u="none" dirty="0">
                          <a:solidFill>
                            <a:srgbClr val="FF0000"/>
                          </a:solidFill>
                          <a:latin typeface="+mj-lt"/>
                        </a:rPr>
                        <a:t>CV SYSTEM  </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extLst>
                  <a:ext uri="{0D108BD9-81ED-4DB2-BD59-A6C34878D82A}">
                    <a16:rowId xmlns:a16="http://schemas.microsoft.com/office/drawing/2014/main" val="2266222648"/>
                  </a:ext>
                </a:extLst>
              </a:tr>
              <a:tr h="1807204">
                <a:tc rowSpan="2">
                  <a:txBody>
                    <a:bodyPr/>
                    <a:lstStyle/>
                    <a:p>
                      <a:pPr marL="342900" indent="-342900">
                        <a:lnSpc>
                          <a:spcPct val="100000"/>
                        </a:lnSpc>
                        <a:buFont typeface="Arial" panose="020B0604020202020204" pitchFamily="34" charset="0"/>
                        <a:buNone/>
                        <a:tabLst>
                          <a:tab pos="457200" algn="l"/>
                        </a:tabLst>
                      </a:pPr>
                      <a:r>
                        <a:rPr lang="en-US" sz="2400" b="0" u="sng" cap="none" dirty="0">
                          <a:solidFill>
                            <a:schemeClr val="bg1"/>
                          </a:solidFill>
                          <a:latin typeface="+mj-lt"/>
                        </a:rPr>
                        <a:t>DEFINITION</a:t>
                      </a:r>
                    </a:p>
                    <a:p>
                      <a:pPr marL="342900" indent="-342900">
                        <a:lnSpc>
                          <a:spcPct val="100000"/>
                        </a:lnSpc>
                        <a:buFont typeface="Arial" panose="020B0604020202020204" pitchFamily="34" charset="0"/>
                        <a:buNone/>
                        <a:tabLst>
                          <a:tab pos="457200" algn="l"/>
                        </a:tabLst>
                      </a:pPr>
                      <a:endParaRPr lang="en-US" sz="1600" b="0" cap="none" dirty="0">
                        <a:solidFill>
                          <a:schemeClr val="bg1"/>
                        </a:solidFill>
                        <a:latin typeface="+mj-lt"/>
                      </a:endParaRPr>
                    </a:p>
                    <a:p>
                      <a:pPr marL="342900" indent="-342900">
                        <a:lnSpc>
                          <a:spcPct val="100000"/>
                        </a:lnSpc>
                        <a:buFont typeface="Arial" panose="020B0604020202020204" pitchFamily="34" charset="0"/>
                        <a:buChar char="•"/>
                        <a:tabLst>
                          <a:tab pos="512763" algn="l"/>
                          <a:tab pos="573088" algn="l"/>
                        </a:tabLst>
                      </a:pPr>
                      <a:r>
                        <a:rPr lang="en-US" sz="2000" b="1" i="1" cap="none" dirty="0">
                          <a:solidFill>
                            <a:schemeClr val="bg1"/>
                          </a:solidFill>
                        </a:rPr>
                        <a:t>transport blood</a:t>
                      </a:r>
                      <a:r>
                        <a:rPr lang="en-US" sz="2000" b="0" i="0" cap="none" dirty="0">
                          <a:solidFill>
                            <a:schemeClr val="bg1"/>
                          </a:solidFill>
                        </a:rPr>
                        <a:t>, </a:t>
                      </a:r>
                      <a:r>
                        <a:rPr lang="en-US" sz="2000" b="0" cap="none" dirty="0">
                          <a:solidFill>
                            <a:schemeClr val="bg1"/>
                          </a:solidFill>
                        </a:rPr>
                        <a:t>gases, nutrients &amp; waste products</a:t>
                      </a:r>
                    </a:p>
                    <a:p>
                      <a:pPr marL="342900" indent="-342900">
                        <a:lnSpc>
                          <a:spcPct val="100000"/>
                        </a:lnSpc>
                        <a:buFont typeface="Arial" panose="020B0604020202020204" pitchFamily="34" charset="0"/>
                        <a:buChar char="•"/>
                        <a:tabLst>
                          <a:tab pos="512763" algn="l"/>
                          <a:tab pos="573088" algn="l"/>
                        </a:tabLst>
                      </a:pPr>
                      <a:r>
                        <a:rPr lang="en-US" sz="2000" b="0" cap="none" dirty="0">
                          <a:solidFill>
                            <a:schemeClr val="bg1"/>
                          </a:solidFill>
                        </a:rPr>
                        <a:t>prevent infection</a:t>
                      </a:r>
                    </a:p>
                    <a:p>
                      <a:pPr marL="342900" indent="-342900">
                        <a:lnSpc>
                          <a:spcPct val="100000"/>
                        </a:lnSpc>
                        <a:buFont typeface="Arial" panose="020B0604020202020204" pitchFamily="34" charset="0"/>
                        <a:buChar char="•"/>
                        <a:tabLst>
                          <a:tab pos="512763" algn="l"/>
                          <a:tab pos="573088" algn="l"/>
                        </a:tabLst>
                      </a:pPr>
                      <a:r>
                        <a:rPr lang="en-US" sz="2000" b="0" cap="none" dirty="0">
                          <a:solidFill>
                            <a:schemeClr val="bg1"/>
                          </a:solidFill>
                        </a:rPr>
                        <a:t>thermoregulation</a:t>
                      </a:r>
                    </a:p>
                    <a:p>
                      <a:pPr marL="342900" indent="-342900">
                        <a:lnSpc>
                          <a:spcPct val="100000"/>
                        </a:lnSpc>
                        <a:buFont typeface="Arial" panose="020B0604020202020204" pitchFamily="34" charset="0"/>
                        <a:buChar char="•"/>
                        <a:tabLst>
                          <a:tab pos="512763" algn="l"/>
                          <a:tab pos="573088" algn="l"/>
                        </a:tabLst>
                      </a:pPr>
                      <a:r>
                        <a:rPr lang="en-US" sz="2000" b="0" cap="none" dirty="0">
                          <a:solidFill>
                            <a:schemeClr val="bg1"/>
                          </a:solidFill>
                        </a:rPr>
                        <a:t>balance fluid</a:t>
                      </a:r>
                    </a:p>
                    <a:p>
                      <a:pPr marL="342900" indent="-342900">
                        <a:lnSpc>
                          <a:spcPct val="100000"/>
                        </a:lnSpc>
                        <a:buFont typeface="Arial" panose="020B0604020202020204" pitchFamily="34" charset="0"/>
                        <a:buChar char="•"/>
                        <a:tabLst/>
                      </a:pPr>
                      <a:endParaRPr lang="en-US" sz="2000" cap="none" dirty="0"/>
                    </a:p>
                    <a:p>
                      <a:pPr marL="342900" indent="-342900">
                        <a:lnSpc>
                          <a:spcPct val="100000"/>
                        </a:lnSpc>
                        <a:buFont typeface="Arial" panose="020B0604020202020204" pitchFamily="34" charset="0"/>
                        <a:buNone/>
                        <a:tabLst/>
                      </a:pPr>
                      <a:endParaRPr lang="en-US" sz="2400" b="0" u="sng" cap="none" dirty="0">
                        <a:solidFill>
                          <a:schemeClr val="bg1"/>
                        </a:solidFill>
                        <a:latin typeface="+mj-lt"/>
                      </a:endParaRPr>
                    </a:p>
                    <a:p>
                      <a:pPr marL="342900" indent="-342900">
                        <a:lnSpc>
                          <a:spcPct val="100000"/>
                        </a:lnSpc>
                        <a:buFont typeface="Arial" panose="020B0604020202020204" pitchFamily="34" charset="0"/>
                        <a:buNone/>
                        <a:tabLst/>
                      </a:pPr>
                      <a:r>
                        <a:rPr lang="en-US" sz="2400" b="0" u="sng" cap="none" dirty="0">
                          <a:solidFill>
                            <a:schemeClr val="bg1"/>
                          </a:solidFill>
                          <a:latin typeface="+mj-lt"/>
                        </a:rPr>
                        <a:t>THE HEART</a:t>
                      </a:r>
                      <a:r>
                        <a:rPr lang="en-US" sz="2800" b="0" u="sng" cap="none" dirty="0">
                          <a:solidFill>
                            <a:schemeClr val="bg1"/>
                          </a:solidFill>
                          <a:latin typeface="+mj-lt"/>
                        </a:rPr>
                        <a:t> </a:t>
                      </a:r>
                    </a:p>
                    <a:p>
                      <a:pPr marL="342900" indent="-342900">
                        <a:lnSpc>
                          <a:spcPct val="100000"/>
                        </a:lnSpc>
                        <a:buFont typeface="Arial" panose="020B0604020202020204" pitchFamily="34" charset="0"/>
                        <a:buNone/>
                        <a:tabLst/>
                      </a:pPr>
                      <a:endParaRPr lang="en-US" sz="1600" b="1" cap="none" dirty="0">
                        <a:solidFill>
                          <a:schemeClr val="bg1"/>
                        </a:solidFill>
                        <a:latin typeface="+mj-lt"/>
                      </a:endParaRPr>
                    </a:p>
                    <a:p>
                      <a:pPr marL="342900" indent="-342900">
                        <a:lnSpc>
                          <a:spcPct val="100000"/>
                        </a:lnSpc>
                        <a:buFont typeface="Arial" panose="020B0604020202020204" pitchFamily="34" charset="0"/>
                        <a:buChar char="•"/>
                        <a:tabLst/>
                      </a:pPr>
                      <a:r>
                        <a:rPr lang="en-US" sz="2000" cap="none" dirty="0">
                          <a:solidFill>
                            <a:schemeClr val="bg1"/>
                          </a:solidFill>
                        </a:rPr>
                        <a:t>steady pumping</a:t>
                      </a:r>
                    </a:p>
                    <a:p>
                      <a:pPr marL="342900" indent="-342900">
                        <a:lnSpc>
                          <a:spcPct val="100000"/>
                        </a:lnSpc>
                        <a:buFont typeface="Arial" panose="020B0604020202020204" pitchFamily="34" charset="0"/>
                        <a:buChar char="•"/>
                        <a:tabLst/>
                      </a:pPr>
                      <a:r>
                        <a:rPr lang="en-US" sz="2000" cap="none" dirty="0">
                          <a:solidFill>
                            <a:schemeClr val="bg1"/>
                          </a:solidFill>
                        </a:rPr>
                        <a:t>driving force</a:t>
                      </a:r>
                    </a:p>
                    <a:p>
                      <a:pPr marL="342900" indent="-342900">
                        <a:lnSpc>
                          <a:spcPct val="100000"/>
                        </a:lnSpc>
                        <a:buFont typeface="Arial" panose="020B0604020202020204" pitchFamily="34" charset="0"/>
                        <a:buChar char="•"/>
                        <a:tabLst/>
                      </a:pPr>
                      <a:r>
                        <a:rPr lang="en-US" sz="2000" cap="none" dirty="0">
                          <a:solidFill>
                            <a:schemeClr val="bg1"/>
                          </a:solidFill>
                        </a:rPr>
                        <a:t>two-sided pump</a:t>
                      </a:r>
                    </a:p>
                    <a:p>
                      <a:pPr marL="342900" indent="-342900">
                        <a:lnSpc>
                          <a:spcPct val="100000"/>
                        </a:lnSpc>
                        <a:buFont typeface="Arial" panose="020B0604020202020204" pitchFamily="34" charset="0"/>
                        <a:buChar char="•"/>
                        <a:tabLst/>
                      </a:pPr>
                      <a:endParaRPr lang="en-US" sz="2000" cap="none"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0" indent="0">
                        <a:buFont typeface="Wingdings" panose="05000000000000000000" pitchFamily="2" charset="2"/>
                        <a:buNone/>
                      </a:pPr>
                      <a:r>
                        <a:rPr lang="en-US" sz="2400" u="sng" kern="1200" cap="none" dirty="0">
                          <a:solidFill>
                            <a:srgbClr val="FF0000"/>
                          </a:solidFill>
                          <a:latin typeface="+mj-lt"/>
                          <a:ea typeface="+mn-ea"/>
                          <a:cs typeface="+mn-cs"/>
                        </a:rPr>
                        <a:t>LEFT HEART</a:t>
                      </a:r>
                      <a:endParaRPr lang="en-US" sz="2400" kern="1200" cap="none" dirty="0">
                        <a:solidFill>
                          <a:srgbClr val="FF0000"/>
                        </a:solidFill>
                        <a:latin typeface="+mj-lt"/>
                        <a:ea typeface="+mn-ea"/>
                        <a:cs typeface="+mn-cs"/>
                      </a:endParaRPr>
                    </a:p>
                    <a:p>
                      <a:pPr marL="457200" lvl="1" indent="0">
                        <a:buFont typeface="Courier New" panose="02070309020205020404" pitchFamily="49" charset="0"/>
                        <a:buNone/>
                      </a:pPr>
                      <a:endParaRPr lang="en-US" sz="1600" cap="none" dirty="0">
                        <a:solidFill>
                          <a:srgbClr val="FF0000"/>
                        </a:solidFill>
                      </a:endParaRPr>
                    </a:p>
                    <a:p>
                      <a:pPr marL="342900" lvl="1" indent="-342900">
                        <a:buFont typeface="Arial" panose="020B0604020202020204" pitchFamily="34" charset="0"/>
                        <a:buChar char="•"/>
                      </a:pPr>
                      <a:r>
                        <a:rPr lang="en-US" sz="2000" cap="none" dirty="0">
                          <a:solidFill>
                            <a:srgbClr val="FF0000"/>
                          </a:solidFill>
                          <a:sym typeface="Wingdings" panose="05000000000000000000" pitchFamily="2" charset="2"/>
                        </a:rPr>
                        <a:t>receives oxy blood from pulmonary circulatory system </a:t>
                      </a:r>
                    </a:p>
                    <a:p>
                      <a:pPr marL="342900" lvl="1" indent="-342900">
                        <a:buFont typeface="Arial" panose="020B0604020202020204" pitchFamily="34" charset="0"/>
                        <a:buChar char="•"/>
                      </a:pPr>
                      <a:r>
                        <a:rPr lang="en-US" sz="2000" cap="none" dirty="0">
                          <a:solidFill>
                            <a:srgbClr val="FF0000"/>
                          </a:solidFill>
                          <a:sym typeface="Wingdings" panose="05000000000000000000" pitchFamily="2" charset="2"/>
                        </a:rPr>
                        <a:t>pumps to the </a:t>
                      </a:r>
                      <a:r>
                        <a:rPr lang="en-US" sz="2000" i="0" cap="none" dirty="0">
                          <a:solidFill>
                            <a:srgbClr val="FF0000"/>
                          </a:solidFill>
                          <a:sym typeface="Wingdings" panose="05000000000000000000" pitchFamily="2" charset="2"/>
                        </a:rPr>
                        <a:t>systemic circulatory system </a:t>
                      </a:r>
                    </a:p>
                    <a:p>
                      <a:pPr marL="342900" lvl="1" indent="-342900">
                        <a:buFont typeface="Arial" panose="020B0604020202020204" pitchFamily="34" charset="0"/>
                        <a:buChar char="•"/>
                      </a:pPr>
                      <a:r>
                        <a:rPr lang="en-US" sz="2000" cap="none" dirty="0">
                          <a:solidFill>
                            <a:srgbClr val="FF0000"/>
                          </a:solidFill>
                          <a:sym typeface="Wingdings" panose="05000000000000000000" pitchFamily="2" charset="2"/>
                        </a:rPr>
                        <a:t>BP</a:t>
                      </a:r>
                    </a:p>
                    <a:p>
                      <a:pPr marL="342900" lvl="1" indent="-342900">
                        <a:buFont typeface="Arial" panose="020B0604020202020204" pitchFamily="34" charset="0"/>
                        <a:buChar char="•"/>
                      </a:pPr>
                      <a:r>
                        <a:rPr lang="en-US" sz="2000" cap="none" dirty="0">
                          <a:solidFill>
                            <a:srgbClr val="FF0000"/>
                          </a:solidFill>
                          <a:sym typeface="Wingdings" panose="05000000000000000000" pitchFamily="2" charset="2"/>
                        </a:rPr>
                        <a:t>hypotension vs HTN</a:t>
                      </a:r>
                    </a:p>
                    <a:p>
                      <a:pPr marL="285750" indent="-285750">
                        <a:buFont typeface="Arial" panose="020B0604020202020204" pitchFamily="34" charset="0"/>
                        <a:buChar char="•"/>
                      </a:pPr>
                      <a:endParaRPr lang="en-US" sz="2000" kern="1200" dirty="0">
                        <a:solidFill>
                          <a:schemeClr val="bg1"/>
                        </a:solidFill>
                        <a:effectLst/>
                        <a:latin typeface="+mn-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56073998"/>
                  </a:ext>
                </a:extLst>
              </a:tr>
              <a:tr h="1853772">
                <a:tc vMerge="1">
                  <a:txBody>
                    <a:bodyPr/>
                    <a:lstStyle/>
                    <a:p>
                      <a:pPr marL="342900" indent="-342900">
                        <a:buFont typeface="Arial" panose="020B0604020202020204" pitchFamily="34" charset="0"/>
                        <a:buChar char="•"/>
                        <a:tabLst/>
                      </a:pPr>
                      <a:endParaRPr lang="en-US" sz="2000" cap="none" dirty="0"/>
                    </a:p>
                  </a:txBody>
                  <a:tcPr>
                    <a:lnR w="31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50000"/>
                      </a:schemeClr>
                    </a:solidFill>
                  </a:tcPr>
                </a:tc>
                <a:tc>
                  <a:txBody>
                    <a:bodyPr/>
                    <a:lstStyle/>
                    <a:p>
                      <a:pPr marL="0" indent="0">
                        <a:buFont typeface="Wingdings" panose="05000000000000000000" pitchFamily="2" charset="2"/>
                        <a:buNone/>
                        <a:tabLst/>
                      </a:pPr>
                      <a:r>
                        <a:rPr lang="en-US" sz="2400" u="sng" cap="none" dirty="0">
                          <a:solidFill>
                            <a:schemeClr val="accent1">
                              <a:lumMod val="50000"/>
                            </a:schemeClr>
                          </a:solidFill>
                          <a:latin typeface="+mj-lt"/>
                        </a:rPr>
                        <a:t>RIGHT HEART</a:t>
                      </a:r>
                      <a:endParaRPr lang="en-US" sz="2400" u="none" cap="none" dirty="0">
                        <a:solidFill>
                          <a:schemeClr val="accent1">
                            <a:lumMod val="50000"/>
                          </a:schemeClr>
                        </a:solidFill>
                        <a:latin typeface="+mj-lt"/>
                      </a:endParaRPr>
                    </a:p>
                    <a:p>
                      <a:pPr marL="457200" indent="-457200">
                        <a:buFont typeface="Arial" panose="020B0604020202020204" pitchFamily="34" charset="0"/>
                        <a:buChar char="•"/>
                        <a:tabLst>
                          <a:tab pos="457200" algn="l"/>
                        </a:tabLst>
                      </a:pPr>
                      <a:endParaRPr lang="en-US" sz="1600" cap="none" dirty="0">
                        <a:solidFill>
                          <a:schemeClr val="accent1">
                            <a:lumMod val="50000"/>
                          </a:schemeClr>
                        </a:solidFill>
                      </a:endParaRPr>
                    </a:p>
                    <a:p>
                      <a:pPr marL="342900" lvl="1" indent="-342900">
                        <a:lnSpc>
                          <a:spcPct val="100000"/>
                        </a:lnSpc>
                        <a:buFont typeface="Arial" panose="020B0604020202020204" pitchFamily="34" charset="0"/>
                        <a:buChar char="•"/>
                        <a:tabLst>
                          <a:tab pos="342900" algn="l"/>
                        </a:tabLst>
                      </a:pPr>
                      <a:r>
                        <a:rPr lang="en-US" sz="2000" cap="none" dirty="0">
                          <a:solidFill>
                            <a:schemeClr val="accent1">
                              <a:lumMod val="50000"/>
                            </a:schemeClr>
                          </a:solidFill>
                          <a:sym typeface="Wingdings" panose="05000000000000000000" pitchFamily="2" charset="2"/>
                        </a:rPr>
                        <a:t>receives deoxy blood from systemic circulatory system</a:t>
                      </a:r>
                    </a:p>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42900" algn="l"/>
                        </a:tabLst>
                        <a:defRPr/>
                      </a:pPr>
                      <a:r>
                        <a:rPr lang="en-US" sz="2000" cap="none" dirty="0">
                          <a:solidFill>
                            <a:schemeClr val="accent1">
                              <a:lumMod val="50000"/>
                            </a:schemeClr>
                          </a:solidFill>
                          <a:sym typeface="Wingdings" panose="05000000000000000000" pitchFamily="2" charset="2"/>
                        </a:rPr>
                        <a:t>pumps to the </a:t>
                      </a:r>
                      <a:r>
                        <a:rPr lang="en-US" sz="2000" i="0" cap="none" dirty="0">
                          <a:solidFill>
                            <a:schemeClr val="accent1">
                              <a:lumMod val="50000"/>
                            </a:schemeClr>
                          </a:solidFill>
                          <a:sym typeface="Wingdings" panose="05000000000000000000" pitchFamily="2" charset="2"/>
                        </a:rPr>
                        <a:t>pulmonary</a:t>
                      </a:r>
                      <a:r>
                        <a:rPr lang="en-US" sz="2000" i="1" cap="none" dirty="0">
                          <a:solidFill>
                            <a:schemeClr val="accent1">
                              <a:lumMod val="50000"/>
                            </a:schemeClr>
                          </a:solidFill>
                          <a:sym typeface="Wingdings" panose="05000000000000000000" pitchFamily="2" charset="2"/>
                        </a:rPr>
                        <a:t> </a:t>
                      </a:r>
                      <a:r>
                        <a:rPr lang="en-US" sz="2000" i="0" cap="none" dirty="0">
                          <a:solidFill>
                            <a:schemeClr val="accent1">
                              <a:lumMod val="50000"/>
                            </a:schemeClr>
                          </a:solidFill>
                          <a:sym typeface="Wingdings" panose="05000000000000000000" pitchFamily="2" charset="2"/>
                        </a:rPr>
                        <a:t>circulatory</a:t>
                      </a:r>
                      <a:r>
                        <a:rPr lang="en-US" sz="2000" i="1" cap="none" dirty="0">
                          <a:solidFill>
                            <a:schemeClr val="accent1">
                              <a:lumMod val="50000"/>
                            </a:schemeClr>
                          </a:solidFill>
                          <a:sym typeface="Wingdings" panose="05000000000000000000" pitchFamily="2" charset="2"/>
                        </a:rPr>
                        <a:t> </a:t>
                      </a:r>
                      <a:r>
                        <a:rPr lang="en-US" sz="2000" i="0" cap="none" dirty="0">
                          <a:solidFill>
                            <a:schemeClr val="accent1">
                              <a:lumMod val="50000"/>
                            </a:schemeClr>
                          </a:solidFill>
                          <a:sym typeface="Wingdings" panose="05000000000000000000" pitchFamily="2" charset="2"/>
                        </a:rPr>
                        <a:t>system </a:t>
                      </a:r>
                    </a:p>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42900" algn="l"/>
                        </a:tabLst>
                        <a:defRPr/>
                      </a:pPr>
                      <a:r>
                        <a:rPr lang="en-US" sz="2000" cap="none" dirty="0">
                          <a:solidFill>
                            <a:schemeClr val="accent1">
                              <a:lumMod val="50000"/>
                            </a:schemeClr>
                          </a:solidFill>
                        </a:rPr>
                        <a:t>PAP &amp; SPAP </a:t>
                      </a:r>
                    </a:p>
                    <a:p>
                      <a:pPr marL="342900" lvl="1" indent="-342900">
                        <a:buFont typeface="Arial" panose="020B0604020202020204" pitchFamily="34" charset="0"/>
                        <a:buChar char="•"/>
                        <a:tabLst>
                          <a:tab pos="342900" algn="l"/>
                        </a:tabLst>
                      </a:pPr>
                      <a:r>
                        <a:rPr lang="en-US" sz="2000" cap="none" dirty="0">
                          <a:solidFill>
                            <a:schemeClr val="accent1">
                              <a:lumMod val="50000"/>
                            </a:schemeClr>
                          </a:solidFill>
                        </a:rPr>
                        <a:t>PH               </a:t>
                      </a:r>
                    </a:p>
                    <a:p>
                      <a:pPr marL="342900" lvl="1" indent="-342900">
                        <a:buFont typeface="Arial" panose="020B0604020202020204" pitchFamily="34" charset="0"/>
                        <a:buChar char="•"/>
                        <a:tabLst>
                          <a:tab pos="342900" algn="l"/>
                        </a:tabLst>
                      </a:pPr>
                      <a:r>
                        <a:rPr lang="en-US" sz="2000" cap="none" dirty="0">
                          <a:solidFill>
                            <a:schemeClr val="accent1">
                              <a:lumMod val="50000"/>
                            </a:schemeClr>
                          </a:solidFill>
                        </a:rPr>
                        <a:t>PCWP</a:t>
                      </a:r>
                    </a:p>
                    <a:p>
                      <a:pPr marL="285750" indent="-285750">
                        <a:buFont typeface="Arial" panose="020B0604020202020204" pitchFamily="34" charset="0"/>
                        <a:buChar char="•"/>
                      </a:pPr>
                      <a:endParaRPr lang="en-US" sz="2000" kern="1200" dirty="0">
                        <a:solidFill>
                          <a:schemeClr val="bg1"/>
                        </a:solidFill>
                        <a:effectLst/>
                        <a:latin typeface="+mn-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80337784"/>
                  </a:ext>
                </a:extLst>
              </a:tr>
            </a:tbl>
          </a:graphicData>
        </a:graphic>
      </p:graphicFrame>
      <p:sp>
        <p:nvSpPr>
          <p:cNvPr id="7" name="Rectangle 3">
            <a:extLst>
              <a:ext uri="{FF2B5EF4-FFF2-40B4-BE49-F238E27FC236}">
                <a16:creationId xmlns:a16="http://schemas.microsoft.com/office/drawing/2014/main" id="{3C7F4548-A6BE-471F-B8A6-85A9AB829765}"/>
              </a:ext>
            </a:extLst>
          </p:cNvPr>
          <p:cNvSpPr>
            <a:spLocks noChangeArrowheads="1"/>
          </p:cNvSpPr>
          <p:nvPr/>
        </p:nvSpPr>
        <p:spPr bwMode="auto">
          <a:xfrm>
            <a:off x="1447800" y="-212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dirty="0"/>
          </a:p>
        </p:txBody>
      </p:sp>
      <p:sp>
        <p:nvSpPr>
          <p:cNvPr id="8" name="Rectangle 4">
            <a:extLst>
              <a:ext uri="{FF2B5EF4-FFF2-40B4-BE49-F238E27FC236}">
                <a16:creationId xmlns:a16="http://schemas.microsoft.com/office/drawing/2014/main" id="{9A4CD529-41D6-4E76-85BE-CDDD2858B4D7}"/>
              </a:ext>
            </a:extLst>
          </p:cNvPr>
          <p:cNvSpPr>
            <a:spLocks noChangeArrowheads="1"/>
          </p:cNvSpPr>
          <p:nvPr/>
        </p:nvSpPr>
        <p:spPr bwMode="auto">
          <a:xfrm>
            <a:off x="1447800" y="2006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mic Sans MS" panose="030F0702030302020204" pitchFamily="66"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B6ADB40D-B9B1-49DE-86B4-10B7BD241EFE}"/>
              </a:ext>
            </a:extLst>
          </p:cNvPr>
          <p:cNvSpPr>
            <a:spLocks noChangeArrowheads="1"/>
          </p:cNvSpPr>
          <p:nvPr/>
        </p:nvSpPr>
        <p:spPr bwMode="auto">
          <a:xfrm>
            <a:off x="1447800" y="3625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8216E39A-1E8E-44BF-AB4C-CBC20B13D607}"/>
              </a:ext>
            </a:extLst>
          </p:cNvPr>
          <p:cNvSpPr>
            <a:spLocks noChangeArrowheads="1"/>
          </p:cNvSpPr>
          <p:nvPr/>
        </p:nvSpPr>
        <p:spPr bwMode="auto">
          <a:xfrm>
            <a:off x="7065722" y="14464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2" name="Rectangle 4">
            <a:extLst>
              <a:ext uri="{FF2B5EF4-FFF2-40B4-BE49-F238E27FC236}">
                <a16:creationId xmlns:a16="http://schemas.microsoft.com/office/drawing/2014/main" id="{72180E4D-63AE-4A87-ADDE-D7BDD3429C16}"/>
              </a:ext>
            </a:extLst>
          </p:cNvPr>
          <p:cNvSpPr>
            <a:spLocks noChangeArrowheads="1"/>
          </p:cNvSpPr>
          <p:nvPr/>
        </p:nvSpPr>
        <p:spPr bwMode="auto">
          <a:xfrm>
            <a:off x="6096000" y="32327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Rectangle 10">
            <a:extLst>
              <a:ext uri="{FF2B5EF4-FFF2-40B4-BE49-F238E27FC236}">
                <a16:creationId xmlns:a16="http://schemas.microsoft.com/office/drawing/2014/main" id="{773D1B6C-53D9-4947-8EFF-221B3077DF9E}"/>
              </a:ext>
            </a:extLst>
          </p:cNvPr>
          <p:cNvSpPr/>
          <p:nvPr/>
        </p:nvSpPr>
        <p:spPr>
          <a:xfrm>
            <a:off x="9646553" y="2878805"/>
            <a:ext cx="2550458" cy="707886"/>
          </a:xfrm>
          <a:prstGeom prst="rect">
            <a:avLst/>
          </a:prstGeom>
        </p:spPr>
        <p:txBody>
          <a:bodyPr wrap="square">
            <a:spAutoFit/>
          </a:bodyPr>
          <a:lstStyle/>
          <a:p>
            <a:pPr algn="ctr"/>
            <a:r>
              <a:rPr lang="en-US" sz="2000" dirty="0">
                <a:solidFill>
                  <a:srgbClr val="FF0000"/>
                </a:solidFill>
                <a:latin typeface="Gabriola" pitchFamily="82" charset="0"/>
              </a:rPr>
              <a:t>POP QUIZ!  </a:t>
            </a:r>
          </a:p>
          <a:p>
            <a:pPr algn="ctr"/>
            <a:r>
              <a:rPr lang="en-US" sz="2000" dirty="0">
                <a:solidFill>
                  <a:srgbClr val="FF0000"/>
                </a:solidFill>
                <a:latin typeface="Gabriola" pitchFamily="82" charset="0"/>
              </a:rPr>
              <a:t>Define HTN &amp; PH.</a:t>
            </a:r>
            <a:endParaRPr lang="en-US" sz="2400" dirty="0">
              <a:solidFill>
                <a:srgbClr val="FF0000"/>
              </a:solidFill>
              <a:latin typeface="Gabriola" pitchFamily="82" charset="0"/>
            </a:endParaRPr>
          </a:p>
        </p:txBody>
      </p:sp>
      <p:sp>
        <p:nvSpPr>
          <p:cNvPr id="5" name="Heart 4">
            <a:extLst>
              <a:ext uri="{FF2B5EF4-FFF2-40B4-BE49-F238E27FC236}">
                <a16:creationId xmlns:a16="http://schemas.microsoft.com/office/drawing/2014/main" id="{CBE92070-82A5-42FF-B0F5-4876F30ACBDE}"/>
              </a:ext>
            </a:extLst>
          </p:cNvPr>
          <p:cNvSpPr/>
          <p:nvPr/>
        </p:nvSpPr>
        <p:spPr>
          <a:xfrm>
            <a:off x="1591522" y="3961169"/>
            <a:ext cx="618564" cy="590101"/>
          </a:xfrm>
          <a:prstGeom prst="heart">
            <a:avLst/>
          </a:prstGeom>
          <a:solidFill>
            <a:srgbClr val="FF0000"/>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3030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9ABF1-066C-409D-933B-DDD607C1963D}"/>
              </a:ext>
            </a:extLst>
          </p:cNvPr>
          <p:cNvSpPr>
            <a:spLocks noGrp="1"/>
          </p:cNvSpPr>
          <p:nvPr>
            <p:ph type="sldNum" sz="quarter" idx="12"/>
          </p:nvPr>
        </p:nvSpPr>
        <p:spPr/>
        <p:txBody>
          <a:bodyPr/>
          <a:lstStyle/>
          <a:p>
            <a:fld id="{6D22F896-40B5-4ADD-8801-0D06FADFA095}" type="slidenum">
              <a:rPr lang="en-US" smtClean="0"/>
              <a:t>60</a:t>
            </a:fld>
            <a:endParaRPr lang="en-US" dirty="0"/>
          </a:p>
        </p:txBody>
      </p:sp>
      <p:sp>
        <p:nvSpPr>
          <p:cNvPr id="3" name="Rectangle 2">
            <a:extLst>
              <a:ext uri="{FF2B5EF4-FFF2-40B4-BE49-F238E27FC236}">
                <a16:creationId xmlns:a16="http://schemas.microsoft.com/office/drawing/2014/main" id="{8021B854-A669-479E-9327-A4444B158C2E}"/>
              </a:ext>
            </a:extLst>
          </p:cNvPr>
          <p:cNvSpPr>
            <a:spLocks noChangeArrowheads="1"/>
          </p:cNvSpPr>
          <p:nvPr/>
        </p:nvSpPr>
        <p:spPr bwMode="auto">
          <a:xfrm flipV="1">
            <a:off x="5235850" y="-381961"/>
            <a:ext cx="9487835" cy="47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7" name="Table 6">
            <a:extLst>
              <a:ext uri="{FF2B5EF4-FFF2-40B4-BE49-F238E27FC236}">
                <a16:creationId xmlns:a16="http://schemas.microsoft.com/office/drawing/2014/main" id="{30CB530D-300F-413F-92AD-112E7F73BBA0}"/>
              </a:ext>
            </a:extLst>
          </p:cNvPr>
          <p:cNvGraphicFramePr>
            <a:graphicFrameLocks noGrp="1"/>
          </p:cNvGraphicFramePr>
          <p:nvPr>
            <p:extLst>
              <p:ext uri="{D42A27DB-BD31-4B8C-83A1-F6EECF244321}">
                <p14:modId xmlns:p14="http://schemas.microsoft.com/office/powerpoint/2010/main" val="2364359389"/>
              </p:ext>
            </p:extLst>
          </p:nvPr>
        </p:nvGraphicFramePr>
        <p:xfrm>
          <a:off x="3971636" y="501438"/>
          <a:ext cx="7941711" cy="4328160"/>
        </p:xfrm>
        <a:graphic>
          <a:graphicData uri="http://schemas.openxmlformats.org/drawingml/2006/table">
            <a:tbl>
              <a:tblPr firstRow="1" bandRow="1">
                <a:tableStyleId>{37CE84F3-28C3-443E-9E96-99CF82512B78}</a:tableStyleId>
              </a:tblPr>
              <a:tblGrid>
                <a:gridCol w="3842328">
                  <a:extLst>
                    <a:ext uri="{9D8B030D-6E8A-4147-A177-3AD203B41FA5}">
                      <a16:colId xmlns:a16="http://schemas.microsoft.com/office/drawing/2014/main" val="1306086594"/>
                    </a:ext>
                  </a:extLst>
                </a:gridCol>
                <a:gridCol w="4099383">
                  <a:extLst>
                    <a:ext uri="{9D8B030D-6E8A-4147-A177-3AD203B41FA5}">
                      <a16:colId xmlns:a16="http://schemas.microsoft.com/office/drawing/2014/main" val="1638262236"/>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dirty="0">
                          <a:solidFill>
                            <a:srgbClr val="FF0000"/>
                          </a:solidFill>
                        </a:rPr>
                        <a:t> </a:t>
                      </a:r>
                      <a:r>
                        <a:rPr lang="en-US" sz="2400" b="0" dirty="0">
                          <a:solidFill>
                            <a:srgbClr val="FF0000"/>
                          </a:solidFill>
                          <a:latin typeface="+mj-lt"/>
                        </a:rPr>
                        <a:t>ELECTRICAL &amp; MECHANICAL = CARDIAC CYCLE</a:t>
                      </a:r>
                      <a:endParaRPr lang="en-US" sz="3200" b="0" u="sng" dirty="0">
                        <a:solidFill>
                          <a:srgbClr val="FF0000"/>
                        </a:solidFill>
                        <a:latin typeface="+mj-lt"/>
                        <a:ea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0" u="sng" dirty="0">
                        <a:solidFill>
                          <a:srgbClr val="FF0000"/>
                        </a:solidFill>
                        <a:latin typeface="+mj-lt"/>
                        <a:ea typeface="Times New Roman" panose="02020603050405020304" pitchFamily="18" charset="0"/>
                      </a:endParaRPr>
                    </a:p>
                  </a:txBody>
                  <a:tcPr>
                    <a:solidFill>
                      <a:schemeClr val="tx2">
                        <a:lumMod val="20000"/>
                        <a:lumOff val="80000"/>
                      </a:schemeClr>
                    </a:solidFill>
                  </a:tcPr>
                </a:tc>
                <a:extLst>
                  <a:ext uri="{0D108BD9-81ED-4DB2-BD59-A6C34878D82A}">
                    <a16:rowId xmlns:a16="http://schemas.microsoft.com/office/drawing/2014/main" val="2266222648"/>
                  </a:ext>
                </a:extLst>
              </a:tr>
              <a:tr h="3595416">
                <a:tc>
                  <a:txBody>
                    <a:bodyPr/>
                    <a:lstStyle/>
                    <a:p>
                      <a:r>
                        <a:rPr lang="en-US" sz="2000" i="1" dirty="0">
                          <a:solidFill>
                            <a:schemeClr val="tx1"/>
                          </a:solidFill>
                          <a:latin typeface="+mn-lt"/>
                          <a:ea typeface="MS Mincho" panose="02020609040205080304" pitchFamily="49" charset="-128"/>
                          <a:cs typeface="Times New Roman" panose="02020603050405020304" pitchFamily="18" charset="0"/>
                        </a:rPr>
                        <a:t>Similar to the Wiggers Diagram—represents electrical &amp; mechanical events of the cardiac cycle.</a:t>
                      </a:r>
                    </a:p>
                    <a:p>
                      <a:endParaRPr lang="en-US" sz="2000" b="1" dirty="0">
                        <a:solidFill>
                          <a:srgbClr val="FF0000"/>
                        </a:solidFill>
                        <a:latin typeface="+mn-lt"/>
                        <a:ea typeface="MS Mincho" panose="02020609040205080304" pitchFamily="49" charset="-128"/>
                        <a:cs typeface="Times New Roman" panose="02020603050405020304" pitchFamily="18" charset="0"/>
                      </a:endParaRPr>
                    </a:p>
                    <a:p>
                      <a:r>
                        <a:rPr lang="en-US" sz="2000" dirty="0">
                          <a:solidFill>
                            <a:srgbClr val="FF0000"/>
                          </a:solidFill>
                          <a:latin typeface="+mn-lt"/>
                          <a:ea typeface="MS Mincho" panose="02020609040205080304" pitchFamily="49" charset="-128"/>
                          <a:cs typeface="Times New Roman" panose="02020603050405020304" pitchFamily="18" charset="0"/>
                        </a:rPr>
                        <a:t>[A]  electrical cardiac cycle (EKG)</a:t>
                      </a:r>
                    </a:p>
                    <a:p>
                      <a:r>
                        <a:rPr lang="en-US" sz="2000" dirty="0">
                          <a:solidFill>
                            <a:srgbClr val="FF0000"/>
                          </a:solidFill>
                          <a:latin typeface="+mn-lt"/>
                          <a:ea typeface="MS Mincho" panose="02020609040205080304" pitchFamily="49" charset="-128"/>
                          <a:cs typeface="Times New Roman" panose="02020603050405020304" pitchFamily="18" charset="0"/>
                        </a:rPr>
                        <a:t>[B]  mechanical</a:t>
                      </a:r>
                      <a:r>
                        <a:rPr lang="en-US" sz="2000" i="1" dirty="0">
                          <a:solidFill>
                            <a:srgbClr val="FF0000"/>
                          </a:solidFill>
                          <a:latin typeface="+mn-lt"/>
                          <a:ea typeface="MS Mincho" panose="02020609040205080304" pitchFamily="49" charset="-128"/>
                          <a:cs typeface="Times New Roman" panose="02020603050405020304" pitchFamily="18" charset="0"/>
                        </a:rPr>
                        <a:t> </a:t>
                      </a:r>
                      <a:r>
                        <a:rPr lang="en-US" sz="2000" dirty="0">
                          <a:solidFill>
                            <a:srgbClr val="FF0000"/>
                          </a:solidFill>
                          <a:latin typeface="+mn-lt"/>
                          <a:ea typeface="MS Mincho" panose="02020609040205080304" pitchFamily="49" charset="-128"/>
                          <a:cs typeface="Times New Roman" panose="02020603050405020304" pitchFamily="18" charset="0"/>
                        </a:rPr>
                        <a:t>cardiac cycle</a:t>
                      </a:r>
                      <a:endParaRPr lang="en-US" sz="2000" dirty="0">
                        <a:solidFill>
                          <a:srgbClr val="FF0000"/>
                        </a:solidFill>
                        <a:latin typeface="+mn-lt"/>
                        <a:ea typeface="Times New Roman" panose="02020603050405020304" pitchFamily="18" charset="0"/>
                      </a:endParaRPr>
                    </a:p>
                    <a:p>
                      <a:r>
                        <a:rPr lang="en-US" sz="2000" dirty="0">
                          <a:solidFill>
                            <a:srgbClr val="FF0000"/>
                          </a:solidFill>
                          <a:latin typeface="+mn-lt"/>
                          <a:ea typeface="MS Mincho" panose="02020609040205080304" pitchFamily="49" charset="-128"/>
                          <a:cs typeface="Times New Roman" panose="02020603050405020304" pitchFamily="18" charset="0"/>
                        </a:rPr>
                        <a:t>[C]  AOV M-mode (&amp; PV)</a:t>
                      </a:r>
                      <a:endParaRPr lang="en-US" sz="2000" dirty="0">
                        <a:solidFill>
                          <a:srgbClr val="FF0000"/>
                        </a:solidFill>
                        <a:latin typeface="+mn-lt"/>
                        <a:ea typeface="Times New Roman" panose="02020603050405020304" pitchFamily="18" charset="0"/>
                      </a:endParaRPr>
                    </a:p>
                    <a:p>
                      <a:r>
                        <a:rPr lang="en-US" sz="2000" dirty="0">
                          <a:solidFill>
                            <a:srgbClr val="FF0000"/>
                          </a:solidFill>
                          <a:latin typeface="+mn-lt"/>
                          <a:ea typeface="MS Mincho" panose="02020609040205080304" pitchFamily="49" charset="-128"/>
                          <a:cs typeface="Times New Roman" panose="02020603050405020304" pitchFamily="18" charset="0"/>
                        </a:rPr>
                        <a:t>[D]  MV M-mode (&amp; TV)</a:t>
                      </a:r>
                      <a:endParaRPr lang="en-US" sz="2000" dirty="0">
                        <a:solidFill>
                          <a:srgbClr val="FF0000"/>
                        </a:solidFill>
                        <a:latin typeface="+mn-lt"/>
                        <a:ea typeface="Times New Roman" panose="02020603050405020304" pitchFamily="18" charset="0"/>
                      </a:endParaRPr>
                    </a:p>
                    <a:p>
                      <a:r>
                        <a:rPr lang="en-US" sz="2000" dirty="0">
                          <a:solidFill>
                            <a:srgbClr val="FF0000"/>
                          </a:solidFill>
                          <a:latin typeface="+mn-lt"/>
                          <a:ea typeface="MS Mincho" panose="02020609040205080304" pitchFamily="49" charset="-128"/>
                          <a:cs typeface="Times New Roman" panose="02020603050405020304" pitchFamily="18" charset="0"/>
                        </a:rPr>
                        <a:t>[E]  IVS &amp; LVPW M-mode</a:t>
                      </a:r>
                    </a:p>
                    <a:p>
                      <a:r>
                        <a:rPr lang="en-US" sz="2000" dirty="0">
                          <a:solidFill>
                            <a:srgbClr val="FF0000"/>
                          </a:solidFill>
                          <a:latin typeface="+mn-lt"/>
                          <a:ea typeface="MS Mincho" panose="02020609040205080304" pitchFamily="49" charset="-128"/>
                          <a:cs typeface="Times New Roman" panose="02020603050405020304" pitchFamily="18" charset="0"/>
                        </a:rPr>
                        <a:t>[F]  LVP waveform</a:t>
                      </a:r>
                    </a:p>
                    <a:p>
                      <a:r>
                        <a:rPr lang="en-US" sz="2000" dirty="0">
                          <a:solidFill>
                            <a:srgbClr val="FF0000"/>
                          </a:solidFill>
                          <a:latin typeface="+mn-lt"/>
                          <a:ea typeface="MS Mincho" panose="02020609040205080304" pitchFamily="49" charset="-128"/>
                          <a:cs typeface="Times New Roman" panose="02020603050405020304" pitchFamily="18" charset="0"/>
                        </a:rPr>
                        <a:t>[G] heart sounds </a:t>
                      </a:r>
                    </a:p>
                    <a:p>
                      <a:pPr marL="742950" lvl="1" indent="-285750">
                        <a:buFont typeface="Arial" panose="020B0604020202020204" pitchFamily="34" charset="0"/>
                        <a:buChar char="•"/>
                      </a:pPr>
                      <a:endParaRPr lang="en-US" sz="2000" dirty="0">
                        <a:solidFill>
                          <a:srgbClr val="FF0000"/>
                        </a:solidFill>
                        <a:ea typeface="MS Mincho" panose="02020609040205080304" pitchFamily="49" charset="-128"/>
                        <a:cs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342900" indent="-342900">
                        <a:buAutoNum type="arabicParenBoth"/>
                      </a:pPr>
                      <a:r>
                        <a:rPr lang="en-US" sz="2000" dirty="0">
                          <a:solidFill>
                            <a:schemeClr val="accent1">
                              <a:lumMod val="50000"/>
                            </a:schemeClr>
                          </a:solidFill>
                        </a:rPr>
                        <a:t>QRS </a:t>
                      </a:r>
                    </a:p>
                    <a:p>
                      <a:r>
                        <a:rPr lang="en-US" sz="2000" dirty="0">
                          <a:solidFill>
                            <a:schemeClr val="accent1">
                              <a:lumMod val="50000"/>
                            </a:schemeClr>
                          </a:solidFill>
                        </a:rPr>
                        <a:t>(2)  mechanical IVCT </a:t>
                      </a:r>
                    </a:p>
                    <a:p>
                      <a:r>
                        <a:rPr lang="en-US" sz="2000" dirty="0">
                          <a:solidFill>
                            <a:schemeClr val="accent1">
                              <a:lumMod val="50000"/>
                            </a:schemeClr>
                          </a:solidFill>
                        </a:rPr>
                        <a:t>(3)  IVCT </a:t>
                      </a:r>
                    </a:p>
                    <a:p>
                      <a:r>
                        <a:rPr lang="en-US" sz="2000" dirty="0">
                          <a:solidFill>
                            <a:schemeClr val="accent1">
                              <a:lumMod val="50000"/>
                            </a:schemeClr>
                          </a:solidFill>
                        </a:rPr>
                        <a:t>(4)  mechanical ventricular systole</a:t>
                      </a:r>
                    </a:p>
                    <a:p>
                      <a:r>
                        <a:rPr lang="en-US" sz="2000" dirty="0">
                          <a:solidFill>
                            <a:schemeClr val="accent1">
                              <a:lumMod val="50000"/>
                            </a:schemeClr>
                          </a:solidFill>
                        </a:rPr>
                        <a:t>(5)  T wave</a:t>
                      </a:r>
                    </a:p>
                    <a:p>
                      <a:r>
                        <a:rPr lang="en-US" sz="2000" dirty="0">
                          <a:solidFill>
                            <a:schemeClr val="accent1">
                              <a:lumMod val="50000"/>
                            </a:schemeClr>
                          </a:solidFill>
                        </a:rPr>
                        <a:t>(6)  IVRT</a:t>
                      </a:r>
                    </a:p>
                    <a:p>
                      <a:r>
                        <a:rPr lang="en-US" sz="2000" dirty="0">
                          <a:solidFill>
                            <a:schemeClr val="accent1">
                              <a:lumMod val="50000"/>
                            </a:schemeClr>
                          </a:solidFill>
                        </a:rPr>
                        <a:t>(7)  mechanical ventricular diastole</a:t>
                      </a:r>
                    </a:p>
                    <a:p>
                      <a:r>
                        <a:rPr lang="en-US" sz="2000" dirty="0">
                          <a:solidFill>
                            <a:schemeClr val="accent1">
                              <a:lumMod val="50000"/>
                            </a:schemeClr>
                          </a:solidFill>
                        </a:rPr>
                        <a:t>(8)  P wave</a:t>
                      </a:r>
                    </a:p>
                    <a:p>
                      <a:r>
                        <a:rPr lang="en-US" sz="2000" dirty="0">
                          <a:solidFill>
                            <a:schemeClr val="accent1">
                              <a:lumMod val="50000"/>
                            </a:schemeClr>
                          </a:solidFill>
                        </a:rPr>
                        <a:t>(9)  IVS &amp; LVPW / LVP </a:t>
                      </a:r>
                    </a:p>
                    <a:p>
                      <a:r>
                        <a:rPr lang="en-US" sz="2000" dirty="0">
                          <a:solidFill>
                            <a:schemeClr val="accent1">
                              <a:lumMod val="50000"/>
                            </a:schemeClr>
                          </a:solidFill>
                        </a:rPr>
                        <a:t>(10) mechanical ventricular diastole</a:t>
                      </a:r>
                    </a:p>
                    <a:p>
                      <a:pPr marL="800100" lvl="1" indent="-342900">
                        <a:buFont typeface="Courier New" panose="02070309020205020404" pitchFamily="49" charset="0"/>
                        <a:buChar char="o"/>
                      </a:pPr>
                      <a:endParaRPr lang="en-US" sz="2000" dirty="0">
                        <a:solidFill>
                          <a:schemeClr val="accent1">
                            <a:lumMod val="50000"/>
                          </a:schemeClr>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56073998"/>
                  </a:ext>
                </a:extLst>
              </a:tr>
            </a:tbl>
          </a:graphicData>
        </a:graphic>
      </p:graphicFrame>
      <p:sp>
        <p:nvSpPr>
          <p:cNvPr id="6" name="TextBox 5">
            <a:extLst>
              <a:ext uri="{FF2B5EF4-FFF2-40B4-BE49-F238E27FC236}">
                <a16:creationId xmlns:a16="http://schemas.microsoft.com/office/drawing/2014/main" id="{E4A7647A-A262-4565-A9F4-4891FF06AF66}"/>
              </a:ext>
            </a:extLst>
          </p:cNvPr>
          <p:cNvSpPr txBox="1"/>
          <p:nvPr/>
        </p:nvSpPr>
        <p:spPr>
          <a:xfrm>
            <a:off x="3971636" y="5087582"/>
            <a:ext cx="7941711"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What is the electrical-mechanical delay?</a:t>
            </a:r>
          </a:p>
        </p:txBody>
      </p:sp>
      <p:pic>
        <p:nvPicPr>
          <p:cNvPr id="9" name="Picture 8">
            <a:extLst>
              <a:ext uri="{FF2B5EF4-FFF2-40B4-BE49-F238E27FC236}">
                <a16:creationId xmlns:a16="http://schemas.microsoft.com/office/drawing/2014/main" id="{3A254664-40E7-B0D1-D8E1-C970C357300D}"/>
              </a:ext>
            </a:extLst>
          </p:cNvPr>
          <p:cNvPicPr>
            <a:picLocks noChangeAspect="1"/>
          </p:cNvPicPr>
          <p:nvPr/>
        </p:nvPicPr>
        <p:blipFill>
          <a:blip r:embed="rId2"/>
          <a:stretch>
            <a:fillRect/>
          </a:stretch>
        </p:blipFill>
        <p:spPr>
          <a:xfrm>
            <a:off x="278653" y="0"/>
            <a:ext cx="3315680" cy="6858000"/>
          </a:xfrm>
          <a:prstGeom prst="rect">
            <a:avLst/>
          </a:prstGeom>
        </p:spPr>
      </p:pic>
    </p:spTree>
    <p:extLst>
      <p:ext uri="{BB962C8B-B14F-4D97-AF65-F5344CB8AC3E}">
        <p14:creationId xmlns:p14="http://schemas.microsoft.com/office/powerpoint/2010/main" val="3754968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DAED24-5502-49D6-B250-33567D7E5039}"/>
              </a:ext>
            </a:extLst>
          </p:cNvPr>
          <p:cNvSpPr>
            <a:spLocks noGrp="1"/>
          </p:cNvSpPr>
          <p:nvPr>
            <p:ph type="sldNum" sz="quarter" idx="12"/>
          </p:nvPr>
        </p:nvSpPr>
        <p:spPr/>
        <p:txBody>
          <a:bodyPr/>
          <a:lstStyle/>
          <a:p>
            <a:fld id="{6D22F896-40B5-4ADD-8801-0D06FADFA095}" type="slidenum">
              <a:rPr lang="en-US" smtClean="0"/>
              <a:t>61</a:t>
            </a:fld>
            <a:endParaRPr lang="en-US" dirty="0"/>
          </a:p>
        </p:txBody>
      </p:sp>
      <p:sp>
        <p:nvSpPr>
          <p:cNvPr id="7" name="TextBox 6">
            <a:extLst>
              <a:ext uri="{FF2B5EF4-FFF2-40B4-BE49-F238E27FC236}">
                <a16:creationId xmlns:a16="http://schemas.microsoft.com/office/drawing/2014/main" id="{EC8BAE82-4D53-4975-A4D2-050244897E9B}"/>
              </a:ext>
            </a:extLst>
          </p:cNvPr>
          <p:cNvSpPr txBox="1"/>
          <p:nvPr/>
        </p:nvSpPr>
        <p:spPr>
          <a:xfrm>
            <a:off x="527798" y="474345"/>
            <a:ext cx="3599330" cy="1015663"/>
          </a:xfrm>
          <a:prstGeom prst="rect">
            <a:avLst/>
          </a:prstGeom>
          <a:noFill/>
        </p:spPr>
        <p:txBody>
          <a:bodyPr wrap="square">
            <a:spAutoFit/>
          </a:bodyPr>
          <a:lstStyle/>
          <a:p>
            <a:r>
              <a:rPr lang="en-US" sz="2000" dirty="0">
                <a:solidFill>
                  <a:srgbClr val="FF0000"/>
                </a:solidFill>
                <a:ea typeface="MS Mincho" panose="02020609040205080304" pitchFamily="49" charset="-128"/>
                <a:cs typeface="Times New Roman" panose="02020603050405020304" pitchFamily="18" charset="0"/>
              </a:rPr>
              <a:t>[A]  electrical cardiac cycle (EKG)</a:t>
            </a:r>
          </a:p>
          <a:p>
            <a:r>
              <a:rPr lang="en-US" sz="2000" dirty="0">
                <a:solidFill>
                  <a:srgbClr val="FF0000"/>
                </a:solidFill>
                <a:ea typeface="MS Mincho" panose="02020609040205080304" pitchFamily="49" charset="-128"/>
                <a:cs typeface="Times New Roman" panose="02020603050405020304" pitchFamily="18" charset="0"/>
              </a:rPr>
              <a:t>[B]  mechanical</a:t>
            </a:r>
            <a:r>
              <a:rPr lang="en-US" sz="2000" i="1" dirty="0">
                <a:solidFill>
                  <a:srgbClr val="FF0000"/>
                </a:solidFill>
                <a:ea typeface="MS Mincho" panose="02020609040205080304" pitchFamily="49" charset="-128"/>
                <a:cs typeface="Times New Roman" panose="02020603050405020304" pitchFamily="18" charset="0"/>
              </a:rPr>
              <a:t> </a:t>
            </a:r>
            <a:r>
              <a:rPr lang="en-US" sz="2000" dirty="0">
                <a:solidFill>
                  <a:srgbClr val="FF0000"/>
                </a:solidFill>
                <a:ea typeface="MS Mincho" panose="02020609040205080304" pitchFamily="49" charset="-128"/>
                <a:cs typeface="Times New Roman" panose="02020603050405020304" pitchFamily="18" charset="0"/>
              </a:rPr>
              <a:t>cardiac cycle</a:t>
            </a:r>
            <a:endParaRPr lang="en-US" sz="2000" dirty="0">
              <a:solidFill>
                <a:srgbClr val="FF0000"/>
              </a:solidFill>
              <a:ea typeface="Times New Roman" panose="02020603050405020304" pitchFamily="18" charset="0"/>
            </a:endParaRPr>
          </a:p>
          <a:p>
            <a:r>
              <a:rPr lang="en-US" sz="2000" dirty="0">
                <a:solidFill>
                  <a:srgbClr val="FF0000"/>
                </a:solidFill>
                <a:ea typeface="MS Mincho" panose="02020609040205080304" pitchFamily="49" charset="-128"/>
                <a:cs typeface="Times New Roman" panose="02020603050405020304" pitchFamily="18" charset="0"/>
              </a:rPr>
              <a:t>[C]  AOV &amp; PV</a:t>
            </a:r>
            <a:endParaRPr lang="en-US" sz="2000" dirty="0">
              <a:solidFill>
                <a:srgbClr val="FF0000"/>
              </a:solidFill>
              <a:ea typeface="Times New Roman" panose="02020603050405020304" pitchFamily="18" charset="0"/>
            </a:endParaRPr>
          </a:p>
        </p:txBody>
      </p:sp>
      <p:sp>
        <p:nvSpPr>
          <p:cNvPr id="9" name="TextBox 8">
            <a:extLst>
              <a:ext uri="{FF2B5EF4-FFF2-40B4-BE49-F238E27FC236}">
                <a16:creationId xmlns:a16="http://schemas.microsoft.com/office/drawing/2014/main" id="{9C726A4A-1161-4189-8A47-DBECD0BBC51B}"/>
              </a:ext>
            </a:extLst>
          </p:cNvPr>
          <p:cNvSpPr txBox="1"/>
          <p:nvPr/>
        </p:nvSpPr>
        <p:spPr>
          <a:xfrm>
            <a:off x="527798" y="1518769"/>
            <a:ext cx="3801035" cy="1938992"/>
          </a:xfrm>
          <a:prstGeom prst="rect">
            <a:avLst/>
          </a:prstGeom>
          <a:noFill/>
        </p:spPr>
        <p:txBody>
          <a:bodyPr wrap="square">
            <a:spAutoFit/>
          </a:bodyPr>
          <a:lstStyle/>
          <a:p>
            <a:pPr marL="342900" indent="-342900">
              <a:buAutoNum type="arabicParenBoth"/>
            </a:pPr>
            <a:r>
              <a:rPr lang="en-US" sz="2000" dirty="0">
                <a:solidFill>
                  <a:schemeClr val="accent1">
                    <a:lumMod val="50000"/>
                  </a:schemeClr>
                </a:solidFill>
              </a:rPr>
              <a:t> QRS </a:t>
            </a:r>
          </a:p>
          <a:p>
            <a:r>
              <a:rPr lang="en-US" sz="2000" dirty="0">
                <a:solidFill>
                  <a:schemeClr val="accent1">
                    <a:lumMod val="50000"/>
                  </a:schemeClr>
                </a:solidFill>
              </a:rPr>
              <a:t>(2)  mechanical IVCT </a:t>
            </a:r>
          </a:p>
          <a:p>
            <a:r>
              <a:rPr lang="en-US" sz="2000" dirty="0">
                <a:solidFill>
                  <a:schemeClr val="accent1">
                    <a:lumMod val="50000"/>
                  </a:schemeClr>
                </a:solidFill>
              </a:rPr>
              <a:t>(4)  mechanical ventricular systole</a:t>
            </a:r>
          </a:p>
          <a:p>
            <a:r>
              <a:rPr lang="en-US" sz="2000" dirty="0">
                <a:solidFill>
                  <a:schemeClr val="accent1">
                    <a:lumMod val="50000"/>
                  </a:schemeClr>
                </a:solidFill>
              </a:rPr>
              <a:t>(5)  T wave</a:t>
            </a:r>
          </a:p>
          <a:p>
            <a:r>
              <a:rPr lang="en-US" sz="2000" dirty="0">
                <a:solidFill>
                  <a:schemeClr val="accent1">
                    <a:lumMod val="50000"/>
                  </a:schemeClr>
                </a:solidFill>
              </a:rPr>
              <a:t>(6)  IVRT</a:t>
            </a:r>
          </a:p>
          <a:p>
            <a:r>
              <a:rPr lang="en-US" sz="2000" dirty="0">
                <a:solidFill>
                  <a:schemeClr val="accent1">
                    <a:lumMod val="50000"/>
                  </a:schemeClr>
                </a:solidFill>
              </a:rPr>
              <a:t>(8)  P wave</a:t>
            </a:r>
          </a:p>
        </p:txBody>
      </p:sp>
      <p:pic>
        <p:nvPicPr>
          <p:cNvPr id="11" name="Picture 10">
            <a:extLst>
              <a:ext uri="{FF2B5EF4-FFF2-40B4-BE49-F238E27FC236}">
                <a16:creationId xmlns:a16="http://schemas.microsoft.com/office/drawing/2014/main" id="{BBC55D35-2F8D-35E1-481B-6A73DFFE0FB2}"/>
              </a:ext>
            </a:extLst>
          </p:cNvPr>
          <p:cNvPicPr>
            <a:picLocks noChangeAspect="1"/>
          </p:cNvPicPr>
          <p:nvPr/>
        </p:nvPicPr>
        <p:blipFill>
          <a:blip r:embed="rId2"/>
          <a:stretch>
            <a:fillRect/>
          </a:stretch>
        </p:blipFill>
        <p:spPr>
          <a:xfrm>
            <a:off x="5006227" y="0"/>
            <a:ext cx="6657975" cy="6350794"/>
          </a:xfrm>
          <a:prstGeom prst="rect">
            <a:avLst/>
          </a:prstGeom>
          <a:ln>
            <a:solidFill>
              <a:schemeClr val="tx1"/>
            </a:solidFill>
          </a:ln>
        </p:spPr>
      </p:pic>
    </p:spTree>
    <p:extLst>
      <p:ext uri="{BB962C8B-B14F-4D97-AF65-F5344CB8AC3E}">
        <p14:creationId xmlns:p14="http://schemas.microsoft.com/office/powerpoint/2010/main" val="2722362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EBCA12-AB43-40B6-B13A-C9C172526EF9}"/>
              </a:ext>
            </a:extLst>
          </p:cNvPr>
          <p:cNvSpPr>
            <a:spLocks noGrp="1"/>
          </p:cNvSpPr>
          <p:nvPr>
            <p:ph type="sldNum" sz="quarter" idx="12"/>
          </p:nvPr>
        </p:nvSpPr>
        <p:spPr/>
        <p:txBody>
          <a:bodyPr/>
          <a:lstStyle/>
          <a:p>
            <a:fld id="{6D22F896-40B5-4ADD-8801-0D06FADFA095}" type="slidenum">
              <a:rPr lang="en-US" smtClean="0"/>
              <a:t>62</a:t>
            </a:fld>
            <a:endParaRPr lang="en-US" dirty="0"/>
          </a:p>
        </p:txBody>
      </p:sp>
      <p:sp>
        <p:nvSpPr>
          <p:cNvPr id="6" name="TextBox 5">
            <a:extLst>
              <a:ext uri="{FF2B5EF4-FFF2-40B4-BE49-F238E27FC236}">
                <a16:creationId xmlns:a16="http://schemas.microsoft.com/office/drawing/2014/main" id="{05973F3A-991D-4AD6-91A4-6983A21D89D8}"/>
              </a:ext>
            </a:extLst>
          </p:cNvPr>
          <p:cNvSpPr txBox="1"/>
          <p:nvPr/>
        </p:nvSpPr>
        <p:spPr>
          <a:xfrm>
            <a:off x="609600" y="438525"/>
            <a:ext cx="2608729" cy="1323439"/>
          </a:xfrm>
          <a:prstGeom prst="rect">
            <a:avLst/>
          </a:prstGeom>
          <a:noFill/>
        </p:spPr>
        <p:txBody>
          <a:bodyPr wrap="square">
            <a:spAutoFit/>
          </a:bodyPr>
          <a:lstStyle/>
          <a:p>
            <a:r>
              <a:rPr lang="en-US" sz="2000" dirty="0">
                <a:solidFill>
                  <a:srgbClr val="FF0000"/>
                </a:solidFill>
                <a:ea typeface="MS Mincho" panose="02020609040205080304" pitchFamily="49" charset="-128"/>
                <a:cs typeface="Times New Roman" panose="02020603050405020304" pitchFamily="18" charset="0"/>
              </a:rPr>
              <a:t>[D]   MV &amp; TV</a:t>
            </a:r>
            <a:endParaRPr lang="en-US" sz="2000" dirty="0">
              <a:solidFill>
                <a:srgbClr val="FF0000"/>
              </a:solidFill>
              <a:ea typeface="Times New Roman" panose="02020603050405020304" pitchFamily="18" charset="0"/>
            </a:endParaRPr>
          </a:p>
          <a:p>
            <a:r>
              <a:rPr lang="en-US" sz="2000" dirty="0">
                <a:solidFill>
                  <a:srgbClr val="FF0000"/>
                </a:solidFill>
                <a:ea typeface="MS Mincho" panose="02020609040205080304" pitchFamily="49" charset="-128"/>
                <a:cs typeface="Times New Roman" panose="02020603050405020304" pitchFamily="18" charset="0"/>
              </a:rPr>
              <a:t>[E]   IVS &amp; LVPW 	</a:t>
            </a:r>
          </a:p>
          <a:p>
            <a:r>
              <a:rPr lang="en-US" sz="2000" dirty="0">
                <a:solidFill>
                  <a:srgbClr val="FF0000"/>
                </a:solidFill>
                <a:ea typeface="MS Mincho" panose="02020609040205080304" pitchFamily="49" charset="-128"/>
                <a:cs typeface="Times New Roman" panose="02020603050405020304" pitchFamily="18" charset="0"/>
              </a:rPr>
              <a:t>[F]   LVP waveform</a:t>
            </a:r>
          </a:p>
          <a:p>
            <a:r>
              <a:rPr lang="en-US" sz="2000" dirty="0">
                <a:solidFill>
                  <a:srgbClr val="FF0000"/>
                </a:solidFill>
                <a:ea typeface="MS Mincho" panose="02020609040205080304" pitchFamily="49" charset="-128"/>
                <a:cs typeface="Times New Roman" panose="02020603050405020304" pitchFamily="18" charset="0"/>
              </a:rPr>
              <a:t>[G]  4 heart sounds </a:t>
            </a:r>
          </a:p>
        </p:txBody>
      </p:sp>
      <p:sp>
        <p:nvSpPr>
          <p:cNvPr id="8" name="TextBox 7">
            <a:extLst>
              <a:ext uri="{FF2B5EF4-FFF2-40B4-BE49-F238E27FC236}">
                <a16:creationId xmlns:a16="http://schemas.microsoft.com/office/drawing/2014/main" id="{F7D43529-B0D9-4CD7-A68B-53652C1B4E52}"/>
              </a:ext>
            </a:extLst>
          </p:cNvPr>
          <p:cNvSpPr txBox="1"/>
          <p:nvPr/>
        </p:nvSpPr>
        <p:spPr>
          <a:xfrm>
            <a:off x="609600" y="1761964"/>
            <a:ext cx="3917101" cy="1323439"/>
          </a:xfrm>
          <a:prstGeom prst="rect">
            <a:avLst/>
          </a:prstGeom>
          <a:noFill/>
        </p:spPr>
        <p:txBody>
          <a:bodyPr wrap="square">
            <a:spAutoFit/>
          </a:bodyPr>
          <a:lstStyle/>
          <a:p>
            <a:r>
              <a:rPr lang="en-US" sz="2000" dirty="0">
                <a:solidFill>
                  <a:schemeClr val="accent1">
                    <a:lumMod val="50000"/>
                  </a:schemeClr>
                </a:solidFill>
              </a:rPr>
              <a:t>(3)   IVCT </a:t>
            </a:r>
          </a:p>
          <a:p>
            <a:r>
              <a:rPr lang="en-US" sz="2000" dirty="0">
                <a:solidFill>
                  <a:schemeClr val="accent1">
                    <a:lumMod val="50000"/>
                  </a:schemeClr>
                </a:solidFill>
              </a:rPr>
              <a:t>(7)   mechanical ventricular diastole</a:t>
            </a:r>
          </a:p>
          <a:p>
            <a:r>
              <a:rPr lang="en-US" sz="2000" dirty="0">
                <a:solidFill>
                  <a:schemeClr val="accent1">
                    <a:lumMod val="50000"/>
                  </a:schemeClr>
                </a:solidFill>
              </a:rPr>
              <a:t>(9)   IVS &amp; LVPW </a:t>
            </a:r>
          </a:p>
          <a:p>
            <a:r>
              <a:rPr lang="en-US" sz="2000" dirty="0">
                <a:solidFill>
                  <a:schemeClr val="accent1">
                    <a:lumMod val="50000"/>
                  </a:schemeClr>
                </a:solidFill>
              </a:rPr>
              <a:t>(10) mechanical ventricular diastole</a:t>
            </a:r>
          </a:p>
        </p:txBody>
      </p:sp>
      <p:pic>
        <p:nvPicPr>
          <p:cNvPr id="5" name="Picture 4">
            <a:extLst>
              <a:ext uri="{FF2B5EF4-FFF2-40B4-BE49-F238E27FC236}">
                <a16:creationId xmlns:a16="http://schemas.microsoft.com/office/drawing/2014/main" id="{A7FCF0ED-284F-A210-8EE7-61601DD6058C}"/>
              </a:ext>
            </a:extLst>
          </p:cNvPr>
          <p:cNvPicPr>
            <a:picLocks noChangeAspect="1"/>
          </p:cNvPicPr>
          <p:nvPr/>
        </p:nvPicPr>
        <p:blipFill>
          <a:blip r:embed="rId2"/>
          <a:stretch>
            <a:fillRect/>
          </a:stretch>
        </p:blipFill>
        <p:spPr>
          <a:xfrm>
            <a:off x="5553075" y="0"/>
            <a:ext cx="6029325" cy="6322219"/>
          </a:xfrm>
          <a:prstGeom prst="rect">
            <a:avLst/>
          </a:prstGeom>
          <a:ln>
            <a:solidFill>
              <a:schemeClr val="tx1"/>
            </a:solidFill>
          </a:ln>
        </p:spPr>
      </p:pic>
    </p:spTree>
    <p:extLst>
      <p:ext uri="{BB962C8B-B14F-4D97-AF65-F5344CB8AC3E}">
        <p14:creationId xmlns:p14="http://schemas.microsoft.com/office/powerpoint/2010/main" val="17521114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B43D6-0A7E-4D5A-8689-BC621352EF5F}"/>
              </a:ext>
            </a:extLst>
          </p:cNvPr>
          <p:cNvSpPr>
            <a:spLocks noGrp="1"/>
          </p:cNvSpPr>
          <p:nvPr>
            <p:ph type="sldNum" sz="quarter" idx="12"/>
          </p:nvPr>
        </p:nvSpPr>
        <p:spPr/>
        <p:txBody>
          <a:bodyPr/>
          <a:lstStyle/>
          <a:p>
            <a:fld id="{6D22F896-40B5-4ADD-8801-0D06FADFA095}" type="slidenum">
              <a:rPr lang="en-US" smtClean="0"/>
              <a:t>63</a:t>
            </a:fld>
            <a:endParaRPr lang="en-US" dirty="0"/>
          </a:p>
        </p:txBody>
      </p:sp>
      <p:sp>
        <p:nvSpPr>
          <p:cNvPr id="5" name="TextBox 4">
            <a:extLst>
              <a:ext uri="{FF2B5EF4-FFF2-40B4-BE49-F238E27FC236}">
                <a16:creationId xmlns:a16="http://schemas.microsoft.com/office/drawing/2014/main" id="{C6586FEF-7108-4548-BAAD-7CD61D01A983}"/>
              </a:ext>
            </a:extLst>
          </p:cNvPr>
          <p:cNvSpPr txBox="1"/>
          <p:nvPr/>
        </p:nvSpPr>
        <p:spPr>
          <a:xfrm>
            <a:off x="5179689" y="2775395"/>
            <a:ext cx="1602544" cy="707886"/>
          </a:xfrm>
          <a:prstGeom prst="rect">
            <a:avLst/>
          </a:prstGeom>
          <a:noFill/>
        </p:spPr>
        <p:txBody>
          <a:bodyPr wrap="square" rtlCol="0">
            <a:spAutoFit/>
          </a:bodyPr>
          <a:lstStyle/>
          <a:p>
            <a:pPr algn="ctr"/>
            <a:r>
              <a:rPr lang="en-US" sz="2000" dirty="0">
                <a:solidFill>
                  <a:srgbClr val="FF0000"/>
                </a:solidFill>
                <a:latin typeface="Gabriola" panose="04040605051002020D02" pitchFamily="82" charset="0"/>
              </a:rPr>
              <a:t>POP QUIZ!</a:t>
            </a:r>
          </a:p>
          <a:p>
            <a:pPr algn="ctr"/>
            <a:r>
              <a:rPr lang="en-US" sz="2000" dirty="0">
                <a:solidFill>
                  <a:srgbClr val="FF0000"/>
                </a:solidFill>
                <a:latin typeface="Gabriola" panose="04040605051002020D02" pitchFamily="82" charset="0"/>
              </a:rPr>
              <a:t>Identify #1 - 10</a:t>
            </a:r>
          </a:p>
        </p:txBody>
      </p:sp>
      <p:graphicFrame>
        <p:nvGraphicFramePr>
          <p:cNvPr id="3" name="Object 2">
            <a:extLst>
              <a:ext uri="{FF2B5EF4-FFF2-40B4-BE49-F238E27FC236}">
                <a16:creationId xmlns:a16="http://schemas.microsoft.com/office/drawing/2014/main" id="{E3EB6AAC-9769-4154-8CE4-D1A2FA578830}"/>
              </a:ext>
            </a:extLst>
          </p:cNvPr>
          <p:cNvGraphicFramePr>
            <a:graphicFrameLocks noChangeAspect="1"/>
          </p:cNvGraphicFramePr>
          <p:nvPr>
            <p:extLst>
              <p:ext uri="{D42A27DB-BD31-4B8C-83A1-F6EECF244321}">
                <p14:modId xmlns:p14="http://schemas.microsoft.com/office/powerpoint/2010/main" val="781468265"/>
              </p:ext>
            </p:extLst>
          </p:nvPr>
        </p:nvGraphicFramePr>
        <p:xfrm>
          <a:off x="818177" y="394232"/>
          <a:ext cx="4361512" cy="5470212"/>
        </p:xfrm>
        <a:graphic>
          <a:graphicData uri="http://schemas.openxmlformats.org/presentationml/2006/ole">
            <mc:AlternateContent xmlns:mc="http://schemas.openxmlformats.org/markup-compatibility/2006">
              <mc:Choice xmlns:v="urn:schemas-microsoft-com:vml" Requires="v">
                <p:oleObj name="Bitmap Image" r:id="rId2" imgW="3076560" imgH="3857760" progId="Paint.Picture">
                  <p:embed/>
                </p:oleObj>
              </mc:Choice>
              <mc:Fallback>
                <p:oleObj name="Bitmap Image" r:id="rId2" imgW="3076560" imgH="3857760" progId="Paint.Picture">
                  <p:embed/>
                  <p:pic>
                    <p:nvPicPr>
                      <p:cNvPr id="3" name="Object 2">
                        <a:extLst>
                          <a:ext uri="{FF2B5EF4-FFF2-40B4-BE49-F238E27FC236}">
                            <a16:creationId xmlns:a16="http://schemas.microsoft.com/office/drawing/2014/main" id="{E3EB6AAC-9769-4154-8CE4-D1A2FA578830}"/>
                          </a:ext>
                        </a:extLst>
                      </p:cNvPr>
                      <p:cNvPicPr>
                        <a:picLocks noChangeAspect="1" noChangeArrowheads="1"/>
                      </p:cNvPicPr>
                      <p:nvPr/>
                    </p:nvPicPr>
                    <p:blipFill>
                      <a:blip r:embed="rId3"/>
                      <a:srcRect/>
                      <a:stretch>
                        <a:fillRect/>
                      </a:stretch>
                    </p:blipFill>
                    <p:spPr bwMode="auto">
                      <a:xfrm>
                        <a:off x="818177" y="394232"/>
                        <a:ext cx="4361512" cy="5470212"/>
                      </a:xfrm>
                      <a:prstGeom prst="rect">
                        <a:avLst/>
                      </a:prstGeom>
                      <a:noFill/>
                      <a:ln>
                        <a:solidFill>
                          <a:schemeClr val="tx2"/>
                        </a:solidFill>
                      </a:ln>
                    </p:spPr>
                  </p:pic>
                </p:oleObj>
              </mc:Fallback>
            </mc:AlternateContent>
          </a:graphicData>
        </a:graphic>
      </p:graphicFrame>
      <p:graphicFrame>
        <p:nvGraphicFramePr>
          <p:cNvPr id="7" name="Object 6">
            <a:extLst>
              <a:ext uri="{FF2B5EF4-FFF2-40B4-BE49-F238E27FC236}">
                <a16:creationId xmlns:a16="http://schemas.microsoft.com/office/drawing/2014/main" id="{96C15ADD-634A-47A0-A35F-C0C1F80CE5E7}"/>
              </a:ext>
            </a:extLst>
          </p:cNvPr>
          <p:cNvGraphicFramePr>
            <a:graphicFrameLocks noChangeAspect="1"/>
          </p:cNvGraphicFramePr>
          <p:nvPr>
            <p:extLst>
              <p:ext uri="{D42A27DB-BD31-4B8C-83A1-F6EECF244321}">
                <p14:modId xmlns:p14="http://schemas.microsoft.com/office/powerpoint/2010/main" val="2571940058"/>
              </p:ext>
            </p:extLst>
          </p:nvPr>
        </p:nvGraphicFramePr>
        <p:xfrm>
          <a:off x="6782233" y="394232"/>
          <a:ext cx="4591590" cy="5471772"/>
        </p:xfrm>
        <a:graphic>
          <a:graphicData uri="http://schemas.openxmlformats.org/presentationml/2006/ole">
            <mc:AlternateContent xmlns:mc="http://schemas.openxmlformats.org/markup-compatibility/2006">
              <mc:Choice xmlns:v="urn:schemas-microsoft-com:vml" Requires="v">
                <p:oleObj name="Bitmap Image" r:id="rId4" imgW="2876400" imgH="3857760" progId="Paint.Picture">
                  <p:embed/>
                </p:oleObj>
              </mc:Choice>
              <mc:Fallback>
                <p:oleObj name="Bitmap Image" r:id="rId4" imgW="2876400" imgH="3857760" progId="Paint.Picture">
                  <p:embed/>
                  <p:pic>
                    <p:nvPicPr>
                      <p:cNvPr id="7" name="Object 6">
                        <a:extLst>
                          <a:ext uri="{FF2B5EF4-FFF2-40B4-BE49-F238E27FC236}">
                            <a16:creationId xmlns:a16="http://schemas.microsoft.com/office/drawing/2014/main" id="{96C15ADD-634A-47A0-A35F-C0C1F80CE5E7}"/>
                          </a:ext>
                        </a:extLst>
                      </p:cNvPr>
                      <p:cNvPicPr>
                        <a:picLocks noChangeAspect="1" noChangeArrowheads="1"/>
                      </p:cNvPicPr>
                      <p:nvPr/>
                    </p:nvPicPr>
                    <p:blipFill>
                      <a:blip r:embed="rId5"/>
                      <a:srcRect/>
                      <a:stretch>
                        <a:fillRect/>
                      </a:stretch>
                    </p:blipFill>
                    <p:spPr bwMode="auto">
                      <a:xfrm>
                        <a:off x="6782233" y="394232"/>
                        <a:ext cx="4591590" cy="5471772"/>
                      </a:xfrm>
                      <a:prstGeom prst="rect">
                        <a:avLst/>
                      </a:prstGeom>
                      <a:noFill/>
                      <a:ln>
                        <a:solidFill>
                          <a:schemeClr val="tx2"/>
                        </a:solidFill>
                      </a:ln>
                    </p:spPr>
                  </p:pic>
                </p:oleObj>
              </mc:Fallback>
            </mc:AlternateContent>
          </a:graphicData>
        </a:graphic>
      </p:graphicFrame>
    </p:spTree>
    <p:extLst>
      <p:ext uri="{BB962C8B-B14F-4D97-AF65-F5344CB8AC3E}">
        <p14:creationId xmlns:p14="http://schemas.microsoft.com/office/powerpoint/2010/main" val="216580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4300AC-F995-42ED-9609-28F9DDB2BA14}"/>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4" name="Rectangle 2">
            <a:extLst>
              <a:ext uri="{FF2B5EF4-FFF2-40B4-BE49-F238E27FC236}">
                <a16:creationId xmlns:a16="http://schemas.microsoft.com/office/drawing/2014/main" id="{D1DEF269-6613-46AC-A47B-66896D8F817E}"/>
              </a:ext>
            </a:extLst>
          </p:cNvPr>
          <p:cNvSpPr>
            <a:spLocks noChangeArrowheads="1"/>
          </p:cNvSpPr>
          <p:nvPr/>
        </p:nvSpPr>
        <p:spPr bwMode="auto">
          <a:xfrm>
            <a:off x="1024544" y="2006778"/>
            <a:ext cx="19063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 name="Rectangle 4">
            <a:extLst>
              <a:ext uri="{FF2B5EF4-FFF2-40B4-BE49-F238E27FC236}">
                <a16:creationId xmlns:a16="http://schemas.microsoft.com/office/drawing/2014/main" id="{E0D46C7C-0AC4-43B8-838D-7932859DB3B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8">
            <a:extLst>
              <a:ext uri="{FF2B5EF4-FFF2-40B4-BE49-F238E27FC236}">
                <a16:creationId xmlns:a16="http://schemas.microsoft.com/office/drawing/2014/main" id="{8FF51988-88FE-46A4-BBB8-A7BD1D62D15C}"/>
              </a:ext>
            </a:extLst>
          </p:cNvPr>
          <p:cNvSpPr/>
          <p:nvPr/>
        </p:nvSpPr>
        <p:spPr>
          <a:xfrm>
            <a:off x="1024544" y="497703"/>
            <a:ext cx="2696894" cy="1323439"/>
          </a:xfrm>
          <a:prstGeom prst="rect">
            <a:avLst/>
          </a:prstGeom>
        </p:spPr>
        <p:txBody>
          <a:bodyPr wrap="square">
            <a:spAutoFit/>
          </a:bodyPr>
          <a:lstStyle/>
          <a:p>
            <a:pPr algn="ctr"/>
            <a:r>
              <a:rPr lang="en-US" sz="2000" dirty="0">
                <a:solidFill>
                  <a:srgbClr val="FF0000"/>
                </a:solidFill>
                <a:latin typeface="Gabriola" pitchFamily="82" charset="0"/>
              </a:rPr>
              <a:t>POP QUIZ!</a:t>
            </a:r>
          </a:p>
          <a:p>
            <a:pPr algn="ctr"/>
            <a:r>
              <a:rPr lang="en-US" sz="2000" dirty="0">
                <a:solidFill>
                  <a:srgbClr val="FF0000"/>
                </a:solidFill>
                <a:latin typeface="Gabriola" pitchFamily="82" charset="0"/>
              </a:rPr>
              <a:t>What do the percentages </a:t>
            </a:r>
          </a:p>
          <a:p>
            <a:pPr algn="ctr"/>
            <a:r>
              <a:rPr lang="en-US" sz="2000" dirty="0">
                <a:solidFill>
                  <a:srgbClr val="FF0000"/>
                </a:solidFill>
                <a:latin typeface="Gabriola" pitchFamily="82" charset="0"/>
              </a:rPr>
              <a:t>represent &amp; where is </a:t>
            </a:r>
          </a:p>
          <a:p>
            <a:pPr algn="ctr"/>
            <a:r>
              <a:rPr lang="en-US" sz="2000" dirty="0">
                <a:solidFill>
                  <a:srgbClr val="FF0000"/>
                </a:solidFill>
                <a:latin typeface="Gabriola" pitchFamily="82" charset="0"/>
              </a:rPr>
              <a:t>blue vs red blood? </a:t>
            </a:r>
          </a:p>
        </p:txBody>
      </p:sp>
      <p:sp>
        <p:nvSpPr>
          <p:cNvPr id="11" name="Rectangle 142">
            <a:extLst>
              <a:ext uri="{FF2B5EF4-FFF2-40B4-BE49-F238E27FC236}">
                <a16:creationId xmlns:a16="http://schemas.microsoft.com/office/drawing/2014/main" id="{01921EF8-BB07-40FC-AF7F-9CC5B70A5725}"/>
              </a:ext>
            </a:extLst>
          </p:cNvPr>
          <p:cNvSpPr>
            <a:spLocks noChangeArrowheads="1"/>
          </p:cNvSpPr>
          <p:nvPr/>
        </p:nvSpPr>
        <p:spPr bwMode="auto">
          <a:xfrm>
            <a:off x="5984916" y="1330785"/>
            <a:ext cx="172247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pic>
        <p:nvPicPr>
          <p:cNvPr id="10" name="Picture 9">
            <a:extLst>
              <a:ext uri="{FF2B5EF4-FFF2-40B4-BE49-F238E27FC236}">
                <a16:creationId xmlns:a16="http://schemas.microsoft.com/office/drawing/2014/main" id="{B5B0B841-3171-AD30-85CE-C51F2B22EE94}"/>
              </a:ext>
            </a:extLst>
          </p:cNvPr>
          <p:cNvPicPr>
            <a:picLocks noChangeAspect="1"/>
          </p:cNvPicPr>
          <p:nvPr/>
        </p:nvPicPr>
        <p:blipFill>
          <a:blip r:embed="rId2"/>
          <a:stretch>
            <a:fillRect/>
          </a:stretch>
        </p:blipFill>
        <p:spPr>
          <a:xfrm>
            <a:off x="3802856" y="497703"/>
            <a:ext cx="4586288" cy="5214938"/>
          </a:xfrm>
          <a:prstGeom prst="rect">
            <a:avLst/>
          </a:prstGeom>
          <a:ln>
            <a:solidFill>
              <a:schemeClr val="tx1"/>
            </a:solidFill>
          </a:ln>
        </p:spPr>
      </p:pic>
    </p:spTree>
    <p:extLst>
      <p:ext uri="{BB962C8B-B14F-4D97-AF65-F5344CB8AC3E}">
        <p14:creationId xmlns:p14="http://schemas.microsoft.com/office/powerpoint/2010/main" val="3827889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555D2E-037A-4FA4-B8B7-79C694CBFFF2}"/>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7" name="Rectangle 3">
            <a:extLst>
              <a:ext uri="{FF2B5EF4-FFF2-40B4-BE49-F238E27FC236}">
                <a16:creationId xmlns:a16="http://schemas.microsoft.com/office/drawing/2014/main" id="{3C7F4548-A6BE-471F-B8A6-85A9AB829765}"/>
              </a:ext>
            </a:extLst>
          </p:cNvPr>
          <p:cNvSpPr>
            <a:spLocks noChangeArrowheads="1"/>
          </p:cNvSpPr>
          <p:nvPr/>
        </p:nvSpPr>
        <p:spPr bwMode="auto">
          <a:xfrm>
            <a:off x="1447800" y="-513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dirty="0"/>
          </a:p>
        </p:txBody>
      </p:sp>
      <p:sp>
        <p:nvSpPr>
          <p:cNvPr id="8" name="Rectangle 4">
            <a:extLst>
              <a:ext uri="{FF2B5EF4-FFF2-40B4-BE49-F238E27FC236}">
                <a16:creationId xmlns:a16="http://schemas.microsoft.com/office/drawing/2014/main" id="{9A4CD529-41D6-4E76-85BE-CDDD2858B4D7}"/>
              </a:ext>
            </a:extLst>
          </p:cNvPr>
          <p:cNvSpPr>
            <a:spLocks noChangeArrowheads="1"/>
          </p:cNvSpPr>
          <p:nvPr/>
        </p:nvSpPr>
        <p:spPr bwMode="auto">
          <a:xfrm>
            <a:off x="1447800" y="2006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mic Sans MS" panose="030F0702030302020204" pitchFamily="66"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B6ADB40D-B9B1-49DE-86B4-10B7BD241EFE}"/>
              </a:ext>
            </a:extLst>
          </p:cNvPr>
          <p:cNvSpPr>
            <a:spLocks noChangeArrowheads="1"/>
          </p:cNvSpPr>
          <p:nvPr/>
        </p:nvSpPr>
        <p:spPr bwMode="auto">
          <a:xfrm>
            <a:off x="1447800" y="3625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8216E39A-1E8E-44BF-AB4C-CBC20B13D607}"/>
              </a:ext>
            </a:extLst>
          </p:cNvPr>
          <p:cNvSpPr>
            <a:spLocks noChangeArrowheads="1"/>
          </p:cNvSpPr>
          <p:nvPr/>
        </p:nvSpPr>
        <p:spPr bwMode="auto">
          <a:xfrm>
            <a:off x="7065722" y="14464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2" name="Rectangle 4">
            <a:extLst>
              <a:ext uri="{FF2B5EF4-FFF2-40B4-BE49-F238E27FC236}">
                <a16:creationId xmlns:a16="http://schemas.microsoft.com/office/drawing/2014/main" id="{72180E4D-63AE-4A87-ADDE-D7BDD3429C16}"/>
              </a:ext>
            </a:extLst>
          </p:cNvPr>
          <p:cNvSpPr>
            <a:spLocks noChangeArrowheads="1"/>
          </p:cNvSpPr>
          <p:nvPr/>
        </p:nvSpPr>
        <p:spPr bwMode="auto">
          <a:xfrm>
            <a:off x="6096000" y="32327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4" name="Table 13">
            <a:extLst>
              <a:ext uri="{FF2B5EF4-FFF2-40B4-BE49-F238E27FC236}">
                <a16:creationId xmlns:a16="http://schemas.microsoft.com/office/drawing/2014/main" id="{A24AFD0E-E6FE-42FB-8352-3772A8ABD0F8}"/>
              </a:ext>
            </a:extLst>
          </p:cNvPr>
          <p:cNvGraphicFramePr>
            <a:graphicFrameLocks noGrp="1"/>
          </p:cNvGraphicFramePr>
          <p:nvPr>
            <p:extLst>
              <p:ext uri="{D42A27DB-BD31-4B8C-83A1-F6EECF244321}">
                <p14:modId xmlns:p14="http://schemas.microsoft.com/office/powerpoint/2010/main" val="2422121384"/>
              </p:ext>
            </p:extLst>
          </p:nvPr>
        </p:nvGraphicFramePr>
        <p:xfrm>
          <a:off x="1299879" y="1251914"/>
          <a:ext cx="9592230" cy="3482340"/>
        </p:xfrm>
        <a:graphic>
          <a:graphicData uri="http://schemas.openxmlformats.org/drawingml/2006/table">
            <a:tbl>
              <a:tblPr firstRow="1" bandRow="1">
                <a:tableStyleId>{5C22544A-7EE6-4342-B048-85BDC9FD1C3A}</a:tableStyleId>
              </a:tblPr>
              <a:tblGrid>
                <a:gridCol w="3030070">
                  <a:extLst>
                    <a:ext uri="{9D8B030D-6E8A-4147-A177-3AD203B41FA5}">
                      <a16:colId xmlns:a16="http://schemas.microsoft.com/office/drawing/2014/main" val="2057308643"/>
                    </a:ext>
                  </a:extLst>
                </a:gridCol>
                <a:gridCol w="2599765">
                  <a:extLst>
                    <a:ext uri="{9D8B030D-6E8A-4147-A177-3AD203B41FA5}">
                      <a16:colId xmlns:a16="http://schemas.microsoft.com/office/drawing/2014/main" val="3098157752"/>
                    </a:ext>
                  </a:extLst>
                </a:gridCol>
                <a:gridCol w="1059741">
                  <a:extLst>
                    <a:ext uri="{9D8B030D-6E8A-4147-A177-3AD203B41FA5}">
                      <a16:colId xmlns:a16="http://schemas.microsoft.com/office/drawing/2014/main" val="4200812555"/>
                    </a:ext>
                  </a:extLst>
                </a:gridCol>
                <a:gridCol w="2902654">
                  <a:extLst>
                    <a:ext uri="{9D8B030D-6E8A-4147-A177-3AD203B41FA5}">
                      <a16:colId xmlns:a16="http://schemas.microsoft.com/office/drawing/2014/main" val="3963112080"/>
                    </a:ext>
                  </a:extLst>
                </a:gridCol>
              </a:tblGrid>
              <a:tr h="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dirty="0">
                          <a:solidFill>
                            <a:schemeClr val="bg1"/>
                          </a:solidFill>
                          <a:latin typeface="+mj-lt"/>
                          <a:ea typeface="MS Mincho" panose="02020609040205080304" pitchFamily="49" charset="-128"/>
                          <a:cs typeface="Times New Roman" panose="02020603050405020304" pitchFamily="18" charset="0"/>
                        </a:rPr>
                        <a:t>2017 ACC/AHA BP GUIDELINES</a:t>
                      </a:r>
                      <a:endParaRPr lang="en-US" sz="2800" b="0" i="1" dirty="0">
                        <a:solidFill>
                          <a:schemeClr val="bg1"/>
                        </a:solidFill>
                        <a:latin typeface="+mj-lt"/>
                        <a:ea typeface="MS Mincho" panose="02020609040205080304" pitchFamily="49" charset="-128"/>
                        <a:cs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3200" b="0" dirty="0">
                        <a:solidFill>
                          <a:srgbClr val="FF0000"/>
                        </a:solidFill>
                        <a:latin typeface="+mj-lt"/>
                        <a:ea typeface="MS Mincho" panose="02020609040205080304" pitchFamily="49" charset="-128"/>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lang="en-US"/>
                    </a:p>
                  </a:txBody>
                  <a:tcPr/>
                </a:tc>
                <a:extLst>
                  <a:ext uri="{0D108BD9-81ED-4DB2-BD59-A6C34878D82A}">
                    <a16:rowId xmlns:a16="http://schemas.microsoft.com/office/drawing/2014/main" val="4249597980"/>
                  </a:ext>
                </a:extLst>
              </a:tr>
              <a:tr h="0">
                <a:tc>
                  <a:txBody>
                    <a:bodyPr/>
                    <a:lstStyle/>
                    <a:p>
                      <a:pPr algn="ctr"/>
                      <a:r>
                        <a:rPr lang="en-US" sz="2400" dirty="0">
                          <a:solidFill>
                            <a:schemeClr val="tx1"/>
                          </a:solidFill>
                          <a:latin typeface="+mj-lt"/>
                        </a:rPr>
                        <a:t>BP CATEGORY </a:t>
                      </a:r>
                      <a:r>
                        <a:rPr lang="en-US" sz="2000" dirty="0">
                          <a:solidFill>
                            <a:schemeClr val="tx1"/>
                          </a:solidFill>
                          <a:latin typeface="+mj-lt"/>
                        </a:rPr>
                        <a:t>(at rest)</a:t>
                      </a:r>
                      <a:endParaRPr lang="en-US" sz="2400" dirty="0">
                        <a:solidFill>
                          <a:schemeClr val="tx1"/>
                        </a:solidFill>
                        <a:latin typeface="+mj-l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j-lt"/>
                        </a:rPr>
                        <a:t>SYSTOLIC </a:t>
                      </a:r>
                      <a:r>
                        <a:rPr lang="en-US" sz="2000" dirty="0">
                          <a:solidFill>
                            <a:schemeClr val="tx1"/>
                          </a:solidFill>
                          <a:latin typeface="+mj-lt"/>
                        </a:rPr>
                        <a:t>(mmHg)</a:t>
                      </a:r>
                      <a:endParaRPr lang="en-US" sz="2400" dirty="0">
                        <a:solidFill>
                          <a:schemeClr val="tx1"/>
                        </a:solidFill>
                        <a:latin typeface="+mj-l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mj-l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mj-lt"/>
                        </a:rPr>
                        <a:t>DIASTOLIC </a:t>
                      </a:r>
                      <a:r>
                        <a:rPr lang="en-US" sz="2000" dirty="0">
                          <a:solidFill>
                            <a:schemeClr val="tx1"/>
                          </a:solidFill>
                          <a:latin typeface="+mj-lt"/>
                        </a:rPr>
                        <a:t>(mmHg)</a:t>
                      </a:r>
                      <a:endParaRPr lang="en-US" sz="2400" dirty="0">
                        <a:solidFill>
                          <a:schemeClr val="tx1"/>
                        </a:solidFill>
                        <a:latin typeface="+mj-l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473465258"/>
                  </a:ext>
                </a:extLst>
              </a:tr>
              <a:tr h="370840">
                <a:tc>
                  <a:txBody>
                    <a:bodyPr/>
                    <a:lstStyle/>
                    <a:p>
                      <a:pPr algn="l">
                        <a:lnSpc>
                          <a:spcPct val="150000"/>
                        </a:lnSpc>
                      </a:pPr>
                      <a:r>
                        <a:rPr lang="en-US" sz="2000" dirty="0">
                          <a:solidFill>
                            <a:schemeClr val="tx1"/>
                          </a:solidFill>
                          <a:ea typeface="MS Mincho" panose="02020609040205080304" pitchFamily="49" charset="-128"/>
                          <a:cs typeface="Times New Roman" panose="02020603050405020304" pitchFamily="18" charset="0"/>
                        </a:rPr>
                        <a:t>NORMAL BP </a:t>
                      </a:r>
                      <a:endParaRPr lang="en-US" sz="200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l">
                        <a:lnSpc>
                          <a:spcPct val="150000"/>
                        </a:lnSpc>
                      </a:pPr>
                      <a:r>
                        <a:rPr lang="en-US" sz="2000" b="0" dirty="0">
                          <a:solidFill>
                            <a:srgbClr val="FF0000"/>
                          </a:solidFill>
                          <a:ea typeface="MS Mincho" panose="02020609040205080304" pitchFamily="49" charset="-128"/>
                          <a:cs typeface="Times New Roman" panose="02020603050405020304" pitchFamily="18" charset="0"/>
                        </a:rPr>
                        <a:t>(1)</a:t>
                      </a:r>
                      <a:endParaRPr lang="en-US" sz="2000" b="0" dirty="0">
                        <a:solidFill>
                          <a:srgbClr val="FF0000"/>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l">
                        <a:lnSpc>
                          <a:spcPct val="150000"/>
                        </a:lnSpc>
                      </a:pPr>
                      <a:r>
                        <a:rPr lang="en-US" sz="2000" b="0" i="1" dirty="0">
                          <a:solidFill>
                            <a:schemeClr val="tx1"/>
                          </a:solidFill>
                          <a:ea typeface="MS Mincho" panose="02020609040205080304" pitchFamily="49" charset="-128"/>
                          <a:cs typeface="Times New Roman" panose="02020603050405020304" pitchFamily="18" charset="0"/>
                        </a:rPr>
                        <a:t>&amp;</a:t>
                      </a:r>
                      <a:endParaRPr lang="en-US" sz="2000" b="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l">
                        <a:lnSpc>
                          <a:spcPct val="150000"/>
                        </a:lnSpc>
                      </a:pPr>
                      <a:r>
                        <a:rPr lang="en-US" sz="2000" b="0" dirty="0">
                          <a:solidFill>
                            <a:schemeClr val="tx1"/>
                          </a:solidFill>
                          <a:ea typeface="MS Mincho" panose="02020609040205080304" pitchFamily="49" charset="-128"/>
                          <a:cs typeface="Times New Roman" panose="02020603050405020304" pitchFamily="18" charset="0"/>
                        </a:rPr>
                        <a:t>&lt; 80 mmHg</a:t>
                      </a:r>
                      <a:endParaRPr lang="en-US" sz="2000" b="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36960198"/>
                  </a:ext>
                </a:extLst>
              </a:tr>
              <a:tr h="370840">
                <a:tc>
                  <a:txBody>
                    <a:bodyPr/>
                    <a:lstStyle/>
                    <a:p>
                      <a:pPr algn="l">
                        <a:lnSpc>
                          <a:spcPct val="150000"/>
                        </a:lnSpc>
                      </a:pPr>
                      <a:r>
                        <a:rPr lang="en-US" sz="2000" dirty="0">
                          <a:solidFill>
                            <a:schemeClr val="tx1"/>
                          </a:solidFill>
                          <a:ea typeface="MS Mincho" panose="02020609040205080304" pitchFamily="49" charset="-128"/>
                          <a:cs typeface="Times New Roman" panose="02020603050405020304" pitchFamily="18" charset="0"/>
                        </a:rPr>
                        <a:t>ELEVATED BP</a:t>
                      </a:r>
                      <a:endParaRPr lang="en-US" sz="200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algn="l">
                        <a:lnSpc>
                          <a:spcPct val="150000"/>
                        </a:lnSpc>
                      </a:pPr>
                      <a:r>
                        <a:rPr lang="en-US" sz="2000" b="0" dirty="0">
                          <a:solidFill>
                            <a:schemeClr val="tx1"/>
                          </a:solidFill>
                          <a:ea typeface="MS Mincho" panose="02020609040205080304" pitchFamily="49" charset="-128"/>
                          <a:cs typeface="Times New Roman" panose="02020603050405020304" pitchFamily="18" charset="0"/>
                        </a:rPr>
                        <a:t>120 - 129</a:t>
                      </a:r>
                      <a:endParaRPr lang="en-US" sz="2000" b="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algn="l">
                        <a:lnSpc>
                          <a:spcPct val="150000"/>
                        </a:lnSpc>
                      </a:pPr>
                      <a:r>
                        <a:rPr lang="en-US" sz="2000" b="0" i="1" dirty="0">
                          <a:solidFill>
                            <a:schemeClr val="tx1"/>
                          </a:solidFill>
                          <a:ea typeface="MS Mincho" panose="02020609040205080304" pitchFamily="49" charset="-128"/>
                          <a:cs typeface="Times New Roman" panose="02020603050405020304" pitchFamily="18" charset="0"/>
                        </a:rPr>
                        <a:t>&amp;</a:t>
                      </a:r>
                      <a:endParaRPr lang="en-US" sz="2000" b="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algn="l">
                        <a:lnSpc>
                          <a:spcPct val="150000"/>
                        </a:lnSpc>
                      </a:pPr>
                      <a:r>
                        <a:rPr lang="en-US" sz="2000" b="0" dirty="0">
                          <a:solidFill>
                            <a:schemeClr val="tx1"/>
                          </a:solidFill>
                          <a:ea typeface="MS Mincho" panose="02020609040205080304" pitchFamily="49" charset="-128"/>
                          <a:cs typeface="Times New Roman" panose="02020603050405020304" pitchFamily="18" charset="0"/>
                        </a:rPr>
                        <a:t>&lt; 80 mmHg</a:t>
                      </a:r>
                      <a:endParaRPr lang="en-US" sz="2000" b="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806709541"/>
                  </a:ext>
                </a:extLst>
              </a:tr>
              <a:tr h="370840">
                <a:tc>
                  <a:txBody>
                    <a:bodyPr/>
                    <a:lstStyle/>
                    <a:p>
                      <a:pPr algn="l">
                        <a:lnSpc>
                          <a:spcPct val="150000"/>
                        </a:lnSpc>
                      </a:pPr>
                      <a:r>
                        <a:rPr lang="en-US" sz="2000" dirty="0">
                          <a:solidFill>
                            <a:schemeClr val="tx1"/>
                          </a:solidFill>
                          <a:ea typeface="MS Mincho" panose="02020609040205080304" pitchFamily="49" charset="-128"/>
                          <a:cs typeface="Times New Roman" panose="02020603050405020304" pitchFamily="18" charset="0"/>
                        </a:rPr>
                        <a:t>STAGE 1 HTN </a:t>
                      </a:r>
                      <a:endParaRPr lang="en-US" sz="200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tc>
                  <a:txBody>
                    <a:bodyPr/>
                    <a:lstStyle/>
                    <a:p>
                      <a:pPr algn="l">
                        <a:lnSpc>
                          <a:spcPct val="150000"/>
                        </a:lnSpc>
                      </a:pPr>
                      <a:r>
                        <a:rPr lang="en-US" sz="2000" b="0" dirty="0">
                          <a:solidFill>
                            <a:schemeClr val="tx1"/>
                          </a:solidFill>
                          <a:ea typeface="MS Mincho" panose="02020609040205080304" pitchFamily="49" charset="-128"/>
                          <a:cs typeface="Times New Roman" panose="02020603050405020304" pitchFamily="18" charset="0"/>
                        </a:rPr>
                        <a:t>130 - 139</a:t>
                      </a:r>
                      <a:endParaRPr lang="en-US" sz="2000" b="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tc>
                  <a:txBody>
                    <a:bodyPr/>
                    <a:lstStyle/>
                    <a:p>
                      <a:pPr algn="l">
                        <a:lnSpc>
                          <a:spcPct val="150000"/>
                        </a:lnSpc>
                      </a:pPr>
                      <a:r>
                        <a:rPr lang="en-US" sz="2000" b="0" i="1" dirty="0">
                          <a:solidFill>
                            <a:schemeClr val="tx1"/>
                          </a:solidFill>
                          <a:ea typeface="MS Mincho" panose="02020609040205080304" pitchFamily="49" charset="-128"/>
                          <a:cs typeface="Times New Roman" panose="02020603050405020304" pitchFamily="18" charset="0"/>
                        </a:rPr>
                        <a:t>or</a:t>
                      </a:r>
                      <a:endParaRPr lang="en-US" sz="2000" b="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tc>
                  <a:txBody>
                    <a:bodyPr/>
                    <a:lstStyle/>
                    <a:p>
                      <a:pPr algn="l">
                        <a:lnSpc>
                          <a:spcPct val="150000"/>
                        </a:lnSpc>
                      </a:pPr>
                      <a:r>
                        <a:rPr lang="en-US" sz="2000" b="0" dirty="0">
                          <a:solidFill>
                            <a:srgbClr val="FF0000"/>
                          </a:solidFill>
                          <a:ea typeface="MS Mincho" panose="02020609040205080304" pitchFamily="49" charset="-128"/>
                          <a:cs typeface="Times New Roman" panose="02020603050405020304" pitchFamily="18" charset="0"/>
                        </a:rPr>
                        <a:t>(2)</a:t>
                      </a:r>
                      <a:endParaRPr lang="en-US" sz="2000" b="0" dirty="0">
                        <a:solidFill>
                          <a:srgbClr val="FF0000"/>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339786613"/>
                  </a:ext>
                </a:extLst>
              </a:tr>
              <a:tr h="370840">
                <a:tc>
                  <a:txBody>
                    <a:bodyPr/>
                    <a:lstStyle/>
                    <a:p>
                      <a:pPr algn="l">
                        <a:lnSpc>
                          <a:spcPct val="150000"/>
                        </a:lnSpc>
                      </a:pPr>
                      <a:r>
                        <a:rPr lang="en-US" sz="2000" dirty="0">
                          <a:solidFill>
                            <a:schemeClr val="tx1"/>
                          </a:solidFill>
                          <a:ea typeface="MS Mincho" panose="02020609040205080304" pitchFamily="49" charset="-128"/>
                          <a:cs typeface="Times New Roman" panose="02020603050405020304" pitchFamily="18" charset="0"/>
                        </a:rPr>
                        <a:t>STAGE 2 HTN </a:t>
                      </a:r>
                      <a:endParaRPr lang="en-US" sz="2000" dirty="0">
                        <a:solidFill>
                          <a:schemeClr val="tx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000" b="0" dirty="0">
                          <a:solidFill>
                            <a:schemeClr val="tx1"/>
                          </a:solidFill>
                          <a:ea typeface="MS Mincho" panose="02020609040205080304" pitchFamily="49" charset="-128"/>
                          <a:cs typeface="Times New Roman" panose="02020603050405020304" pitchFamily="18" charset="0"/>
                        </a:rPr>
                        <a:t>140 +</a:t>
                      </a:r>
                      <a:endParaRPr lang="en-US" sz="2000" b="0" dirty="0">
                        <a:solidFill>
                          <a:schemeClr val="tx1"/>
                        </a:solidFill>
                        <a:ea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000" b="0" i="1" dirty="0">
                          <a:solidFill>
                            <a:schemeClr val="tx1"/>
                          </a:solidFill>
                          <a:ea typeface="MS Mincho" panose="02020609040205080304" pitchFamily="49" charset="-128"/>
                          <a:cs typeface="Times New Roman" panose="02020603050405020304" pitchFamily="18" charset="0"/>
                        </a:rPr>
                        <a:t>or</a:t>
                      </a:r>
                      <a:endParaRPr lang="en-US" sz="2000" b="0" dirty="0">
                        <a:solidFill>
                          <a:schemeClr val="tx1"/>
                        </a:solidFill>
                        <a:ea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000" b="0" dirty="0">
                          <a:solidFill>
                            <a:schemeClr val="tx1"/>
                          </a:solidFill>
                          <a:ea typeface="MS Mincho" panose="02020609040205080304" pitchFamily="49" charset="-128"/>
                          <a:cs typeface="Times New Roman" panose="02020603050405020304" pitchFamily="18" charset="0"/>
                        </a:rPr>
                        <a:t>90 + mmHg</a:t>
                      </a:r>
                      <a:endParaRPr lang="en-US" sz="2000" b="0" dirty="0">
                        <a:solidFill>
                          <a:schemeClr val="tx1"/>
                        </a:solidFill>
                        <a:ea typeface="Times New Roman" panose="02020603050405020304" pitchFamily="18" charset="0"/>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999603171"/>
                  </a:ext>
                </a:extLst>
              </a:tr>
              <a:tr h="370840">
                <a:tc>
                  <a:txBody>
                    <a:bodyPr/>
                    <a:lstStyle/>
                    <a:p>
                      <a:pPr algn="l">
                        <a:lnSpc>
                          <a:spcPct val="150000"/>
                        </a:lnSpc>
                      </a:pPr>
                      <a:r>
                        <a:rPr lang="en-US" sz="2000" dirty="0">
                          <a:solidFill>
                            <a:schemeClr val="bg1"/>
                          </a:solidFill>
                          <a:ea typeface="MS Mincho" panose="02020609040205080304" pitchFamily="49" charset="-128"/>
                          <a:cs typeface="Times New Roman" panose="02020603050405020304" pitchFamily="18" charset="0"/>
                        </a:rPr>
                        <a:t>HTN CRISIS </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algn="l">
                        <a:lnSpc>
                          <a:spcPct val="150000"/>
                        </a:lnSpc>
                      </a:pPr>
                      <a:r>
                        <a:rPr lang="en-US" sz="2000" b="0" dirty="0">
                          <a:solidFill>
                            <a:srgbClr val="FF0000"/>
                          </a:solidFill>
                          <a:ea typeface="MS Mincho" panose="02020609040205080304" pitchFamily="49" charset="-128"/>
                          <a:cs typeface="Times New Roman" panose="02020603050405020304" pitchFamily="18" charset="0"/>
                        </a:rPr>
                        <a:t>(3)</a:t>
                      </a:r>
                      <a:endParaRPr lang="en-US" sz="2000" b="0" i="1" dirty="0">
                        <a:solidFill>
                          <a:srgbClr val="FF0000"/>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algn="l">
                        <a:lnSpc>
                          <a:spcPct val="150000"/>
                        </a:lnSpc>
                      </a:pPr>
                      <a:r>
                        <a:rPr lang="en-US" sz="2000" b="0" i="1" dirty="0">
                          <a:solidFill>
                            <a:schemeClr val="bg1"/>
                          </a:solidFill>
                          <a:ea typeface="MS Mincho" panose="02020609040205080304" pitchFamily="49" charset="-128"/>
                          <a:cs typeface="Times New Roman" panose="02020603050405020304" pitchFamily="18" charset="0"/>
                        </a:rPr>
                        <a:t>&amp;/or</a:t>
                      </a:r>
                      <a:endParaRPr lang="en-US" sz="2000" b="0" i="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algn="l">
                        <a:lnSpc>
                          <a:spcPct val="150000"/>
                        </a:lnSpc>
                      </a:pPr>
                      <a:r>
                        <a:rPr lang="en-US" sz="2000" b="0" dirty="0">
                          <a:solidFill>
                            <a:schemeClr val="bg1"/>
                          </a:solidFill>
                          <a:ea typeface="MS Mincho" panose="02020609040205080304" pitchFamily="49" charset="-128"/>
                          <a:cs typeface="Times New Roman" panose="02020603050405020304" pitchFamily="18" charset="0"/>
                        </a:rPr>
                        <a:t>&gt; 120 mmHg</a:t>
                      </a:r>
                      <a:endParaRPr lang="en-US" sz="2000" b="0" i="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extLst>
                  <a:ext uri="{0D108BD9-81ED-4DB2-BD59-A6C34878D82A}">
                    <a16:rowId xmlns:a16="http://schemas.microsoft.com/office/drawing/2014/main" val="4082733612"/>
                  </a:ext>
                </a:extLst>
              </a:tr>
            </a:tbl>
          </a:graphicData>
        </a:graphic>
      </p:graphicFrame>
      <p:sp>
        <p:nvSpPr>
          <p:cNvPr id="15" name="Rectangle 14">
            <a:extLst>
              <a:ext uri="{FF2B5EF4-FFF2-40B4-BE49-F238E27FC236}">
                <a16:creationId xmlns:a16="http://schemas.microsoft.com/office/drawing/2014/main" id="{3110B3DD-F4D2-47B0-A101-6529B0BEE233}"/>
              </a:ext>
            </a:extLst>
          </p:cNvPr>
          <p:cNvSpPr/>
          <p:nvPr/>
        </p:nvSpPr>
        <p:spPr>
          <a:xfrm>
            <a:off x="5013625" y="350099"/>
            <a:ext cx="2164739" cy="707886"/>
          </a:xfrm>
          <a:prstGeom prst="rect">
            <a:avLst/>
          </a:prstGeom>
        </p:spPr>
        <p:txBody>
          <a:bodyPr wrap="square">
            <a:spAutoFit/>
          </a:bodyPr>
          <a:lstStyle/>
          <a:p>
            <a:pPr algn="ctr"/>
            <a:r>
              <a:rPr lang="en-US" sz="2000" dirty="0">
                <a:solidFill>
                  <a:srgbClr val="FF0000"/>
                </a:solidFill>
                <a:latin typeface="Gabriola" pitchFamily="82" charset="0"/>
              </a:rPr>
              <a:t>POP QUIZ!  </a:t>
            </a:r>
          </a:p>
          <a:p>
            <a:pPr algn="ctr"/>
            <a:r>
              <a:rPr lang="en-US" sz="2000" dirty="0">
                <a:solidFill>
                  <a:srgbClr val="FF0000"/>
                </a:solidFill>
                <a:latin typeface="Gabriola" pitchFamily="82" charset="0"/>
              </a:rPr>
              <a:t>Fill in the blanks #1 - 3.</a:t>
            </a:r>
          </a:p>
        </p:txBody>
      </p:sp>
      <p:sp>
        <p:nvSpPr>
          <p:cNvPr id="3" name="TextBox 2">
            <a:extLst>
              <a:ext uri="{FF2B5EF4-FFF2-40B4-BE49-F238E27FC236}">
                <a16:creationId xmlns:a16="http://schemas.microsoft.com/office/drawing/2014/main" id="{A852B907-C164-A957-931F-099CF5E87DCE}"/>
              </a:ext>
            </a:extLst>
          </p:cNvPr>
          <p:cNvSpPr txBox="1"/>
          <p:nvPr/>
        </p:nvSpPr>
        <p:spPr>
          <a:xfrm rot="625625">
            <a:off x="520887" y="4870008"/>
            <a:ext cx="3406866" cy="748988"/>
          </a:xfrm>
          <a:prstGeom prst="rect">
            <a:avLst/>
          </a:prstGeom>
          <a:noFill/>
        </p:spPr>
        <p:txBody>
          <a:bodyPr wrap="square" rtlCol="0">
            <a:prstTxWarp prst="textFadeLeft">
              <a:avLst/>
            </a:prstTxWarp>
            <a:spAutoFit/>
          </a:bodyPr>
          <a:lstStyle/>
          <a:p>
            <a:r>
              <a:rPr lang="en-US" sz="2400" dirty="0">
                <a:solidFill>
                  <a:srgbClr val="FF0000"/>
                </a:solidFill>
                <a:latin typeface="Jokerman" panose="04090605060D06020702" pitchFamily="82" charset="0"/>
              </a:rPr>
              <a:t>Call a doctor!</a:t>
            </a:r>
          </a:p>
        </p:txBody>
      </p:sp>
    </p:spTree>
    <p:extLst>
      <p:ext uri="{BB962C8B-B14F-4D97-AF65-F5344CB8AC3E}">
        <p14:creationId xmlns:p14="http://schemas.microsoft.com/office/powerpoint/2010/main" val="72232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555D2E-037A-4FA4-B8B7-79C694CBFFF2}"/>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7" name="Rectangle 3">
            <a:extLst>
              <a:ext uri="{FF2B5EF4-FFF2-40B4-BE49-F238E27FC236}">
                <a16:creationId xmlns:a16="http://schemas.microsoft.com/office/drawing/2014/main" id="{3C7F4548-A6BE-471F-B8A6-85A9AB829765}"/>
              </a:ext>
            </a:extLst>
          </p:cNvPr>
          <p:cNvSpPr>
            <a:spLocks noChangeArrowheads="1"/>
          </p:cNvSpPr>
          <p:nvPr/>
        </p:nvSpPr>
        <p:spPr bwMode="auto">
          <a:xfrm>
            <a:off x="1447800" y="-513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dirty="0"/>
          </a:p>
        </p:txBody>
      </p:sp>
      <p:sp>
        <p:nvSpPr>
          <p:cNvPr id="8" name="Rectangle 4">
            <a:extLst>
              <a:ext uri="{FF2B5EF4-FFF2-40B4-BE49-F238E27FC236}">
                <a16:creationId xmlns:a16="http://schemas.microsoft.com/office/drawing/2014/main" id="{9A4CD529-41D6-4E76-85BE-CDDD2858B4D7}"/>
              </a:ext>
            </a:extLst>
          </p:cNvPr>
          <p:cNvSpPr>
            <a:spLocks noChangeArrowheads="1"/>
          </p:cNvSpPr>
          <p:nvPr/>
        </p:nvSpPr>
        <p:spPr bwMode="auto">
          <a:xfrm>
            <a:off x="1447800" y="2006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mic Sans MS" panose="030F0702030302020204" pitchFamily="66"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B6ADB40D-B9B1-49DE-86B4-10B7BD241EFE}"/>
              </a:ext>
            </a:extLst>
          </p:cNvPr>
          <p:cNvSpPr>
            <a:spLocks noChangeArrowheads="1"/>
          </p:cNvSpPr>
          <p:nvPr/>
        </p:nvSpPr>
        <p:spPr bwMode="auto">
          <a:xfrm>
            <a:off x="1447800" y="3625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8216E39A-1E8E-44BF-AB4C-CBC20B13D607}"/>
              </a:ext>
            </a:extLst>
          </p:cNvPr>
          <p:cNvSpPr>
            <a:spLocks noChangeArrowheads="1"/>
          </p:cNvSpPr>
          <p:nvPr/>
        </p:nvSpPr>
        <p:spPr bwMode="auto">
          <a:xfrm>
            <a:off x="7065722" y="14464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2" name="Rectangle 4">
            <a:extLst>
              <a:ext uri="{FF2B5EF4-FFF2-40B4-BE49-F238E27FC236}">
                <a16:creationId xmlns:a16="http://schemas.microsoft.com/office/drawing/2014/main" id="{72180E4D-63AE-4A87-ADDE-D7BDD3429C16}"/>
              </a:ext>
            </a:extLst>
          </p:cNvPr>
          <p:cNvSpPr>
            <a:spLocks noChangeArrowheads="1"/>
          </p:cNvSpPr>
          <p:nvPr/>
        </p:nvSpPr>
        <p:spPr bwMode="auto">
          <a:xfrm>
            <a:off x="6096000" y="32327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3" name="Rectangle 12">
            <a:extLst>
              <a:ext uri="{FF2B5EF4-FFF2-40B4-BE49-F238E27FC236}">
                <a16:creationId xmlns:a16="http://schemas.microsoft.com/office/drawing/2014/main" id="{CD4B2A66-313E-4766-9B05-F4D5D021E1B2}"/>
              </a:ext>
            </a:extLst>
          </p:cNvPr>
          <p:cNvSpPr/>
          <p:nvPr/>
        </p:nvSpPr>
        <p:spPr>
          <a:xfrm>
            <a:off x="2929248" y="1148205"/>
            <a:ext cx="6333504" cy="707886"/>
          </a:xfrm>
          <a:prstGeom prst="rect">
            <a:avLst/>
          </a:prstGeom>
        </p:spPr>
        <p:txBody>
          <a:bodyPr wrap="square">
            <a:spAutoFit/>
          </a:bodyPr>
          <a:lstStyle/>
          <a:p>
            <a:pPr algn="ctr"/>
            <a:r>
              <a:rPr lang="en-US" sz="2000" dirty="0">
                <a:solidFill>
                  <a:srgbClr val="FF0000"/>
                </a:solidFill>
                <a:latin typeface="Gabriola" pitchFamily="82" charset="0"/>
              </a:rPr>
              <a:t>POP QUIZ!  </a:t>
            </a:r>
          </a:p>
          <a:p>
            <a:pPr algn="ctr"/>
            <a:r>
              <a:rPr lang="en-US" sz="2000" dirty="0">
                <a:solidFill>
                  <a:srgbClr val="FF0000"/>
                </a:solidFill>
                <a:latin typeface="Gabriola" pitchFamily="82" charset="0"/>
              </a:rPr>
              <a:t>Fill in the blanks #1 - 6.</a:t>
            </a:r>
          </a:p>
        </p:txBody>
      </p:sp>
      <p:graphicFrame>
        <p:nvGraphicFramePr>
          <p:cNvPr id="5" name="Table 5">
            <a:extLst>
              <a:ext uri="{FF2B5EF4-FFF2-40B4-BE49-F238E27FC236}">
                <a16:creationId xmlns:a16="http://schemas.microsoft.com/office/drawing/2014/main" id="{6A242793-3AB6-946E-4290-93EC66368D9C}"/>
              </a:ext>
            </a:extLst>
          </p:cNvPr>
          <p:cNvGraphicFramePr>
            <a:graphicFrameLocks noGrp="1"/>
          </p:cNvGraphicFramePr>
          <p:nvPr>
            <p:extLst>
              <p:ext uri="{D42A27DB-BD31-4B8C-83A1-F6EECF244321}">
                <p14:modId xmlns:p14="http://schemas.microsoft.com/office/powerpoint/2010/main" val="434963004"/>
              </p:ext>
            </p:extLst>
          </p:nvPr>
        </p:nvGraphicFramePr>
        <p:xfrm>
          <a:off x="2582223" y="2154352"/>
          <a:ext cx="7027553" cy="2327148"/>
        </p:xfrm>
        <a:graphic>
          <a:graphicData uri="http://schemas.openxmlformats.org/drawingml/2006/table">
            <a:tbl>
              <a:tblPr firstRow="1" bandRow="1">
                <a:tableStyleId>{5C22544A-7EE6-4342-B048-85BDC9FD1C3A}</a:tableStyleId>
              </a:tblPr>
              <a:tblGrid>
                <a:gridCol w="2449395">
                  <a:extLst>
                    <a:ext uri="{9D8B030D-6E8A-4147-A177-3AD203B41FA5}">
                      <a16:colId xmlns:a16="http://schemas.microsoft.com/office/drawing/2014/main" val="1506355699"/>
                    </a:ext>
                  </a:extLst>
                </a:gridCol>
                <a:gridCol w="2316165">
                  <a:extLst>
                    <a:ext uri="{9D8B030D-6E8A-4147-A177-3AD203B41FA5}">
                      <a16:colId xmlns:a16="http://schemas.microsoft.com/office/drawing/2014/main" val="3587560026"/>
                    </a:ext>
                  </a:extLst>
                </a:gridCol>
                <a:gridCol w="2261993">
                  <a:extLst>
                    <a:ext uri="{9D8B030D-6E8A-4147-A177-3AD203B41FA5}">
                      <a16:colId xmlns:a16="http://schemas.microsoft.com/office/drawing/2014/main" val="231198343"/>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bg1"/>
                          </a:solidFill>
                          <a:latin typeface="+mj-lt"/>
                          <a:ea typeface="MS Mincho"/>
                          <a:cs typeface="Times New Roman"/>
                        </a:rPr>
                        <a:t>CIRCULATORY </a:t>
                      </a:r>
                      <a:r>
                        <a:rPr lang="en-US" sz="2400" b="0" dirty="0">
                          <a:solidFill>
                            <a:schemeClr val="bg1"/>
                          </a:solidFill>
                          <a:effectLst/>
                          <a:latin typeface="+mj-lt"/>
                          <a:ea typeface="MS Mincho"/>
                          <a:cs typeface="Times New Roman"/>
                        </a:rPr>
                        <a:t>SYSTEM</a:t>
                      </a:r>
                      <a:endParaRPr lang="en-US" sz="2400" b="0" dirty="0">
                        <a:solidFill>
                          <a:schemeClr val="bg1"/>
                        </a:solidFill>
                        <a:effectLst/>
                        <a:latin typeface="+mj-lt"/>
                        <a:ea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bg1"/>
                          </a:solidFill>
                          <a:latin typeface="+mj-lt"/>
                          <a:ea typeface="MS Mincho"/>
                          <a:cs typeface="Times New Roman"/>
                        </a:rPr>
                        <a:t>PULMONARY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bg1"/>
                          </a:solidFill>
                          <a:latin typeface="+mj-lt"/>
                          <a:ea typeface="MS Mincho"/>
                          <a:cs typeface="Times New Roman"/>
                        </a:rPr>
                        <a:t>SYSTEMIC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770221091"/>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000" b="0" dirty="0">
                          <a:solidFill>
                            <a:schemeClr val="tx1"/>
                          </a:solidFill>
                          <a:effectLst/>
                          <a:latin typeface="+mn-lt"/>
                          <a:ea typeface="MS Mincho"/>
                          <a:cs typeface="Times New Roman"/>
                        </a:rPr>
                        <a:t>PRESSURE</a:t>
                      </a:r>
                      <a:endParaRPr lang="en-US" sz="2000" b="0" dirty="0">
                        <a:solidFill>
                          <a:schemeClr val="tx1"/>
                        </a:solidFill>
                        <a:effectLst/>
                        <a:latin typeface="+mn-lt"/>
                        <a:ea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nSpc>
                          <a:spcPct val="150000"/>
                        </a:lnSpc>
                      </a:pPr>
                      <a:r>
                        <a:rPr lang="en-US" b="0" dirty="0">
                          <a:solidFill>
                            <a:srgbClr val="FF0000"/>
                          </a:solidFill>
                        </a:rPr>
                        <a:t>(1)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nSpc>
                          <a:spcPct val="150000"/>
                        </a:lnSpc>
                      </a:pPr>
                      <a:r>
                        <a:rPr lang="en-US" b="0" dirty="0">
                          <a:solidFill>
                            <a:srgbClr val="FF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30077332"/>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000" b="0" dirty="0">
                          <a:solidFill>
                            <a:schemeClr val="tx1"/>
                          </a:solidFill>
                          <a:effectLst/>
                          <a:latin typeface="+mn-lt"/>
                          <a:ea typeface="MS Mincho"/>
                          <a:cs typeface="Times New Roman"/>
                        </a:rPr>
                        <a:t>RESISTANCE</a:t>
                      </a:r>
                      <a:endParaRPr lang="en-US" sz="2000" b="0" dirty="0">
                        <a:solidFill>
                          <a:schemeClr val="tx1"/>
                        </a:solidFill>
                        <a:effectLst/>
                        <a:latin typeface="+mn-lt"/>
                        <a:ea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50000"/>
                        </a:lnSpc>
                      </a:pPr>
                      <a:r>
                        <a:rPr lang="en-US" b="0" dirty="0">
                          <a:solidFill>
                            <a:srgbClr val="FF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50000"/>
                        </a:lnSpc>
                      </a:pPr>
                      <a:r>
                        <a:rPr lang="en-US" b="0" dirty="0">
                          <a:solidFill>
                            <a:srgbClr val="FF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037211886"/>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000" b="0" dirty="0">
                          <a:solidFill>
                            <a:schemeClr val="tx1"/>
                          </a:solidFill>
                          <a:effectLst/>
                          <a:latin typeface="+mn-lt"/>
                          <a:ea typeface="Times New Roman"/>
                          <a:cs typeface="Times New Roman"/>
                        </a:rPr>
                        <a:t>O</a:t>
                      </a:r>
                      <a:r>
                        <a:rPr lang="en-US" sz="2000" b="0" baseline="-25000" dirty="0">
                          <a:solidFill>
                            <a:schemeClr val="tx1"/>
                          </a:solidFill>
                          <a:effectLst/>
                          <a:latin typeface="+mn-lt"/>
                          <a:ea typeface="Times New Roman"/>
                          <a:cs typeface="Times New Roman"/>
                        </a:rPr>
                        <a:t>2</a:t>
                      </a:r>
                      <a:r>
                        <a:rPr lang="en-US" sz="2000" b="0" dirty="0">
                          <a:solidFill>
                            <a:schemeClr val="tx1"/>
                          </a:solidFill>
                          <a:effectLst/>
                          <a:latin typeface="+mn-lt"/>
                          <a:ea typeface="Times New Roman"/>
                          <a:cs typeface="Times New Roman"/>
                        </a:rPr>
                        <a:t> SAT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nSpc>
                          <a:spcPct val="150000"/>
                        </a:lnSpc>
                      </a:pPr>
                      <a:r>
                        <a:rPr lang="en-US" b="0" dirty="0">
                          <a:solidFill>
                            <a:srgbClr val="FF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nSpc>
                          <a:spcPct val="150000"/>
                        </a:lnSpc>
                      </a:pPr>
                      <a:r>
                        <a:rPr lang="en-US" b="0" dirty="0">
                          <a:solidFill>
                            <a:srgbClr val="FF000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24271762"/>
                  </a:ext>
                </a:extLst>
              </a:tr>
            </a:tbl>
          </a:graphicData>
        </a:graphic>
      </p:graphicFrame>
    </p:spTree>
    <p:extLst>
      <p:ext uri="{BB962C8B-B14F-4D97-AF65-F5344CB8AC3E}">
        <p14:creationId xmlns:p14="http://schemas.microsoft.com/office/powerpoint/2010/main" val="736961673"/>
      </p:ext>
    </p:extLst>
  </p:cSld>
  <p:clrMapOvr>
    <a:masterClrMapping/>
  </p:clrMapOvr>
</p:sld>
</file>

<file path=ppt/theme/theme1.xml><?xml version="1.0" encoding="utf-8"?>
<a:theme xmlns:a="http://schemas.openxmlformats.org/drawingml/2006/main" name="Retrospect">
  <a:themeElements>
    <a:clrScheme name="Custom 46">
      <a:dk1>
        <a:sysClr val="windowText" lastClr="000000"/>
      </a:dk1>
      <a:lt1>
        <a:sysClr val="window" lastClr="FFFFFF"/>
      </a:lt1>
      <a:dk2>
        <a:srgbClr val="212745"/>
      </a:dk2>
      <a:lt2>
        <a:srgbClr val="B4DCFA"/>
      </a:lt2>
      <a:accent1>
        <a:srgbClr val="4E67C8"/>
      </a:accent1>
      <a:accent2>
        <a:srgbClr val="8BC9F7"/>
      </a:accent2>
      <a:accent3>
        <a:srgbClr val="A7EA52"/>
      </a:accent3>
      <a:accent4>
        <a:srgbClr val="5DCEAF"/>
      </a:accent4>
      <a:accent5>
        <a:srgbClr val="FF8021"/>
      </a:accent5>
      <a:accent6>
        <a:srgbClr val="F14124"/>
      </a:accent6>
      <a:hlink>
        <a:srgbClr val="56C7AA"/>
      </a:hlink>
      <a:folHlink>
        <a:srgbClr val="59A8D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CD649E082A6D408757A4E9A2C25346" ma:contentTypeVersion="14" ma:contentTypeDescription="Create a new document." ma:contentTypeScope="" ma:versionID="bfb71b8f4f3f3692357b3f0a43c52270">
  <xsd:schema xmlns:xsd="http://www.w3.org/2001/XMLSchema" xmlns:xs="http://www.w3.org/2001/XMLSchema" xmlns:p="http://schemas.microsoft.com/office/2006/metadata/properties" xmlns:ns2="1d628898-7c92-4313-b589-f839b19a29e6" xmlns:ns3="564477d5-28bc-4281-951a-a6595459d476" targetNamespace="http://schemas.microsoft.com/office/2006/metadata/properties" ma:root="true" ma:fieldsID="8833f3901cce75b686a7f96b9ac50741" ns2:_="" ns3:_="">
    <xsd:import namespace="1d628898-7c92-4313-b589-f839b19a29e6"/>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628898-7c92-4313-b589-f839b19a2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1d628898-7c92-4313-b589-f839b19a29e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3351B17-809A-468B-8049-82FF5985BE06}"/>
</file>

<file path=customXml/itemProps2.xml><?xml version="1.0" encoding="utf-8"?>
<ds:datastoreItem xmlns:ds="http://schemas.openxmlformats.org/officeDocument/2006/customXml" ds:itemID="{4831003D-C8E3-4654-814B-C4AE8FFBEEA2}"/>
</file>

<file path=customXml/itemProps3.xml><?xml version="1.0" encoding="utf-8"?>
<ds:datastoreItem xmlns:ds="http://schemas.openxmlformats.org/officeDocument/2006/customXml" ds:itemID="{FE77AD5F-C1BD-4B30-8DB2-6D8C9A37EB68}"/>
</file>

<file path=docProps/app.xml><?xml version="1.0" encoding="utf-8"?>
<Properties xmlns="http://schemas.openxmlformats.org/officeDocument/2006/extended-properties" xmlns:vt="http://schemas.openxmlformats.org/officeDocument/2006/docPropsVTypes">
  <Template>Retrospect</Template>
  <TotalTime>17213</TotalTime>
  <Words>3854</Words>
  <Application>Microsoft Office PowerPoint</Application>
  <PresentationFormat>Widescreen</PresentationFormat>
  <Paragraphs>973</Paragraphs>
  <Slides>63</Slides>
  <Notes>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6" baseType="lpstr">
      <vt:lpstr>Wingdings</vt:lpstr>
      <vt:lpstr>Courier New</vt:lpstr>
      <vt:lpstr>Times New Roman</vt:lpstr>
      <vt:lpstr>Calibri</vt:lpstr>
      <vt:lpstr>Arial</vt:lpstr>
      <vt:lpstr>Jokerman</vt:lpstr>
      <vt:lpstr>MS Mincho</vt:lpstr>
      <vt:lpstr>Gabriola</vt:lpstr>
      <vt:lpstr>Comic Sans MS</vt:lpstr>
      <vt:lpstr>Calibri Light</vt:lpstr>
      <vt:lpstr>Lucida Handwriting</vt:lpstr>
      <vt:lpstr>Retrospect</vt:lpstr>
      <vt:lpstr>Bitmap Image</vt:lpstr>
      <vt:lpstr>ECHOCARDIOGRAPHY …From a Sonographer’s Perspective    THE NOTEBOOK 8 Chapter I: Normal Cardiac Anatomy &amp; Physiology</vt:lpstr>
      <vt:lpstr>PowerPoint Presentation</vt:lpstr>
      <vt:lpstr>PowerPoint Presentation</vt:lpstr>
      <vt:lpstr>I. NORMAL CARDIAC ANATOMY &amp; PHYSIOLOGY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ECHOCARDIOGRAPHY… From a sonographer’s perspective:   the notebook 7</dc:title>
  <dc:creator>Susan DeWitt</dc:creator>
  <cp:lastModifiedBy>Greg Lockhart</cp:lastModifiedBy>
  <cp:revision>569</cp:revision>
  <dcterms:created xsi:type="dcterms:W3CDTF">2017-12-28T16:47:13Z</dcterms:created>
  <dcterms:modified xsi:type="dcterms:W3CDTF">2023-07-13T12:42:19Z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0x0101003BCD649E082A6D408757A4E9A2C25346</vt:lpwstr>
  </property>
</Properties>
</file>